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0388600" cy="58547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ing" id="{1F0821B3-9A8B-4248-8679-6BB923A44F2D}">
          <p14:sldIdLst>
            <p14:sldId id="256"/>
          </p14:sldIdLst>
        </p14:section>
        <p14:section name="Starting" id="{05F1F9C8-2387-476C-8A13-22B5FC5C63DE}">
          <p14:sldIdLst>
            <p14:sldId id="257"/>
          </p14:sldIdLst>
        </p14:section>
        <p14:section name="The Impact of AI on Consumer Behavior" id="{77938125-3B52-470F-AE87-2651B002BCDD}">
          <p14:sldIdLst>
            <p14:sldId id="258"/>
            <p14:sldId id="259"/>
            <p14:sldId id="260"/>
            <p14:sldId id="261"/>
            <p14:sldId id="262"/>
          </p14:sldIdLst>
        </p14:section>
        <p14:section name="AI Technologies Revolutionizing Retail" id="{19FD61B1-57D7-4FCC-9BF8-F906CDF35FF4}">
          <p14:sldIdLst>
            <p14:sldId id="263"/>
            <p14:sldId id="264"/>
            <p14:sldId id="265"/>
            <p14:sldId id="266"/>
            <p14:sldId id="267"/>
          </p14:sldIdLst>
        </p14:section>
        <p14:section name="Challenges and Considerations in AI Adoption" id="{5E3AE0A5-7AA8-4344-83D5-5E2520BDE04F}">
          <p14:sldIdLst>
            <p14:sldId id="268"/>
            <p14:sldId id="269"/>
            <p14:sldId id="270"/>
            <p14:sldId id="271"/>
            <p14:sldId id="272"/>
          </p14:sldIdLst>
        </p14:section>
        <p14:section name="Embracing AI for Future Success" id="{F7EB82BD-D7EE-494A-BB13-ABBB8DBB87AA}">
          <p14:sldIdLst>
            <p14:sldId id="273"/>
            <p14:sldId id="274"/>
            <p14:sldId id="275"/>
            <p14:sldId id="276"/>
          </p14:sldIdLst>
        </p14:section>
        <p14:section name="Ending" id="{A6D8F6B4-1828-452E-BFAF-AA282ECC5156}">
          <p14:sldIdLst>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94" d="100"/>
          <a:sy n="94" d="100"/>
        </p:scale>
        <p:origin x="773"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FFFFF"/>
          </a:solidFill>
        </p:spPr>
      </p:sp>
      <p:pic>
        <p:nvPicPr>
          <p:cNvPr id="3" name="Picture 3"/>
          <p:cNvPicPr>
            <a:picLocks noChangeAspect="1"/>
          </p:cNvPicPr>
          <p:nvPr/>
        </p:nvPicPr>
        <p:blipFill>
          <a:blip r:embed="rId2"/>
          <a:srcRect l="1000" r="1000"/>
          <a:stretch>
            <a:fillRect/>
          </a:stretch>
        </p:blipFill>
        <p:spPr>
          <a:xfrm>
            <a:off x="0" y="0"/>
            <a:ext cx="10388600" cy="5854700"/>
          </a:xfrm>
          <a:prstGeom prst="rect">
            <a:avLst/>
          </a:prstGeom>
        </p:spPr>
      </p:pic>
      <p:sp>
        <p:nvSpPr>
          <p:cNvPr id="4" name="AutoShape 4"/>
          <p:cNvSpPr/>
          <p:nvPr/>
        </p:nvSpPr>
        <p:spPr>
          <a:xfrm>
            <a:off x="774700" y="2908300"/>
            <a:ext cx="8851900" cy="266700"/>
          </a:xfrm>
          <a:prstGeom prst="rect">
            <a:avLst/>
          </a:prstGeom>
          <a:solidFill>
            <a:srgbClr val="000000">
              <a:alpha val="0"/>
            </a:srgbClr>
          </a:solidFill>
        </p:spPr>
      </p:sp>
      <p:sp>
        <p:nvSpPr>
          <p:cNvPr id="5" name="AutoShape 5"/>
          <p:cNvSpPr/>
          <p:nvPr/>
        </p:nvSpPr>
        <p:spPr>
          <a:xfrm>
            <a:off x="0" y="0"/>
            <a:ext cx="10388600" cy="5854700"/>
          </a:xfrm>
          <a:prstGeom prst="rect">
            <a:avLst/>
          </a:prstGeom>
          <a:solidFill>
            <a:srgbClr val="000000">
              <a:alpha val="0"/>
            </a:srgbClr>
          </a:solidFill>
        </p:spPr>
      </p:sp>
      <p:sp>
        <p:nvSpPr>
          <p:cNvPr id="6" name="AutoShape 6"/>
          <p:cNvSpPr/>
          <p:nvPr/>
        </p:nvSpPr>
        <p:spPr>
          <a:xfrm>
            <a:off x="3632200" y="762000"/>
            <a:ext cx="3111500" cy="0"/>
          </a:xfrm>
          <a:prstGeom prst="rect">
            <a:avLst/>
          </a:prstGeom>
          <a:solidFill>
            <a:srgbClr val="000000"/>
          </a:solidFill>
        </p:spPr>
      </p:sp>
      <p:sp>
        <p:nvSpPr>
          <p:cNvPr id="7" name="AutoShape 7"/>
          <p:cNvSpPr/>
          <p:nvPr/>
        </p:nvSpPr>
        <p:spPr>
          <a:xfrm>
            <a:off x="774700" y="1143000"/>
            <a:ext cx="8851900" cy="2032000"/>
          </a:xfrm>
          <a:prstGeom prst="rect">
            <a:avLst/>
          </a:prstGeom>
          <a:solidFill>
            <a:srgbClr val="3FB447">
              <a:alpha val="0"/>
            </a:srgbClr>
          </a:solidFill>
        </p:spPr>
      </p:sp>
      <p:sp>
        <p:nvSpPr>
          <p:cNvPr id="8" name="TextBox 8"/>
          <p:cNvSpPr txBox="1"/>
          <p:nvPr/>
        </p:nvSpPr>
        <p:spPr>
          <a:xfrm>
            <a:off x="774700" y="1143000"/>
            <a:ext cx="8851900" cy="1460500"/>
          </a:xfrm>
          <a:prstGeom prst="rect">
            <a:avLst/>
          </a:prstGeom>
          <a:solidFill>
            <a:srgbClr val="000000">
              <a:alpha val="0"/>
            </a:srgbClr>
          </a:solidFill>
        </p:spPr>
        <p:txBody>
          <a:bodyPr lIns="0" tIns="0" rIns="0" bIns="0" rtlCol="0" anchor="t"/>
          <a:lstStyle/>
          <a:p>
            <a:pPr algn="l">
              <a:lnSpc>
                <a:spcPct val="100000"/>
              </a:lnSpc>
              <a:defRPr/>
            </a:pPr>
            <a:r>
              <a:rPr lang="en-US" sz="4800" b="1">
                <a:solidFill>
                  <a:srgbClr val="FFFFFF"/>
                </a:solidFill>
                <a:latin typeface="苹方-简"/>
              </a:rPr>
              <a:t>How AI is Transforming E-Commerce &amp; Retail</a:t>
            </a:r>
            <a:endParaRPr lang="en-US" sz="1100"/>
          </a:p>
        </p:txBody>
      </p:sp>
      <p:sp>
        <p:nvSpPr>
          <p:cNvPr id="9" name="TextBox 9"/>
          <p:cNvSpPr txBox="1"/>
          <p:nvPr/>
        </p:nvSpPr>
        <p:spPr>
          <a:xfrm>
            <a:off x="774700" y="2908300"/>
            <a:ext cx="8851900" cy="266700"/>
          </a:xfrm>
          <a:prstGeom prst="rect">
            <a:avLst/>
          </a:prstGeom>
          <a:solidFill>
            <a:srgbClr val="000000">
              <a:alpha val="0"/>
            </a:srgbClr>
          </a:solidFill>
        </p:spPr>
        <p:txBody>
          <a:bodyPr lIns="0" tIns="0" rIns="0" bIns="0" rtlCol="0" anchor="t"/>
          <a:lstStyle/>
          <a:p>
            <a:pPr algn="l">
              <a:lnSpc>
                <a:spcPct val="100000"/>
              </a:lnSpc>
              <a:defRPr/>
            </a:pPr>
            <a:r>
              <a:rPr lang="en-US" sz="1800" b="0" dirty="0">
                <a:solidFill>
                  <a:srgbClr val="FFFFFF"/>
                </a:solidFill>
                <a:latin typeface="苹方-简"/>
              </a:rPr>
              <a:t>Presenter: </a:t>
            </a:r>
            <a:r>
              <a:rPr lang="en-US" dirty="0" err="1">
                <a:solidFill>
                  <a:srgbClr val="FFFFFF"/>
                </a:solidFill>
                <a:latin typeface="苹方-简"/>
              </a:rPr>
              <a:t>Koncpt</a:t>
            </a:r>
            <a:r>
              <a:rPr lang="en-US" dirty="0">
                <a:solidFill>
                  <a:srgbClr val="FFFFFF"/>
                </a:solidFill>
                <a:latin typeface="苹方-简"/>
              </a:rPr>
              <a:t> AI</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FFFFF"/>
          </a:solidFill>
        </p:spPr>
      </p:sp>
      <p:pic>
        <p:nvPicPr>
          <p:cNvPr id="3" name="Picture 3"/>
          <p:cNvPicPr>
            <a:picLocks noChangeAspect="1"/>
          </p:cNvPicPr>
          <p:nvPr/>
        </p:nvPicPr>
        <p:blipFill>
          <a:blip r:embed="rId2"/>
          <a:srcRect l="3000" r="3000"/>
          <a:stretch>
            <a:fillRect/>
          </a:stretch>
        </p:blipFill>
        <p:spPr>
          <a:xfrm>
            <a:off x="6921500" y="0"/>
            <a:ext cx="3454400" cy="5854700"/>
          </a:xfrm>
          <a:prstGeom prst="rect">
            <a:avLst/>
          </a:prstGeom>
        </p:spPr>
      </p:pic>
      <p:sp>
        <p:nvSpPr>
          <p:cNvPr id="4" name="AutoShape 4"/>
          <p:cNvSpPr/>
          <p:nvPr/>
        </p:nvSpPr>
        <p:spPr>
          <a:xfrm>
            <a:off x="2743200" y="1143000"/>
            <a:ext cx="3644900" cy="584200"/>
          </a:xfrm>
          <a:prstGeom prst="rect">
            <a:avLst/>
          </a:prstGeom>
          <a:solidFill>
            <a:srgbClr val="000000">
              <a:alpha val="0"/>
            </a:srgbClr>
          </a:solidFill>
        </p:spPr>
      </p:sp>
      <p:sp>
        <p:nvSpPr>
          <p:cNvPr id="5" name="AutoShape 5"/>
          <p:cNvSpPr/>
          <p:nvPr/>
        </p:nvSpPr>
        <p:spPr>
          <a:xfrm>
            <a:off x="2743200" y="1727200"/>
            <a:ext cx="3644900" cy="342900"/>
          </a:xfrm>
          <a:prstGeom prst="rect">
            <a:avLst/>
          </a:prstGeom>
          <a:solidFill>
            <a:srgbClr val="000000">
              <a:alpha val="0"/>
            </a:srgbClr>
          </a:solidFill>
        </p:spPr>
      </p:sp>
      <p:sp>
        <p:nvSpPr>
          <p:cNvPr id="6" name="AutoShape 6"/>
          <p:cNvSpPr/>
          <p:nvPr/>
        </p:nvSpPr>
        <p:spPr>
          <a:xfrm>
            <a:off x="2743200" y="2070100"/>
            <a:ext cx="3644900" cy="584200"/>
          </a:xfrm>
          <a:prstGeom prst="rect">
            <a:avLst/>
          </a:prstGeom>
          <a:solidFill>
            <a:srgbClr val="000000">
              <a:alpha val="0"/>
            </a:srgbClr>
          </a:solidFill>
        </p:spPr>
      </p:sp>
      <p:sp>
        <p:nvSpPr>
          <p:cNvPr id="7" name="AutoShape 7"/>
          <p:cNvSpPr/>
          <p:nvPr/>
        </p:nvSpPr>
        <p:spPr>
          <a:xfrm>
            <a:off x="2743200" y="2667000"/>
            <a:ext cx="3644900" cy="342900"/>
          </a:xfrm>
          <a:prstGeom prst="rect">
            <a:avLst/>
          </a:prstGeom>
          <a:solidFill>
            <a:srgbClr val="000000">
              <a:alpha val="0"/>
            </a:srgbClr>
          </a:solidFill>
        </p:spPr>
      </p:sp>
      <p:sp>
        <p:nvSpPr>
          <p:cNvPr id="8" name="AutoShape 8"/>
          <p:cNvSpPr/>
          <p:nvPr/>
        </p:nvSpPr>
        <p:spPr>
          <a:xfrm>
            <a:off x="6921500" y="0"/>
            <a:ext cx="3454400" cy="5854700"/>
          </a:xfrm>
          <a:prstGeom prst="rect">
            <a:avLst/>
          </a:prstGeom>
          <a:solidFill>
            <a:srgbClr val="000000">
              <a:alpha val="0"/>
            </a:srgbClr>
          </a:solidFill>
        </p:spPr>
      </p:sp>
      <p:sp>
        <p:nvSpPr>
          <p:cNvPr id="9" name="TextBox 9"/>
          <p:cNvSpPr txBox="1"/>
          <p:nvPr/>
        </p:nvSpPr>
        <p:spPr>
          <a:xfrm>
            <a:off x="749300" y="1143000"/>
            <a:ext cx="16764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Content</a:t>
            </a:r>
            <a:endParaRPr lang="en-US" sz="1100"/>
          </a:p>
        </p:txBody>
      </p:sp>
      <p:sp>
        <p:nvSpPr>
          <p:cNvPr id="10" name="TextBox 10"/>
          <p:cNvSpPr txBox="1"/>
          <p:nvPr/>
        </p:nvSpPr>
        <p:spPr>
          <a:xfrm>
            <a:off x="2743200" y="1143000"/>
            <a:ext cx="3644900" cy="4826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1. The Impact of AI on Consumer Behavior</a:t>
            </a:r>
            <a:endParaRPr lang="en-US" sz="1100"/>
          </a:p>
        </p:txBody>
      </p:sp>
      <p:sp>
        <p:nvSpPr>
          <p:cNvPr id="11" name="TextBox 11"/>
          <p:cNvSpPr txBox="1"/>
          <p:nvPr/>
        </p:nvSpPr>
        <p:spPr>
          <a:xfrm>
            <a:off x="2743200" y="1727200"/>
            <a:ext cx="36449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2. AI Technologies Revolutionizing Retail</a:t>
            </a:r>
            <a:endParaRPr lang="en-US" sz="1100"/>
          </a:p>
        </p:txBody>
      </p:sp>
      <p:sp>
        <p:nvSpPr>
          <p:cNvPr id="12" name="TextBox 12"/>
          <p:cNvSpPr txBox="1"/>
          <p:nvPr/>
        </p:nvSpPr>
        <p:spPr>
          <a:xfrm>
            <a:off x="2743200" y="2070100"/>
            <a:ext cx="3644900" cy="4826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3. Challenges and Considerations in AI Adoption</a:t>
            </a:r>
            <a:endParaRPr lang="en-US" sz="1100"/>
          </a:p>
        </p:txBody>
      </p:sp>
      <p:sp>
        <p:nvSpPr>
          <p:cNvPr id="13" name="TextBox 13"/>
          <p:cNvSpPr txBox="1"/>
          <p:nvPr/>
        </p:nvSpPr>
        <p:spPr>
          <a:xfrm>
            <a:off x="2743200" y="2667000"/>
            <a:ext cx="36449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4. Embracing AI for Future Success</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524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035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The Impact of AI on Consumer Behavior</a:t>
            </a:r>
            <a:endParaRPr lang="en-US" sz="1100"/>
          </a:p>
        </p:txBody>
      </p:sp>
      <p:sp>
        <p:nvSpPr>
          <p:cNvPr id="9" name="TextBox 9"/>
          <p:cNvSpPr txBox="1"/>
          <p:nvPr/>
        </p:nvSpPr>
        <p:spPr>
          <a:xfrm>
            <a:off x="762000" y="1524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0">
                <a:solidFill>
                  <a:srgbClr val="FFFFFF"/>
                </a:solidFill>
                <a:latin typeface="苹方-简"/>
              </a:rPr>
              <a:t>Section 1</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6000" r="6000"/>
          <a:stretch>
            <a:fillRect/>
          </a:stretch>
        </p:blipFill>
        <p:spPr>
          <a:xfrm>
            <a:off x="0" y="0"/>
            <a:ext cx="10388600" cy="6604000"/>
          </a:xfrm>
          <a:prstGeom prst="rect">
            <a:avLst/>
          </a:prstGeom>
        </p:spPr>
      </p:pic>
      <p:sp>
        <p:nvSpPr>
          <p:cNvPr id="3" name="AutoShape 3"/>
          <p:cNvSpPr/>
          <p:nvPr/>
        </p:nvSpPr>
        <p:spPr>
          <a:xfrm>
            <a:off x="0" y="0"/>
            <a:ext cx="10388600" cy="6604000"/>
          </a:xfrm>
          <a:prstGeom prst="rect">
            <a:avLst/>
          </a:prstGeom>
          <a:solidFill>
            <a:srgbClr val="000000">
              <a:alpha val="0"/>
            </a:srgbClr>
          </a:solidFill>
        </p:spPr>
      </p:sp>
      <p:pic>
        <p:nvPicPr>
          <p:cNvPr id="4" name="Picture 4"/>
          <p:cNvPicPr>
            <a:picLocks noChangeAspect="1"/>
          </p:cNvPicPr>
          <p:nvPr/>
        </p:nvPicPr>
        <p:blipFill>
          <a:blip r:embed="rId3"/>
          <a:srcRect l="10000" r="10000"/>
          <a:stretch>
            <a:fillRect/>
          </a:stretch>
        </p:blipFill>
        <p:spPr>
          <a:xfrm>
            <a:off x="762000" y="1663700"/>
            <a:ext cx="2743200" cy="4191000"/>
          </a:xfrm>
          <a:prstGeom prst="roundRect">
            <a:avLst>
              <a:gd name="adj" fmla="val 10185"/>
            </a:avLst>
          </a:prstGeom>
        </p:spPr>
      </p:pic>
      <p:pic>
        <p:nvPicPr>
          <p:cNvPr id="5" name="Picture 5"/>
          <p:cNvPicPr>
            <a:picLocks noChangeAspect="1"/>
          </p:cNvPicPr>
          <p:nvPr/>
        </p:nvPicPr>
        <p:blipFill>
          <a:blip r:embed="rId4"/>
          <a:srcRect l="10000" r="10000"/>
          <a:stretch>
            <a:fillRect/>
          </a:stretch>
        </p:blipFill>
        <p:spPr>
          <a:xfrm>
            <a:off x="3810000" y="1663700"/>
            <a:ext cx="2743200" cy="4191000"/>
          </a:xfrm>
          <a:prstGeom prst="roundRect">
            <a:avLst>
              <a:gd name="adj" fmla="val 10185"/>
            </a:avLst>
          </a:prstGeom>
        </p:spPr>
      </p:pic>
      <p:pic>
        <p:nvPicPr>
          <p:cNvPr id="6" name="Picture 6"/>
          <p:cNvPicPr>
            <a:picLocks noChangeAspect="1"/>
          </p:cNvPicPr>
          <p:nvPr/>
        </p:nvPicPr>
        <p:blipFill>
          <a:blip r:embed="rId3"/>
          <a:srcRect l="10000" r="10000"/>
          <a:stretch>
            <a:fillRect/>
          </a:stretch>
        </p:blipFill>
        <p:spPr>
          <a:xfrm>
            <a:off x="6870700" y="1663700"/>
            <a:ext cx="2743200" cy="4191000"/>
          </a:xfrm>
          <a:prstGeom prst="roundRect">
            <a:avLst>
              <a:gd name="adj" fmla="val 10185"/>
            </a:avLst>
          </a:prstGeom>
        </p:spPr>
      </p:pic>
      <p:sp>
        <p:nvSpPr>
          <p:cNvPr id="7" name="AutoShape 7"/>
          <p:cNvSpPr/>
          <p:nvPr/>
        </p:nvSpPr>
        <p:spPr>
          <a:xfrm>
            <a:off x="762000" y="1866900"/>
            <a:ext cx="0" cy="711200"/>
          </a:xfrm>
          <a:prstGeom prst="rect">
            <a:avLst/>
          </a:prstGeom>
          <a:solidFill>
            <a:srgbClr val="000000"/>
          </a:solidFill>
        </p:spPr>
      </p:sp>
      <p:sp>
        <p:nvSpPr>
          <p:cNvPr id="8" name="AutoShape 8"/>
          <p:cNvSpPr/>
          <p:nvPr/>
        </p:nvSpPr>
        <p:spPr>
          <a:xfrm>
            <a:off x="762000" y="1663700"/>
            <a:ext cx="2743200" cy="4191000"/>
          </a:xfrm>
          <a:prstGeom prst="roundRect">
            <a:avLst>
              <a:gd name="adj" fmla="val 10185"/>
            </a:avLst>
          </a:prstGeom>
          <a:solidFill>
            <a:srgbClr val="000000">
              <a:alpha val="0"/>
            </a:srgbClr>
          </a:solidFill>
          <a:ln w="12700">
            <a:solidFill>
              <a:srgbClr val="FFFFFF">
                <a:alpha val="9804"/>
              </a:srgbClr>
            </a:solidFill>
          </a:ln>
        </p:spPr>
      </p:sp>
      <p:sp>
        <p:nvSpPr>
          <p:cNvPr id="9" name="AutoShape 9"/>
          <p:cNvSpPr/>
          <p:nvPr/>
        </p:nvSpPr>
        <p:spPr>
          <a:xfrm>
            <a:off x="3810000" y="1866900"/>
            <a:ext cx="0" cy="711200"/>
          </a:xfrm>
          <a:prstGeom prst="rect">
            <a:avLst/>
          </a:prstGeom>
          <a:solidFill>
            <a:srgbClr val="000000"/>
          </a:solidFill>
        </p:spPr>
      </p:sp>
      <p:sp>
        <p:nvSpPr>
          <p:cNvPr id="10" name="AutoShape 10"/>
          <p:cNvSpPr/>
          <p:nvPr/>
        </p:nvSpPr>
        <p:spPr>
          <a:xfrm>
            <a:off x="3810000" y="1663700"/>
            <a:ext cx="2743200" cy="4191000"/>
          </a:xfrm>
          <a:prstGeom prst="roundRect">
            <a:avLst>
              <a:gd name="adj" fmla="val 10185"/>
            </a:avLst>
          </a:prstGeom>
          <a:solidFill>
            <a:srgbClr val="000000">
              <a:alpha val="0"/>
            </a:srgbClr>
          </a:solidFill>
          <a:ln w="12700">
            <a:solidFill>
              <a:srgbClr val="FFFFFF">
                <a:alpha val="9804"/>
              </a:srgbClr>
            </a:solidFill>
          </a:ln>
        </p:spPr>
      </p:sp>
      <p:sp>
        <p:nvSpPr>
          <p:cNvPr id="11" name="AutoShape 11"/>
          <p:cNvSpPr/>
          <p:nvPr/>
        </p:nvSpPr>
        <p:spPr>
          <a:xfrm>
            <a:off x="6870700" y="1866900"/>
            <a:ext cx="0" cy="711200"/>
          </a:xfrm>
          <a:prstGeom prst="rect">
            <a:avLst/>
          </a:prstGeom>
          <a:solidFill>
            <a:srgbClr val="000000"/>
          </a:solidFill>
        </p:spPr>
      </p:sp>
      <p:sp>
        <p:nvSpPr>
          <p:cNvPr id="12" name="AutoShape 12"/>
          <p:cNvSpPr/>
          <p:nvPr/>
        </p:nvSpPr>
        <p:spPr>
          <a:xfrm>
            <a:off x="6870700" y="1663700"/>
            <a:ext cx="2743200" cy="4191000"/>
          </a:xfrm>
          <a:prstGeom prst="roundRect">
            <a:avLst>
              <a:gd name="adj" fmla="val 10185"/>
            </a:avLst>
          </a:prstGeom>
          <a:solidFill>
            <a:srgbClr val="000000">
              <a:alpha val="0"/>
            </a:srgbClr>
          </a:solidFill>
          <a:ln w="12700">
            <a:solidFill>
              <a:srgbClr val="FFFFFF">
                <a:alpha val="9804"/>
              </a:srgbClr>
            </a:solidFill>
          </a:ln>
        </p:spPr>
      </p:sp>
      <p:sp>
        <p:nvSpPr>
          <p:cNvPr id="13" name="TextBox 13"/>
          <p:cNvSpPr txBox="1"/>
          <p:nvPr/>
        </p:nvSpPr>
        <p:spPr>
          <a:xfrm>
            <a:off x="10795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01</a:t>
            </a:r>
            <a:endParaRPr lang="en-US" sz="1100"/>
          </a:p>
        </p:txBody>
      </p:sp>
      <p:sp>
        <p:nvSpPr>
          <p:cNvPr id="14" name="TextBox 14"/>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5" name="TextBox 15"/>
          <p:cNvSpPr txBox="1"/>
          <p:nvPr/>
        </p:nvSpPr>
        <p:spPr>
          <a:xfrm>
            <a:off x="7188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03</a:t>
            </a:r>
            <a:endParaRPr lang="en-US" sz="1100"/>
          </a:p>
        </p:txBody>
      </p:sp>
      <p:sp>
        <p:nvSpPr>
          <p:cNvPr id="16" name="TextBox 16"/>
          <p:cNvSpPr txBox="1"/>
          <p:nvPr/>
        </p:nvSpPr>
        <p:spPr>
          <a:xfrm>
            <a:off x="762000" y="5334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Understanding AI's Role in Shopping Preferences</a:t>
            </a:r>
            <a:endParaRPr lang="en-US" sz="1100"/>
          </a:p>
        </p:txBody>
      </p:sp>
      <p:sp>
        <p:nvSpPr>
          <p:cNvPr id="17" name="TextBox 17"/>
          <p:cNvSpPr txBox="1"/>
          <p:nvPr/>
        </p:nvSpPr>
        <p:spPr>
          <a:xfrm>
            <a:off x="10795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Personalized Recommendations</a:t>
            </a:r>
            <a:endParaRPr lang="en-US" sz="1100"/>
          </a:p>
        </p:txBody>
      </p:sp>
      <p:sp>
        <p:nvSpPr>
          <p:cNvPr id="18" name="TextBox 18"/>
          <p:cNvSpPr txBox="1"/>
          <p:nvPr/>
        </p:nvSpPr>
        <p:spPr>
          <a:xfrm>
            <a:off x="4140200" y="3340100"/>
            <a:ext cx="2095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Behavioral Insights</a:t>
            </a:r>
            <a:endParaRPr lang="en-US" sz="1100"/>
          </a:p>
        </p:txBody>
      </p:sp>
      <p:sp>
        <p:nvSpPr>
          <p:cNvPr id="19" name="TextBox 19"/>
          <p:cNvSpPr txBox="1"/>
          <p:nvPr/>
        </p:nvSpPr>
        <p:spPr>
          <a:xfrm>
            <a:off x="71882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Dynamic Pricing Strategies</a:t>
            </a:r>
            <a:endParaRPr lang="en-US" sz="1100"/>
          </a:p>
        </p:txBody>
      </p:sp>
      <p:sp>
        <p:nvSpPr>
          <p:cNvPr id="20" name="TextBox 20"/>
          <p:cNvSpPr txBox="1"/>
          <p:nvPr/>
        </p:nvSpPr>
        <p:spPr>
          <a:xfrm>
            <a:off x="1079500" y="4038600"/>
            <a:ext cx="20955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algorithms analyze consumer data to provide tailored product suggestions, enhancing the shopping experience and increasing conversion rates.</a:t>
            </a:r>
            <a:endParaRPr lang="en-US" sz="1100" dirty="0"/>
          </a:p>
        </p:txBody>
      </p:sp>
      <p:sp>
        <p:nvSpPr>
          <p:cNvPr id="21" name="TextBox 21"/>
          <p:cNvSpPr txBox="1"/>
          <p:nvPr/>
        </p:nvSpPr>
        <p:spPr>
          <a:xfrm>
            <a:off x="4140200" y="3771900"/>
            <a:ext cx="20955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tracking user interactions and preferences, AI helps retailers understand consumer behavior patterns, allowing for more effective marketing strategies and inventory management.</a:t>
            </a:r>
            <a:endParaRPr lang="en-US" sz="1100" dirty="0"/>
          </a:p>
        </p:txBody>
      </p:sp>
      <p:sp>
        <p:nvSpPr>
          <p:cNvPr id="22" name="TextBox 22"/>
          <p:cNvSpPr txBox="1"/>
          <p:nvPr/>
        </p:nvSpPr>
        <p:spPr>
          <a:xfrm>
            <a:off x="7188200" y="4038600"/>
            <a:ext cx="20955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enables real-time pricing adjustments based on demand, competition, and consumer behavior, optimizing sales and maximizing profitability for retailers.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943600"/>
          </a:xfrm>
          <a:prstGeom prst="rect">
            <a:avLst/>
          </a:prstGeom>
        </p:spPr>
      </p:pic>
      <p:sp>
        <p:nvSpPr>
          <p:cNvPr id="3" name="AutoShape 3"/>
          <p:cNvSpPr/>
          <p:nvPr/>
        </p:nvSpPr>
        <p:spPr>
          <a:xfrm>
            <a:off x="0" y="0"/>
            <a:ext cx="10388600" cy="5943600"/>
          </a:xfrm>
          <a:prstGeom prst="rect">
            <a:avLst/>
          </a:prstGeom>
          <a:solidFill>
            <a:srgbClr val="000000">
              <a:alpha val="0"/>
            </a:srgbClr>
          </a:solidFill>
        </p:spPr>
      </p:sp>
      <p:sp>
        <p:nvSpPr>
          <p:cNvPr id="4" name="AutoShape 4"/>
          <p:cNvSpPr/>
          <p:nvPr/>
        </p:nvSpPr>
        <p:spPr>
          <a:xfrm>
            <a:off x="762000" y="1473200"/>
            <a:ext cx="2743200" cy="3695700"/>
          </a:xfrm>
          <a:prstGeom prst="roundRect">
            <a:avLst>
              <a:gd name="adj" fmla="val 3703"/>
            </a:avLst>
          </a:prstGeom>
          <a:solidFill>
            <a:srgbClr val="000000">
              <a:alpha val="0"/>
            </a:srgbClr>
          </a:solidFill>
        </p:spPr>
      </p:sp>
      <p:sp>
        <p:nvSpPr>
          <p:cNvPr id="5" name="AutoShape 5"/>
          <p:cNvSpPr/>
          <p:nvPr/>
        </p:nvSpPr>
        <p:spPr>
          <a:xfrm>
            <a:off x="3810000" y="1473200"/>
            <a:ext cx="2743200" cy="3695700"/>
          </a:xfrm>
          <a:prstGeom prst="roundRect">
            <a:avLst>
              <a:gd name="adj" fmla="val 3703"/>
            </a:avLst>
          </a:prstGeom>
          <a:solidFill>
            <a:srgbClr val="000000">
              <a:alpha val="0"/>
            </a:srgbClr>
          </a:solidFill>
        </p:spPr>
      </p:sp>
      <p:sp>
        <p:nvSpPr>
          <p:cNvPr id="6" name="AutoShape 6"/>
          <p:cNvSpPr/>
          <p:nvPr/>
        </p:nvSpPr>
        <p:spPr>
          <a:xfrm>
            <a:off x="6870700" y="1473200"/>
            <a:ext cx="2743200" cy="3695700"/>
          </a:xfrm>
          <a:prstGeom prst="roundRect">
            <a:avLst>
              <a:gd name="adj" fmla="val 3703"/>
            </a:avLst>
          </a:prstGeom>
          <a:solidFill>
            <a:srgbClr val="000000">
              <a:alpha val="0"/>
            </a:srgbClr>
          </a:solidFill>
        </p:spPr>
      </p:sp>
      <p:sp>
        <p:nvSpPr>
          <p:cNvPr id="7" name="AutoShape 7"/>
          <p:cNvSpPr/>
          <p:nvPr/>
        </p:nvSpPr>
        <p:spPr>
          <a:xfrm>
            <a:off x="762000" y="5308600"/>
            <a:ext cx="2743200" cy="0"/>
          </a:xfrm>
          <a:prstGeom prst="rect">
            <a:avLst/>
          </a:prstGeom>
          <a:solidFill>
            <a:srgbClr val="000000"/>
          </a:solidFill>
        </p:spPr>
      </p:sp>
      <p:sp>
        <p:nvSpPr>
          <p:cNvPr id="8" name="AutoShape 8"/>
          <p:cNvSpPr/>
          <p:nvPr/>
        </p:nvSpPr>
        <p:spPr>
          <a:xfrm>
            <a:off x="3810000" y="5308600"/>
            <a:ext cx="2743200" cy="0"/>
          </a:xfrm>
          <a:prstGeom prst="rect">
            <a:avLst/>
          </a:prstGeom>
          <a:solidFill>
            <a:srgbClr val="000000"/>
          </a:solidFill>
        </p:spPr>
      </p:sp>
      <p:sp>
        <p:nvSpPr>
          <p:cNvPr id="9" name="AutoShape 9"/>
          <p:cNvSpPr/>
          <p:nvPr/>
        </p:nvSpPr>
        <p:spPr>
          <a:xfrm>
            <a:off x="6870700" y="5308600"/>
            <a:ext cx="2743200" cy="0"/>
          </a:xfrm>
          <a:prstGeom prst="rect">
            <a:avLst/>
          </a:prstGeom>
          <a:solidFill>
            <a:srgbClr val="000000"/>
          </a:solidFill>
        </p:spPr>
      </p:sp>
      <p:pic>
        <p:nvPicPr>
          <p:cNvPr id="10" name="Picture 10"/>
          <p:cNvPicPr>
            <a:picLocks noChangeAspect="1"/>
          </p:cNvPicPr>
          <p:nvPr/>
        </p:nvPicPr>
        <p:blipFill>
          <a:blip r:embed="rId3"/>
          <a:srcRect t="1000" b="1000"/>
          <a:stretch>
            <a:fillRect/>
          </a:stretch>
        </p:blipFill>
        <p:spPr>
          <a:xfrm>
            <a:off x="762000" y="1473200"/>
            <a:ext cx="2743200" cy="1536700"/>
          </a:xfrm>
          <a:prstGeom prst="roundRect">
            <a:avLst>
              <a:gd name="adj" fmla="val 6611"/>
            </a:avLst>
          </a:prstGeom>
        </p:spPr>
      </p:pic>
      <p:pic>
        <p:nvPicPr>
          <p:cNvPr id="11" name="Picture 11"/>
          <p:cNvPicPr>
            <a:picLocks noChangeAspect="1"/>
          </p:cNvPicPr>
          <p:nvPr/>
        </p:nvPicPr>
        <p:blipFill>
          <a:blip r:embed="rId4"/>
          <a:srcRect t="8000" b="8000"/>
          <a:stretch>
            <a:fillRect/>
          </a:stretch>
        </p:blipFill>
        <p:spPr>
          <a:xfrm>
            <a:off x="3810000" y="1473200"/>
            <a:ext cx="2743200" cy="1536700"/>
          </a:xfrm>
          <a:prstGeom prst="roundRect">
            <a:avLst>
              <a:gd name="adj" fmla="val 6611"/>
            </a:avLst>
          </a:prstGeom>
        </p:spPr>
      </p:pic>
      <p:pic>
        <p:nvPicPr>
          <p:cNvPr id="12" name="Picture 12"/>
          <p:cNvPicPr>
            <a:picLocks noChangeAspect="1"/>
          </p:cNvPicPr>
          <p:nvPr/>
        </p:nvPicPr>
        <p:blipFill>
          <a:blip r:embed="rId5"/>
          <a:srcRect t="32000" b="32000"/>
          <a:stretch>
            <a:fillRect/>
          </a:stretch>
        </p:blipFill>
        <p:spPr>
          <a:xfrm>
            <a:off x="6870700" y="1473200"/>
            <a:ext cx="2743200" cy="1536700"/>
          </a:xfrm>
          <a:prstGeom prst="roundRect">
            <a:avLst>
              <a:gd name="adj" fmla="val 6611"/>
            </a:avLst>
          </a:prstGeom>
        </p:spPr>
      </p:pic>
      <p:sp>
        <p:nvSpPr>
          <p:cNvPr id="13" name="TextBox 13"/>
          <p:cNvSpPr txBox="1"/>
          <p:nvPr/>
        </p:nvSpPr>
        <p:spPr>
          <a:xfrm>
            <a:off x="762000" y="3556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Personalization and Customer Experience Enhancement</a:t>
            </a:r>
            <a:endParaRPr lang="en-US" sz="1100"/>
          </a:p>
        </p:txBody>
      </p:sp>
      <p:sp>
        <p:nvSpPr>
          <p:cNvPr id="14" name="TextBox 14"/>
          <p:cNvSpPr txBox="1"/>
          <p:nvPr/>
        </p:nvSpPr>
        <p:spPr>
          <a:xfrm>
            <a:off x="762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Tailored Shopping Experiences</a:t>
            </a:r>
            <a:endParaRPr lang="en-US" sz="1100"/>
          </a:p>
        </p:txBody>
      </p:sp>
      <p:sp>
        <p:nvSpPr>
          <p:cNvPr id="15" name="TextBox 15"/>
          <p:cNvSpPr txBox="1"/>
          <p:nvPr/>
        </p:nvSpPr>
        <p:spPr>
          <a:xfrm>
            <a:off x="3810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Enhanced Customer Engagement</a:t>
            </a:r>
            <a:endParaRPr lang="en-US" sz="1100"/>
          </a:p>
        </p:txBody>
      </p:sp>
      <p:sp>
        <p:nvSpPr>
          <p:cNvPr id="16" name="TextBox 16"/>
          <p:cNvSpPr txBox="1"/>
          <p:nvPr/>
        </p:nvSpPr>
        <p:spPr>
          <a:xfrm>
            <a:off x="6870700" y="3225800"/>
            <a:ext cx="27432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Predictive Personalization</a:t>
            </a:r>
            <a:endParaRPr lang="en-US" sz="1100"/>
          </a:p>
        </p:txBody>
      </p:sp>
      <p:sp>
        <p:nvSpPr>
          <p:cNvPr id="17" name="TextBox 17"/>
          <p:cNvSpPr txBox="1"/>
          <p:nvPr/>
        </p:nvSpPr>
        <p:spPr>
          <a:xfrm>
            <a:off x="762000" y="38989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AI-driven personalization allows retailers to create unique shopping experiences for each customer, utilizing data to recommend products that align with individual preferences and past behaviors.</a:t>
            </a:r>
            <a:endParaRPr lang="en-US" sz="1100" dirty="0"/>
          </a:p>
        </p:txBody>
      </p:sp>
      <p:sp>
        <p:nvSpPr>
          <p:cNvPr id="18" name="TextBox 18"/>
          <p:cNvSpPr txBox="1"/>
          <p:nvPr/>
        </p:nvSpPr>
        <p:spPr>
          <a:xfrm>
            <a:off x="3810000" y="3898900"/>
            <a:ext cx="2743200" cy="1066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Through AI chatbots and virtual assistants, businesses can provide immediate support and personalized interactions, significantly improving customer satisfaction and loyalty.</a:t>
            </a:r>
            <a:endParaRPr lang="en-US" sz="1100" dirty="0"/>
          </a:p>
        </p:txBody>
      </p:sp>
      <p:sp>
        <p:nvSpPr>
          <p:cNvPr id="19" name="TextBox 19"/>
          <p:cNvSpPr txBox="1"/>
          <p:nvPr/>
        </p:nvSpPr>
        <p:spPr>
          <a:xfrm>
            <a:off x="6870700" y="36322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By leveraging machine learning, retailers can anticipate customer needs and preferences, enabling proactive marketing strategies that enhance the overall shopping journey and drive repeat purchases.</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7810500"/>
          </a:xfrm>
          <a:prstGeom prst="rect">
            <a:avLst/>
          </a:prstGeom>
          <a:solidFill>
            <a:srgbClr val="FFFFFF"/>
          </a:solidFill>
        </p:spPr>
      </p:sp>
      <p:pic>
        <p:nvPicPr>
          <p:cNvPr id="3" name="Picture 3"/>
          <p:cNvPicPr>
            <a:picLocks noChangeAspect="1"/>
          </p:cNvPicPr>
          <p:nvPr/>
        </p:nvPicPr>
        <p:blipFill>
          <a:blip r:embed="rId2"/>
          <a:srcRect l="17000" r="17000"/>
          <a:stretch>
            <a:fillRect/>
          </a:stretch>
        </p:blipFill>
        <p:spPr>
          <a:xfrm>
            <a:off x="0" y="0"/>
            <a:ext cx="3454400" cy="7810500"/>
          </a:xfrm>
          <a:prstGeom prst="rect">
            <a:avLst/>
          </a:prstGeom>
        </p:spPr>
      </p:pic>
      <p:sp>
        <p:nvSpPr>
          <p:cNvPr id="4" name="AutoShape 4"/>
          <p:cNvSpPr/>
          <p:nvPr/>
        </p:nvSpPr>
        <p:spPr>
          <a:xfrm>
            <a:off x="4064000" y="1892300"/>
            <a:ext cx="5829300" cy="1435100"/>
          </a:xfrm>
          <a:prstGeom prst="roundRect">
            <a:avLst>
              <a:gd name="adj" fmla="val 14159"/>
            </a:avLst>
          </a:prstGeom>
          <a:solidFill>
            <a:srgbClr val="EBF2FF"/>
          </a:solidFill>
        </p:spPr>
      </p:sp>
      <p:sp>
        <p:nvSpPr>
          <p:cNvPr id="5" name="AutoShape 5"/>
          <p:cNvSpPr/>
          <p:nvPr/>
        </p:nvSpPr>
        <p:spPr>
          <a:xfrm>
            <a:off x="4064000" y="3530600"/>
            <a:ext cx="5829300" cy="1651000"/>
          </a:xfrm>
          <a:prstGeom prst="roundRect">
            <a:avLst>
              <a:gd name="adj" fmla="val 12307"/>
            </a:avLst>
          </a:prstGeom>
          <a:solidFill>
            <a:srgbClr val="EBF2FF"/>
          </a:solidFill>
        </p:spPr>
      </p:sp>
      <p:sp>
        <p:nvSpPr>
          <p:cNvPr id="6" name="AutoShape 6"/>
          <p:cNvSpPr/>
          <p:nvPr/>
        </p:nvSpPr>
        <p:spPr>
          <a:xfrm>
            <a:off x="4064000" y="5397500"/>
            <a:ext cx="5829300" cy="1651000"/>
          </a:xfrm>
          <a:prstGeom prst="roundRect">
            <a:avLst>
              <a:gd name="adj" fmla="val 12307"/>
            </a:avLst>
          </a:prstGeom>
          <a:solidFill>
            <a:srgbClr val="EBF2FF"/>
          </a:solidFill>
        </p:spPr>
      </p:sp>
      <p:sp>
        <p:nvSpPr>
          <p:cNvPr id="7" name="AutoShape 7"/>
          <p:cNvSpPr/>
          <p:nvPr/>
        </p:nvSpPr>
        <p:spPr>
          <a:xfrm>
            <a:off x="0" y="0"/>
            <a:ext cx="3454400" cy="7810500"/>
          </a:xfrm>
          <a:prstGeom prst="rect">
            <a:avLst/>
          </a:prstGeom>
          <a:solidFill>
            <a:srgbClr val="000000">
              <a:alpha val="0"/>
            </a:srgbClr>
          </a:solidFill>
        </p:spPr>
      </p:sp>
      <p:sp>
        <p:nvSpPr>
          <p:cNvPr id="8" name="AutoShape 8"/>
          <p:cNvSpPr/>
          <p:nvPr/>
        </p:nvSpPr>
        <p:spPr>
          <a:xfrm>
            <a:off x="4064000" y="2032000"/>
            <a:ext cx="0" cy="1130300"/>
          </a:xfrm>
          <a:prstGeom prst="rect">
            <a:avLst/>
          </a:prstGeom>
          <a:solidFill>
            <a:srgbClr val="FFFFFF"/>
          </a:solidFill>
        </p:spPr>
      </p:sp>
      <p:sp>
        <p:nvSpPr>
          <p:cNvPr id="9" name="AutoShape 9"/>
          <p:cNvSpPr/>
          <p:nvPr/>
        </p:nvSpPr>
        <p:spPr>
          <a:xfrm>
            <a:off x="4064000" y="3695700"/>
            <a:ext cx="0" cy="1308100"/>
          </a:xfrm>
          <a:prstGeom prst="rect">
            <a:avLst/>
          </a:prstGeom>
          <a:solidFill>
            <a:srgbClr val="FFFFFF"/>
          </a:solidFill>
        </p:spPr>
      </p:sp>
      <p:sp>
        <p:nvSpPr>
          <p:cNvPr id="10" name="AutoShape 10"/>
          <p:cNvSpPr/>
          <p:nvPr/>
        </p:nvSpPr>
        <p:spPr>
          <a:xfrm>
            <a:off x="4064000" y="5562600"/>
            <a:ext cx="0" cy="1308100"/>
          </a:xfrm>
          <a:prstGeom prst="rect">
            <a:avLst/>
          </a:prstGeom>
          <a:solidFill>
            <a:srgbClr val="FFFFFF"/>
          </a:solidFill>
        </p:spPr>
      </p:sp>
      <p:sp>
        <p:nvSpPr>
          <p:cNvPr id="11" name="AutoShape 11"/>
          <p:cNvSpPr/>
          <p:nvPr/>
        </p:nvSpPr>
        <p:spPr>
          <a:xfrm>
            <a:off x="0" y="0"/>
            <a:ext cx="0" cy="0"/>
          </a:xfrm>
          <a:prstGeom prst="rect">
            <a:avLst/>
          </a:prstGeom>
          <a:solidFill>
            <a:srgbClr val="000000">
              <a:alpha val="0"/>
            </a:srgbClr>
          </a:solidFill>
        </p:spPr>
      </p:sp>
      <p:sp>
        <p:nvSpPr>
          <p:cNvPr id="12" name="TextBox 12"/>
          <p:cNvSpPr txBox="1"/>
          <p:nvPr/>
        </p:nvSpPr>
        <p:spPr>
          <a:xfrm>
            <a:off x="4064000" y="457200"/>
            <a:ext cx="58293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Predictive Analytics in Consumer Trends</a:t>
            </a:r>
            <a:endParaRPr lang="en-US" sz="1100"/>
          </a:p>
        </p:txBody>
      </p:sp>
      <p:sp>
        <p:nvSpPr>
          <p:cNvPr id="13" name="TextBox 13"/>
          <p:cNvSpPr txBox="1"/>
          <p:nvPr/>
        </p:nvSpPr>
        <p:spPr>
          <a:xfrm>
            <a:off x="4267200" y="21082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Understanding Consumer Behavior</a:t>
            </a:r>
            <a:endParaRPr lang="en-US" sz="1100"/>
          </a:p>
        </p:txBody>
      </p:sp>
      <p:sp>
        <p:nvSpPr>
          <p:cNvPr id="14" name="TextBox 14"/>
          <p:cNvSpPr txBox="1"/>
          <p:nvPr/>
        </p:nvSpPr>
        <p:spPr>
          <a:xfrm>
            <a:off x="4267200" y="37465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Optimizing Inventory Management</a:t>
            </a:r>
            <a:endParaRPr lang="en-US" sz="1100"/>
          </a:p>
        </p:txBody>
      </p:sp>
      <p:sp>
        <p:nvSpPr>
          <p:cNvPr id="15" name="TextBox 15"/>
          <p:cNvSpPr txBox="1"/>
          <p:nvPr/>
        </p:nvSpPr>
        <p:spPr>
          <a:xfrm>
            <a:off x="4267200" y="56134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Enhancing Targeted Marketing</a:t>
            </a:r>
            <a:endParaRPr lang="en-US" sz="1100"/>
          </a:p>
        </p:txBody>
      </p:sp>
      <p:sp>
        <p:nvSpPr>
          <p:cNvPr id="16" name="TextBox 16"/>
          <p:cNvSpPr txBox="1"/>
          <p:nvPr/>
        </p:nvSpPr>
        <p:spPr>
          <a:xfrm>
            <a:off x="4267200" y="24765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Predictive analytics utilizes historical data and machine learning algorithms to forecast future consumer behaviors, enabling retailers to tailor their marketing strategies and product offerings effectively.</a:t>
            </a:r>
            <a:endParaRPr lang="en-US" sz="1100" dirty="0"/>
          </a:p>
        </p:txBody>
      </p:sp>
      <p:sp>
        <p:nvSpPr>
          <p:cNvPr id="17" name="TextBox 17"/>
          <p:cNvSpPr txBox="1"/>
          <p:nvPr/>
        </p:nvSpPr>
        <p:spPr>
          <a:xfrm>
            <a:off x="4267200" y="4127500"/>
            <a:ext cx="53975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By predicting trends in consumer demand, businesses can optimize their inventory levels, reducing excess stock and minimizing stockouts, ultimately leading to improved operational efficiency and customer satisfaction.</a:t>
            </a:r>
            <a:endParaRPr lang="en-US" sz="1100" dirty="0"/>
          </a:p>
        </p:txBody>
      </p:sp>
      <p:sp>
        <p:nvSpPr>
          <p:cNvPr id="18" name="TextBox 18"/>
          <p:cNvSpPr txBox="1"/>
          <p:nvPr/>
        </p:nvSpPr>
        <p:spPr>
          <a:xfrm>
            <a:off x="4267200" y="5981700"/>
            <a:ext cx="53975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Retailers can leverage predictive analytics to segment their customer base more accurately, allowing for targeted marketing campaigns that resonate with specific consumer groups, thereby increasing engagement and conversion rates.</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0" r="10000"/>
          <a:stretch>
            <a:fillRect/>
          </a:stretch>
        </p:blipFill>
        <p:spPr>
          <a:xfrm>
            <a:off x="0" y="0"/>
            <a:ext cx="10388600" cy="7302500"/>
          </a:xfrm>
          <a:prstGeom prst="rect">
            <a:avLst/>
          </a:prstGeom>
        </p:spPr>
      </p:pic>
      <p:sp>
        <p:nvSpPr>
          <p:cNvPr id="3" name="AutoShape 3"/>
          <p:cNvSpPr/>
          <p:nvPr/>
        </p:nvSpPr>
        <p:spPr>
          <a:xfrm>
            <a:off x="0" y="0"/>
            <a:ext cx="10388600" cy="7302500"/>
          </a:xfrm>
          <a:prstGeom prst="rect">
            <a:avLst/>
          </a:prstGeom>
          <a:solidFill>
            <a:srgbClr val="000000">
              <a:alpha val="0"/>
            </a:srgbClr>
          </a:solidFill>
        </p:spPr>
      </p:sp>
      <p:pic>
        <p:nvPicPr>
          <p:cNvPr id="4" name="Picture 4"/>
          <p:cNvPicPr>
            <a:picLocks noChangeAspect="1"/>
          </p:cNvPicPr>
          <p:nvPr/>
        </p:nvPicPr>
        <p:blipFill>
          <a:blip r:embed="rId3"/>
          <a:srcRect l="16000" r="16000"/>
          <a:stretch>
            <a:fillRect/>
          </a:stretch>
        </p:blipFill>
        <p:spPr>
          <a:xfrm>
            <a:off x="762000" y="1663700"/>
            <a:ext cx="2743200" cy="4889500"/>
          </a:xfrm>
          <a:prstGeom prst="roundRect">
            <a:avLst>
              <a:gd name="adj" fmla="val 10185"/>
            </a:avLst>
          </a:prstGeom>
        </p:spPr>
      </p:pic>
      <p:pic>
        <p:nvPicPr>
          <p:cNvPr id="5" name="Picture 5"/>
          <p:cNvPicPr>
            <a:picLocks noChangeAspect="1"/>
          </p:cNvPicPr>
          <p:nvPr/>
        </p:nvPicPr>
        <p:blipFill>
          <a:blip r:embed="rId4"/>
          <a:srcRect l="16000" r="16000"/>
          <a:stretch>
            <a:fillRect/>
          </a:stretch>
        </p:blipFill>
        <p:spPr>
          <a:xfrm>
            <a:off x="3810000" y="1663700"/>
            <a:ext cx="2743200" cy="4889500"/>
          </a:xfrm>
          <a:prstGeom prst="roundRect">
            <a:avLst>
              <a:gd name="adj" fmla="val 10185"/>
            </a:avLst>
          </a:prstGeom>
        </p:spPr>
      </p:pic>
      <p:pic>
        <p:nvPicPr>
          <p:cNvPr id="6" name="Picture 6"/>
          <p:cNvPicPr>
            <a:picLocks noChangeAspect="1"/>
          </p:cNvPicPr>
          <p:nvPr/>
        </p:nvPicPr>
        <p:blipFill>
          <a:blip r:embed="rId3"/>
          <a:srcRect l="16000" r="16000"/>
          <a:stretch>
            <a:fillRect/>
          </a:stretch>
        </p:blipFill>
        <p:spPr>
          <a:xfrm>
            <a:off x="6870700" y="1663700"/>
            <a:ext cx="2743200" cy="4889500"/>
          </a:xfrm>
          <a:prstGeom prst="roundRect">
            <a:avLst>
              <a:gd name="adj" fmla="val 10185"/>
            </a:avLst>
          </a:prstGeom>
        </p:spPr>
      </p:pic>
      <p:sp>
        <p:nvSpPr>
          <p:cNvPr id="7" name="AutoShape 7"/>
          <p:cNvSpPr/>
          <p:nvPr/>
        </p:nvSpPr>
        <p:spPr>
          <a:xfrm>
            <a:off x="762000" y="1866900"/>
            <a:ext cx="0" cy="711200"/>
          </a:xfrm>
          <a:prstGeom prst="rect">
            <a:avLst/>
          </a:prstGeom>
          <a:solidFill>
            <a:srgbClr val="000000"/>
          </a:solidFill>
        </p:spPr>
      </p:sp>
      <p:sp>
        <p:nvSpPr>
          <p:cNvPr id="8" name="AutoShape 8"/>
          <p:cNvSpPr/>
          <p:nvPr/>
        </p:nvSpPr>
        <p:spPr>
          <a:xfrm>
            <a:off x="762000" y="1663700"/>
            <a:ext cx="2743200" cy="4889500"/>
          </a:xfrm>
          <a:prstGeom prst="roundRect">
            <a:avLst>
              <a:gd name="adj" fmla="val 10185"/>
            </a:avLst>
          </a:prstGeom>
          <a:solidFill>
            <a:srgbClr val="000000">
              <a:alpha val="0"/>
            </a:srgbClr>
          </a:solidFill>
          <a:ln w="12700">
            <a:solidFill>
              <a:srgbClr val="FFFFFF">
                <a:alpha val="9804"/>
              </a:srgbClr>
            </a:solidFill>
          </a:ln>
        </p:spPr>
      </p:sp>
      <p:sp>
        <p:nvSpPr>
          <p:cNvPr id="9" name="AutoShape 9"/>
          <p:cNvSpPr/>
          <p:nvPr/>
        </p:nvSpPr>
        <p:spPr>
          <a:xfrm>
            <a:off x="3810000" y="1866900"/>
            <a:ext cx="0" cy="711200"/>
          </a:xfrm>
          <a:prstGeom prst="rect">
            <a:avLst/>
          </a:prstGeom>
          <a:solidFill>
            <a:srgbClr val="000000"/>
          </a:solidFill>
        </p:spPr>
      </p:sp>
      <p:sp>
        <p:nvSpPr>
          <p:cNvPr id="10" name="AutoShape 10"/>
          <p:cNvSpPr/>
          <p:nvPr/>
        </p:nvSpPr>
        <p:spPr>
          <a:xfrm>
            <a:off x="3810000" y="1663700"/>
            <a:ext cx="2743200" cy="4889500"/>
          </a:xfrm>
          <a:prstGeom prst="roundRect">
            <a:avLst>
              <a:gd name="adj" fmla="val 10185"/>
            </a:avLst>
          </a:prstGeom>
          <a:solidFill>
            <a:srgbClr val="000000">
              <a:alpha val="0"/>
            </a:srgbClr>
          </a:solidFill>
          <a:ln w="12700">
            <a:solidFill>
              <a:srgbClr val="FFFFFF">
                <a:alpha val="9804"/>
              </a:srgbClr>
            </a:solidFill>
          </a:ln>
        </p:spPr>
      </p:sp>
      <p:sp>
        <p:nvSpPr>
          <p:cNvPr id="11" name="AutoShape 11"/>
          <p:cNvSpPr/>
          <p:nvPr/>
        </p:nvSpPr>
        <p:spPr>
          <a:xfrm>
            <a:off x="6870700" y="1866900"/>
            <a:ext cx="0" cy="711200"/>
          </a:xfrm>
          <a:prstGeom prst="rect">
            <a:avLst/>
          </a:prstGeom>
          <a:solidFill>
            <a:srgbClr val="000000"/>
          </a:solidFill>
        </p:spPr>
      </p:sp>
      <p:sp>
        <p:nvSpPr>
          <p:cNvPr id="12" name="AutoShape 12"/>
          <p:cNvSpPr/>
          <p:nvPr/>
        </p:nvSpPr>
        <p:spPr>
          <a:xfrm>
            <a:off x="6870700" y="1663700"/>
            <a:ext cx="2743200" cy="4889500"/>
          </a:xfrm>
          <a:prstGeom prst="roundRect">
            <a:avLst>
              <a:gd name="adj" fmla="val 10185"/>
            </a:avLst>
          </a:prstGeom>
          <a:solidFill>
            <a:srgbClr val="000000">
              <a:alpha val="0"/>
            </a:srgbClr>
          </a:solidFill>
          <a:ln w="12700">
            <a:solidFill>
              <a:srgbClr val="FFFFFF">
                <a:alpha val="9804"/>
              </a:srgbClr>
            </a:solidFill>
          </a:ln>
        </p:spPr>
      </p:sp>
      <p:sp>
        <p:nvSpPr>
          <p:cNvPr id="13" name="TextBox 13"/>
          <p:cNvSpPr txBox="1"/>
          <p:nvPr/>
        </p:nvSpPr>
        <p:spPr>
          <a:xfrm>
            <a:off x="10795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01</a:t>
            </a:r>
            <a:endParaRPr lang="en-US" sz="1100"/>
          </a:p>
        </p:txBody>
      </p:sp>
      <p:sp>
        <p:nvSpPr>
          <p:cNvPr id="14" name="TextBox 14"/>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5" name="TextBox 15"/>
          <p:cNvSpPr txBox="1"/>
          <p:nvPr/>
        </p:nvSpPr>
        <p:spPr>
          <a:xfrm>
            <a:off x="7188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03</a:t>
            </a:r>
            <a:endParaRPr lang="en-US" sz="1100"/>
          </a:p>
        </p:txBody>
      </p:sp>
      <p:sp>
        <p:nvSpPr>
          <p:cNvPr id="16" name="TextBox 16"/>
          <p:cNvSpPr txBox="1"/>
          <p:nvPr/>
        </p:nvSpPr>
        <p:spPr>
          <a:xfrm>
            <a:off x="762000" y="5334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Case Studies: Successful AI Implementations</a:t>
            </a:r>
            <a:endParaRPr lang="en-US" sz="1100"/>
          </a:p>
        </p:txBody>
      </p:sp>
      <p:sp>
        <p:nvSpPr>
          <p:cNvPr id="17" name="TextBox 17"/>
          <p:cNvSpPr txBox="1"/>
          <p:nvPr/>
        </p:nvSpPr>
        <p:spPr>
          <a:xfrm>
            <a:off x="1079500" y="3340100"/>
            <a:ext cx="2095500" cy="8128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Amazon's Recommendation Engine</a:t>
            </a:r>
            <a:endParaRPr lang="en-US" sz="1100"/>
          </a:p>
        </p:txBody>
      </p:sp>
      <p:sp>
        <p:nvSpPr>
          <p:cNvPr id="18" name="TextBox 18"/>
          <p:cNvSpPr txBox="1"/>
          <p:nvPr/>
        </p:nvSpPr>
        <p:spPr>
          <a:xfrm>
            <a:off x="4140200" y="3340100"/>
            <a:ext cx="2095500" cy="8128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Walmart's Inventory Management</a:t>
            </a:r>
            <a:endParaRPr lang="en-US" sz="1100"/>
          </a:p>
        </p:txBody>
      </p:sp>
      <p:sp>
        <p:nvSpPr>
          <p:cNvPr id="19" name="TextBox 19"/>
          <p:cNvSpPr txBox="1"/>
          <p:nvPr/>
        </p:nvSpPr>
        <p:spPr>
          <a:xfrm>
            <a:off x="71882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Sephora's Virtual Artist</a:t>
            </a:r>
            <a:endParaRPr lang="en-US" sz="1100"/>
          </a:p>
        </p:txBody>
      </p:sp>
      <p:sp>
        <p:nvSpPr>
          <p:cNvPr id="20" name="TextBox 20"/>
          <p:cNvSpPr txBox="1"/>
          <p:nvPr/>
        </p:nvSpPr>
        <p:spPr>
          <a:xfrm>
            <a:off x="1079500" y="43180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Amazon utilizes advanced AI algorithms to analyze customer behavior and preferences, resulting in a recommendation engine that drives 35% of its total sales by suggesting products tailored to individual shoppers.</a:t>
            </a:r>
            <a:endParaRPr lang="en-US" sz="1100" dirty="0"/>
          </a:p>
        </p:txBody>
      </p:sp>
      <p:sp>
        <p:nvSpPr>
          <p:cNvPr id="21" name="TextBox 21"/>
          <p:cNvSpPr txBox="1"/>
          <p:nvPr/>
        </p:nvSpPr>
        <p:spPr>
          <a:xfrm>
            <a:off x="4140200" y="43180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Walmart employs AI-driven predictive analytics to optimize inventory levels across its vast network of stores, reducing stockouts by 10% and improving overall supply chain efficiency, which enhances customer satisfaction.</a:t>
            </a:r>
            <a:endParaRPr lang="en-US" sz="1100" dirty="0"/>
          </a:p>
        </p:txBody>
      </p:sp>
      <p:sp>
        <p:nvSpPr>
          <p:cNvPr id="22" name="TextBox 22"/>
          <p:cNvSpPr txBox="1"/>
          <p:nvPr/>
        </p:nvSpPr>
        <p:spPr>
          <a:xfrm>
            <a:off x="7188200" y="4038600"/>
            <a:ext cx="20955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Sephora's AI-powered Virtual Artist allows customers to try on makeup virtually, increasing engagement and conversion rates by providing a personalized shopping experience that caters to individual beauty preferences.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524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035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AI Technologies Revolutionizing Retail</a:t>
            </a:r>
            <a:endParaRPr lang="en-US" sz="1100"/>
          </a:p>
        </p:txBody>
      </p:sp>
      <p:sp>
        <p:nvSpPr>
          <p:cNvPr id="9" name="TextBox 9"/>
          <p:cNvSpPr txBox="1"/>
          <p:nvPr/>
        </p:nvSpPr>
        <p:spPr>
          <a:xfrm>
            <a:off x="762000" y="1524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0">
                <a:solidFill>
                  <a:srgbClr val="FFFFFF"/>
                </a:solidFill>
                <a:latin typeface="苹方-简"/>
              </a:rPr>
              <a:t>Section 2</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943600"/>
          </a:xfrm>
          <a:prstGeom prst="rect">
            <a:avLst/>
          </a:prstGeom>
        </p:spPr>
      </p:pic>
      <p:sp>
        <p:nvSpPr>
          <p:cNvPr id="3" name="AutoShape 3"/>
          <p:cNvSpPr/>
          <p:nvPr/>
        </p:nvSpPr>
        <p:spPr>
          <a:xfrm>
            <a:off x="0" y="0"/>
            <a:ext cx="10388600" cy="5943600"/>
          </a:xfrm>
          <a:prstGeom prst="rect">
            <a:avLst/>
          </a:prstGeom>
          <a:solidFill>
            <a:srgbClr val="000000">
              <a:alpha val="0"/>
            </a:srgbClr>
          </a:solidFill>
        </p:spPr>
      </p:sp>
      <p:sp>
        <p:nvSpPr>
          <p:cNvPr id="4" name="AutoShape 4"/>
          <p:cNvSpPr/>
          <p:nvPr/>
        </p:nvSpPr>
        <p:spPr>
          <a:xfrm>
            <a:off x="762000" y="1473200"/>
            <a:ext cx="2743200" cy="3695700"/>
          </a:xfrm>
          <a:prstGeom prst="roundRect">
            <a:avLst>
              <a:gd name="adj" fmla="val 3703"/>
            </a:avLst>
          </a:prstGeom>
          <a:solidFill>
            <a:srgbClr val="000000">
              <a:alpha val="0"/>
            </a:srgbClr>
          </a:solidFill>
        </p:spPr>
      </p:sp>
      <p:sp>
        <p:nvSpPr>
          <p:cNvPr id="5" name="AutoShape 5"/>
          <p:cNvSpPr/>
          <p:nvPr/>
        </p:nvSpPr>
        <p:spPr>
          <a:xfrm>
            <a:off x="3810000" y="1473200"/>
            <a:ext cx="2743200" cy="3695700"/>
          </a:xfrm>
          <a:prstGeom prst="roundRect">
            <a:avLst>
              <a:gd name="adj" fmla="val 3703"/>
            </a:avLst>
          </a:prstGeom>
          <a:solidFill>
            <a:srgbClr val="000000">
              <a:alpha val="0"/>
            </a:srgbClr>
          </a:solidFill>
        </p:spPr>
      </p:sp>
      <p:sp>
        <p:nvSpPr>
          <p:cNvPr id="6" name="AutoShape 6"/>
          <p:cNvSpPr/>
          <p:nvPr/>
        </p:nvSpPr>
        <p:spPr>
          <a:xfrm>
            <a:off x="6870700" y="1473200"/>
            <a:ext cx="2743200" cy="3695700"/>
          </a:xfrm>
          <a:prstGeom prst="roundRect">
            <a:avLst>
              <a:gd name="adj" fmla="val 3703"/>
            </a:avLst>
          </a:prstGeom>
          <a:solidFill>
            <a:srgbClr val="000000">
              <a:alpha val="0"/>
            </a:srgbClr>
          </a:solidFill>
        </p:spPr>
      </p:sp>
      <p:sp>
        <p:nvSpPr>
          <p:cNvPr id="7" name="AutoShape 7"/>
          <p:cNvSpPr/>
          <p:nvPr/>
        </p:nvSpPr>
        <p:spPr>
          <a:xfrm>
            <a:off x="762000" y="5308600"/>
            <a:ext cx="2743200" cy="0"/>
          </a:xfrm>
          <a:prstGeom prst="rect">
            <a:avLst/>
          </a:prstGeom>
          <a:solidFill>
            <a:srgbClr val="000000"/>
          </a:solidFill>
        </p:spPr>
      </p:sp>
      <p:sp>
        <p:nvSpPr>
          <p:cNvPr id="8" name="AutoShape 8"/>
          <p:cNvSpPr/>
          <p:nvPr/>
        </p:nvSpPr>
        <p:spPr>
          <a:xfrm>
            <a:off x="3810000" y="5308600"/>
            <a:ext cx="2743200" cy="0"/>
          </a:xfrm>
          <a:prstGeom prst="rect">
            <a:avLst/>
          </a:prstGeom>
          <a:solidFill>
            <a:srgbClr val="000000"/>
          </a:solidFill>
        </p:spPr>
      </p:sp>
      <p:sp>
        <p:nvSpPr>
          <p:cNvPr id="9" name="AutoShape 9"/>
          <p:cNvSpPr/>
          <p:nvPr/>
        </p:nvSpPr>
        <p:spPr>
          <a:xfrm>
            <a:off x="6870700" y="5308600"/>
            <a:ext cx="2743200" cy="0"/>
          </a:xfrm>
          <a:prstGeom prst="rect">
            <a:avLst/>
          </a:prstGeom>
          <a:solidFill>
            <a:srgbClr val="000000"/>
          </a:solidFill>
        </p:spPr>
      </p:sp>
      <p:pic>
        <p:nvPicPr>
          <p:cNvPr id="10" name="Picture 10"/>
          <p:cNvPicPr>
            <a:picLocks noChangeAspect="1"/>
          </p:cNvPicPr>
          <p:nvPr/>
        </p:nvPicPr>
        <p:blipFill>
          <a:blip r:embed="rId3"/>
          <a:srcRect t="31000" b="31000"/>
          <a:stretch>
            <a:fillRect/>
          </a:stretch>
        </p:blipFill>
        <p:spPr>
          <a:xfrm>
            <a:off x="762000" y="1473200"/>
            <a:ext cx="2743200" cy="1536700"/>
          </a:xfrm>
          <a:prstGeom prst="roundRect">
            <a:avLst>
              <a:gd name="adj" fmla="val 6611"/>
            </a:avLst>
          </a:prstGeom>
        </p:spPr>
      </p:pic>
      <p:pic>
        <p:nvPicPr>
          <p:cNvPr id="11" name="Picture 11"/>
          <p:cNvPicPr>
            <a:picLocks noChangeAspect="1"/>
          </p:cNvPicPr>
          <p:nvPr/>
        </p:nvPicPr>
        <p:blipFill>
          <a:blip r:embed="rId4"/>
          <a:srcRect t="1000" b="1000"/>
          <a:stretch>
            <a:fillRect/>
          </a:stretch>
        </p:blipFill>
        <p:spPr>
          <a:xfrm>
            <a:off x="3810000" y="1473200"/>
            <a:ext cx="2743200" cy="1536700"/>
          </a:xfrm>
          <a:prstGeom prst="roundRect">
            <a:avLst>
              <a:gd name="adj" fmla="val 6611"/>
            </a:avLst>
          </a:prstGeom>
        </p:spPr>
      </p:pic>
      <p:pic>
        <p:nvPicPr>
          <p:cNvPr id="12" name="Picture 12"/>
          <p:cNvPicPr>
            <a:picLocks noChangeAspect="1"/>
          </p:cNvPicPr>
          <p:nvPr/>
        </p:nvPicPr>
        <p:blipFill>
          <a:blip r:embed="rId5"/>
          <a:srcRect t="35000" b="35000"/>
          <a:stretch>
            <a:fillRect/>
          </a:stretch>
        </p:blipFill>
        <p:spPr>
          <a:xfrm>
            <a:off x="6870700" y="1473200"/>
            <a:ext cx="2743200" cy="1536700"/>
          </a:xfrm>
          <a:prstGeom prst="roundRect">
            <a:avLst>
              <a:gd name="adj" fmla="val 6611"/>
            </a:avLst>
          </a:prstGeom>
        </p:spPr>
      </p:pic>
      <p:sp>
        <p:nvSpPr>
          <p:cNvPr id="13" name="TextBox 13"/>
          <p:cNvSpPr txBox="1"/>
          <p:nvPr/>
        </p:nvSpPr>
        <p:spPr>
          <a:xfrm>
            <a:off x="762000" y="3556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Machine Learning and Data Analysis</a:t>
            </a:r>
            <a:endParaRPr lang="en-US" sz="1100"/>
          </a:p>
        </p:txBody>
      </p:sp>
      <p:sp>
        <p:nvSpPr>
          <p:cNvPr id="14" name="TextBox 14"/>
          <p:cNvSpPr txBox="1"/>
          <p:nvPr/>
        </p:nvSpPr>
        <p:spPr>
          <a:xfrm>
            <a:off x="762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Enhanced Customer Insights</a:t>
            </a:r>
            <a:endParaRPr lang="en-US" sz="1100"/>
          </a:p>
        </p:txBody>
      </p:sp>
      <p:sp>
        <p:nvSpPr>
          <p:cNvPr id="15" name="TextBox 15"/>
          <p:cNvSpPr txBox="1"/>
          <p:nvPr/>
        </p:nvSpPr>
        <p:spPr>
          <a:xfrm>
            <a:off x="3810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Automated Decision-Making</a:t>
            </a:r>
            <a:endParaRPr lang="en-US" sz="1100" dirty="0"/>
          </a:p>
        </p:txBody>
      </p:sp>
      <p:sp>
        <p:nvSpPr>
          <p:cNvPr id="16" name="TextBox 16"/>
          <p:cNvSpPr txBox="1"/>
          <p:nvPr/>
        </p:nvSpPr>
        <p:spPr>
          <a:xfrm>
            <a:off x="68707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Fraud Detection and Prevention</a:t>
            </a:r>
            <a:endParaRPr lang="en-US" sz="1100"/>
          </a:p>
        </p:txBody>
      </p:sp>
      <p:sp>
        <p:nvSpPr>
          <p:cNvPr id="17" name="TextBox 17"/>
          <p:cNvSpPr txBox="1"/>
          <p:nvPr/>
        </p:nvSpPr>
        <p:spPr>
          <a:xfrm>
            <a:off x="762000" y="38989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Machine learning algorithms analyze vast amounts of consumer data to uncover patterns and preferences, enabling retailers to tailor their offerings and marketing strategies effectively.</a:t>
            </a:r>
            <a:endParaRPr lang="en-US" sz="1100" dirty="0"/>
          </a:p>
        </p:txBody>
      </p:sp>
      <p:sp>
        <p:nvSpPr>
          <p:cNvPr id="18" name="TextBox 18"/>
          <p:cNvSpPr txBox="1"/>
          <p:nvPr/>
        </p:nvSpPr>
        <p:spPr>
          <a:xfrm>
            <a:off x="3810000" y="38989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Data analysis powered by machine learning allows for real-time decision-making in inventory management and pricing strategies, optimizing operational efficiency and responsiveness to market changes.</a:t>
            </a:r>
            <a:endParaRPr lang="en-US" sz="1100" dirty="0"/>
          </a:p>
        </p:txBody>
      </p:sp>
      <p:sp>
        <p:nvSpPr>
          <p:cNvPr id="19" name="TextBox 19"/>
          <p:cNvSpPr txBox="1"/>
          <p:nvPr/>
        </p:nvSpPr>
        <p:spPr>
          <a:xfrm>
            <a:off x="6870700" y="38989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Machine learning models can identify unusual transaction patterns, helping e-commerce businesses detect and prevent fraudulent activities, thereby protecting both the retailer and the consumer.</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7391400"/>
          </a:xfrm>
          <a:prstGeom prst="rect">
            <a:avLst/>
          </a:prstGeom>
          <a:solidFill>
            <a:srgbClr val="FFFFFF"/>
          </a:solidFill>
        </p:spPr>
      </p:sp>
      <p:pic>
        <p:nvPicPr>
          <p:cNvPr id="3" name="Picture 3"/>
          <p:cNvPicPr>
            <a:picLocks noChangeAspect="1"/>
          </p:cNvPicPr>
          <p:nvPr/>
        </p:nvPicPr>
        <p:blipFill>
          <a:blip r:embed="rId2"/>
          <a:srcRect l="9000" r="9000"/>
          <a:stretch>
            <a:fillRect/>
          </a:stretch>
        </p:blipFill>
        <p:spPr>
          <a:xfrm>
            <a:off x="0" y="0"/>
            <a:ext cx="3454400" cy="7391400"/>
          </a:xfrm>
          <a:prstGeom prst="rect">
            <a:avLst/>
          </a:prstGeom>
        </p:spPr>
      </p:pic>
      <p:sp>
        <p:nvSpPr>
          <p:cNvPr id="4" name="AutoShape 4"/>
          <p:cNvSpPr/>
          <p:nvPr/>
        </p:nvSpPr>
        <p:spPr>
          <a:xfrm>
            <a:off x="4064000" y="1892300"/>
            <a:ext cx="5829300" cy="1435100"/>
          </a:xfrm>
          <a:prstGeom prst="roundRect">
            <a:avLst>
              <a:gd name="adj" fmla="val 14159"/>
            </a:avLst>
          </a:prstGeom>
          <a:solidFill>
            <a:srgbClr val="EBF2FF"/>
          </a:solidFill>
        </p:spPr>
      </p:sp>
      <p:sp>
        <p:nvSpPr>
          <p:cNvPr id="5" name="AutoShape 5"/>
          <p:cNvSpPr/>
          <p:nvPr/>
        </p:nvSpPr>
        <p:spPr>
          <a:xfrm>
            <a:off x="4064000" y="3530600"/>
            <a:ext cx="5829300" cy="1435100"/>
          </a:xfrm>
          <a:prstGeom prst="roundRect">
            <a:avLst>
              <a:gd name="adj" fmla="val 14159"/>
            </a:avLst>
          </a:prstGeom>
          <a:solidFill>
            <a:srgbClr val="EBF2FF"/>
          </a:solidFill>
        </p:spPr>
      </p:sp>
      <p:sp>
        <p:nvSpPr>
          <p:cNvPr id="6" name="AutoShape 6"/>
          <p:cNvSpPr/>
          <p:nvPr/>
        </p:nvSpPr>
        <p:spPr>
          <a:xfrm>
            <a:off x="4064000" y="5181600"/>
            <a:ext cx="5829300" cy="1435100"/>
          </a:xfrm>
          <a:prstGeom prst="roundRect">
            <a:avLst>
              <a:gd name="adj" fmla="val 14159"/>
            </a:avLst>
          </a:prstGeom>
          <a:solidFill>
            <a:srgbClr val="EBF2FF"/>
          </a:solidFill>
        </p:spPr>
      </p:sp>
      <p:sp>
        <p:nvSpPr>
          <p:cNvPr id="7" name="AutoShape 7"/>
          <p:cNvSpPr/>
          <p:nvPr/>
        </p:nvSpPr>
        <p:spPr>
          <a:xfrm>
            <a:off x="0" y="0"/>
            <a:ext cx="3454400" cy="7391400"/>
          </a:xfrm>
          <a:prstGeom prst="rect">
            <a:avLst/>
          </a:prstGeom>
          <a:solidFill>
            <a:srgbClr val="000000">
              <a:alpha val="0"/>
            </a:srgbClr>
          </a:solidFill>
        </p:spPr>
      </p:sp>
      <p:sp>
        <p:nvSpPr>
          <p:cNvPr id="8" name="AutoShape 8"/>
          <p:cNvSpPr/>
          <p:nvPr/>
        </p:nvSpPr>
        <p:spPr>
          <a:xfrm>
            <a:off x="4064000" y="2032000"/>
            <a:ext cx="0" cy="1130300"/>
          </a:xfrm>
          <a:prstGeom prst="rect">
            <a:avLst/>
          </a:prstGeom>
          <a:solidFill>
            <a:srgbClr val="FFFFFF"/>
          </a:solidFill>
        </p:spPr>
      </p:sp>
      <p:sp>
        <p:nvSpPr>
          <p:cNvPr id="9" name="AutoShape 9"/>
          <p:cNvSpPr/>
          <p:nvPr/>
        </p:nvSpPr>
        <p:spPr>
          <a:xfrm>
            <a:off x="4064000" y="3670300"/>
            <a:ext cx="0" cy="1130300"/>
          </a:xfrm>
          <a:prstGeom prst="rect">
            <a:avLst/>
          </a:prstGeom>
          <a:solidFill>
            <a:srgbClr val="FFFFFF"/>
          </a:solidFill>
        </p:spPr>
      </p:sp>
      <p:sp>
        <p:nvSpPr>
          <p:cNvPr id="10" name="AutoShape 10"/>
          <p:cNvSpPr/>
          <p:nvPr/>
        </p:nvSpPr>
        <p:spPr>
          <a:xfrm>
            <a:off x="4064000" y="5321300"/>
            <a:ext cx="0" cy="1130300"/>
          </a:xfrm>
          <a:prstGeom prst="rect">
            <a:avLst/>
          </a:prstGeom>
          <a:solidFill>
            <a:srgbClr val="FFFFFF"/>
          </a:solidFill>
        </p:spPr>
      </p:sp>
      <p:sp>
        <p:nvSpPr>
          <p:cNvPr id="11" name="AutoShape 11"/>
          <p:cNvSpPr/>
          <p:nvPr/>
        </p:nvSpPr>
        <p:spPr>
          <a:xfrm>
            <a:off x="0" y="0"/>
            <a:ext cx="0" cy="0"/>
          </a:xfrm>
          <a:prstGeom prst="rect">
            <a:avLst/>
          </a:prstGeom>
          <a:solidFill>
            <a:srgbClr val="000000">
              <a:alpha val="0"/>
            </a:srgbClr>
          </a:solidFill>
        </p:spPr>
      </p:sp>
      <p:sp>
        <p:nvSpPr>
          <p:cNvPr id="12" name="TextBox 12"/>
          <p:cNvSpPr txBox="1"/>
          <p:nvPr/>
        </p:nvSpPr>
        <p:spPr>
          <a:xfrm>
            <a:off x="4064000" y="457200"/>
            <a:ext cx="58293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Chatbots and Virtual Assistants in Customer Service</a:t>
            </a:r>
            <a:endParaRPr lang="en-US" sz="1100"/>
          </a:p>
        </p:txBody>
      </p:sp>
      <p:sp>
        <p:nvSpPr>
          <p:cNvPr id="13" name="TextBox 13"/>
          <p:cNvSpPr txBox="1"/>
          <p:nvPr/>
        </p:nvSpPr>
        <p:spPr>
          <a:xfrm>
            <a:off x="4267200" y="21082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24/7 Customer Support</a:t>
            </a:r>
            <a:endParaRPr lang="en-US" sz="1100"/>
          </a:p>
        </p:txBody>
      </p:sp>
      <p:sp>
        <p:nvSpPr>
          <p:cNvPr id="14" name="TextBox 14"/>
          <p:cNvSpPr txBox="1"/>
          <p:nvPr/>
        </p:nvSpPr>
        <p:spPr>
          <a:xfrm>
            <a:off x="4267200" y="37465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Personalized Interactions</a:t>
            </a:r>
            <a:endParaRPr lang="en-US" sz="1100"/>
          </a:p>
        </p:txBody>
      </p:sp>
      <p:sp>
        <p:nvSpPr>
          <p:cNvPr id="15" name="TextBox 15"/>
          <p:cNvSpPr txBox="1"/>
          <p:nvPr/>
        </p:nvSpPr>
        <p:spPr>
          <a:xfrm>
            <a:off x="4267200" y="53975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Cost Efficiency</a:t>
            </a:r>
            <a:endParaRPr lang="en-US" sz="1100"/>
          </a:p>
        </p:txBody>
      </p:sp>
      <p:sp>
        <p:nvSpPr>
          <p:cNvPr id="16" name="TextBox 16"/>
          <p:cNvSpPr txBox="1"/>
          <p:nvPr/>
        </p:nvSpPr>
        <p:spPr>
          <a:xfrm>
            <a:off x="4267200" y="24765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Chatbots provide round-the-clock assistance, ensuring that customer inquiries are addressed promptly, which enhances customer satisfaction and reduces wait times for responses.</a:t>
            </a:r>
            <a:endParaRPr lang="en-US" sz="1100" dirty="0"/>
          </a:p>
        </p:txBody>
      </p:sp>
      <p:sp>
        <p:nvSpPr>
          <p:cNvPr id="17" name="TextBox 17"/>
          <p:cNvSpPr txBox="1"/>
          <p:nvPr/>
        </p:nvSpPr>
        <p:spPr>
          <a:xfrm>
            <a:off x="4267200" y="41275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Virtual assistants utilize customer data to deliver tailored responses and recommendations, creating a more engaging shopping experience that fosters customer loyalty and repeat business.</a:t>
            </a:r>
            <a:endParaRPr lang="en-US" sz="1100" dirty="0"/>
          </a:p>
        </p:txBody>
      </p:sp>
      <p:sp>
        <p:nvSpPr>
          <p:cNvPr id="18" name="TextBox 18"/>
          <p:cNvSpPr txBox="1"/>
          <p:nvPr/>
        </p:nvSpPr>
        <p:spPr>
          <a:xfrm>
            <a:off x="4267200" y="57658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Implementing chatbots reduces operational costs by automating routine inquiries and support tasks, allowing human agents to focus on more complex issues, and ultimately improving service efficiency.</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00" r="11000"/>
          <a:stretch>
            <a:fillRect/>
          </a:stretch>
        </p:blipFill>
        <p:spPr>
          <a:xfrm>
            <a:off x="0" y="0"/>
            <a:ext cx="10388600" cy="7454900"/>
          </a:xfrm>
          <a:prstGeom prst="rect">
            <a:avLst/>
          </a:prstGeom>
        </p:spPr>
      </p:pic>
      <p:sp>
        <p:nvSpPr>
          <p:cNvPr id="3" name="AutoShape 3"/>
          <p:cNvSpPr/>
          <p:nvPr/>
        </p:nvSpPr>
        <p:spPr>
          <a:xfrm>
            <a:off x="0" y="0"/>
            <a:ext cx="10388600" cy="7454900"/>
          </a:xfrm>
          <a:prstGeom prst="rect">
            <a:avLst/>
          </a:prstGeom>
          <a:solidFill>
            <a:srgbClr val="000000">
              <a:alpha val="0"/>
            </a:srgbClr>
          </a:solidFill>
        </p:spPr>
      </p:sp>
      <p:pic>
        <p:nvPicPr>
          <p:cNvPr id="4" name="Picture 4"/>
          <p:cNvPicPr>
            <a:picLocks noChangeAspect="1"/>
          </p:cNvPicPr>
          <p:nvPr/>
        </p:nvPicPr>
        <p:blipFill>
          <a:blip r:embed="rId3"/>
          <a:srcRect l="17000" r="17000"/>
          <a:stretch>
            <a:fillRect/>
          </a:stretch>
        </p:blipFill>
        <p:spPr>
          <a:xfrm>
            <a:off x="762000" y="1663700"/>
            <a:ext cx="2743200" cy="5041900"/>
          </a:xfrm>
          <a:prstGeom prst="roundRect">
            <a:avLst>
              <a:gd name="adj" fmla="val 10185"/>
            </a:avLst>
          </a:prstGeom>
        </p:spPr>
      </p:pic>
      <p:pic>
        <p:nvPicPr>
          <p:cNvPr id="5" name="Picture 5"/>
          <p:cNvPicPr>
            <a:picLocks noChangeAspect="1"/>
          </p:cNvPicPr>
          <p:nvPr/>
        </p:nvPicPr>
        <p:blipFill>
          <a:blip r:embed="rId4"/>
          <a:srcRect l="17000" r="17000"/>
          <a:stretch>
            <a:fillRect/>
          </a:stretch>
        </p:blipFill>
        <p:spPr>
          <a:xfrm>
            <a:off x="3810000" y="1663700"/>
            <a:ext cx="2743200" cy="5041900"/>
          </a:xfrm>
          <a:prstGeom prst="roundRect">
            <a:avLst>
              <a:gd name="adj" fmla="val 10185"/>
            </a:avLst>
          </a:prstGeom>
        </p:spPr>
      </p:pic>
      <p:pic>
        <p:nvPicPr>
          <p:cNvPr id="6" name="Picture 6"/>
          <p:cNvPicPr>
            <a:picLocks noChangeAspect="1"/>
          </p:cNvPicPr>
          <p:nvPr/>
        </p:nvPicPr>
        <p:blipFill>
          <a:blip r:embed="rId3"/>
          <a:srcRect l="17000" r="17000"/>
          <a:stretch>
            <a:fillRect/>
          </a:stretch>
        </p:blipFill>
        <p:spPr>
          <a:xfrm>
            <a:off x="6870700" y="1663700"/>
            <a:ext cx="2743200" cy="5041900"/>
          </a:xfrm>
          <a:prstGeom prst="roundRect">
            <a:avLst>
              <a:gd name="adj" fmla="val 10185"/>
            </a:avLst>
          </a:prstGeom>
        </p:spPr>
      </p:pic>
      <p:sp>
        <p:nvSpPr>
          <p:cNvPr id="7" name="AutoShape 7"/>
          <p:cNvSpPr/>
          <p:nvPr/>
        </p:nvSpPr>
        <p:spPr>
          <a:xfrm>
            <a:off x="762000" y="1866900"/>
            <a:ext cx="0" cy="711200"/>
          </a:xfrm>
          <a:prstGeom prst="rect">
            <a:avLst/>
          </a:prstGeom>
          <a:solidFill>
            <a:srgbClr val="000000"/>
          </a:solidFill>
        </p:spPr>
      </p:sp>
      <p:sp>
        <p:nvSpPr>
          <p:cNvPr id="8" name="AutoShape 8"/>
          <p:cNvSpPr/>
          <p:nvPr/>
        </p:nvSpPr>
        <p:spPr>
          <a:xfrm>
            <a:off x="762000" y="1663700"/>
            <a:ext cx="2743200" cy="5041900"/>
          </a:xfrm>
          <a:prstGeom prst="roundRect">
            <a:avLst>
              <a:gd name="adj" fmla="val 10185"/>
            </a:avLst>
          </a:prstGeom>
          <a:solidFill>
            <a:srgbClr val="000000">
              <a:alpha val="0"/>
            </a:srgbClr>
          </a:solidFill>
          <a:ln w="12700">
            <a:solidFill>
              <a:srgbClr val="FFFFFF">
                <a:alpha val="9804"/>
              </a:srgbClr>
            </a:solidFill>
          </a:ln>
        </p:spPr>
      </p:sp>
      <p:sp>
        <p:nvSpPr>
          <p:cNvPr id="9" name="AutoShape 9"/>
          <p:cNvSpPr/>
          <p:nvPr/>
        </p:nvSpPr>
        <p:spPr>
          <a:xfrm>
            <a:off x="3810000" y="1866900"/>
            <a:ext cx="0" cy="711200"/>
          </a:xfrm>
          <a:prstGeom prst="rect">
            <a:avLst/>
          </a:prstGeom>
          <a:solidFill>
            <a:srgbClr val="000000"/>
          </a:solidFill>
        </p:spPr>
      </p:sp>
      <p:sp>
        <p:nvSpPr>
          <p:cNvPr id="10" name="AutoShape 10"/>
          <p:cNvSpPr/>
          <p:nvPr/>
        </p:nvSpPr>
        <p:spPr>
          <a:xfrm>
            <a:off x="3810000" y="1663700"/>
            <a:ext cx="2743200" cy="5041900"/>
          </a:xfrm>
          <a:prstGeom prst="roundRect">
            <a:avLst>
              <a:gd name="adj" fmla="val 10185"/>
            </a:avLst>
          </a:prstGeom>
          <a:solidFill>
            <a:srgbClr val="000000">
              <a:alpha val="0"/>
            </a:srgbClr>
          </a:solidFill>
          <a:ln w="12700">
            <a:solidFill>
              <a:srgbClr val="FFFFFF">
                <a:alpha val="9804"/>
              </a:srgbClr>
            </a:solidFill>
          </a:ln>
        </p:spPr>
      </p:sp>
      <p:sp>
        <p:nvSpPr>
          <p:cNvPr id="11" name="AutoShape 11"/>
          <p:cNvSpPr/>
          <p:nvPr/>
        </p:nvSpPr>
        <p:spPr>
          <a:xfrm>
            <a:off x="6870700" y="1866900"/>
            <a:ext cx="0" cy="711200"/>
          </a:xfrm>
          <a:prstGeom prst="rect">
            <a:avLst/>
          </a:prstGeom>
          <a:solidFill>
            <a:srgbClr val="000000"/>
          </a:solidFill>
        </p:spPr>
      </p:sp>
      <p:sp>
        <p:nvSpPr>
          <p:cNvPr id="12" name="AutoShape 12"/>
          <p:cNvSpPr/>
          <p:nvPr/>
        </p:nvSpPr>
        <p:spPr>
          <a:xfrm>
            <a:off x="6870700" y="1663700"/>
            <a:ext cx="2743200" cy="5041900"/>
          </a:xfrm>
          <a:prstGeom prst="roundRect">
            <a:avLst>
              <a:gd name="adj" fmla="val 10185"/>
            </a:avLst>
          </a:prstGeom>
          <a:solidFill>
            <a:srgbClr val="000000">
              <a:alpha val="0"/>
            </a:srgbClr>
          </a:solidFill>
          <a:ln w="12700">
            <a:solidFill>
              <a:srgbClr val="FFFFFF">
                <a:alpha val="9804"/>
              </a:srgbClr>
            </a:solidFill>
          </a:ln>
        </p:spPr>
      </p:sp>
      <p:sp>
        <p:nvSpPr>
          <p:cNvPr id="13" name="TextBox 13"/>
          <p:cNvSpPr txBox="1"/>
          <p:nvPr/>
        </p:nvSpPr>
        <p:spPr>
          <a:xfrm>
            <a:off x="10795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01</a:t>
            </a:r>
            <a:endParaRPr lang="en-US" sz="1100"/>
          </a:p>
        </p:txBody>
      </p:sp>
      <p:sp>
        <p:nvSpPr>
          <p:cNvPr id="14" name="TextBox 14"/>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5" name="TextBox 15"/>
          <p:cNvSpPr txBox="1"/>
          <p:nvPr/>
        </p:nvSpPr>
        <p:spPr>
          <a:xfrm>
            <a:off x="7188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03</a:t>
            </a:r>
            <a:endParaRPr lang="en-US" sz="1100"/>
          </a:p>
        </p:txBody>
      </p:sp>
      <p:sp>
        <p:nvSpPr>
          <p:cNvPr id="16" name="TextBox 16"/>
          <p:cNvSpPr txBox="1"/>
          <p:nvPr/>
        </p:nvSpPr>
        <p:spPr>
          <a:xfrm>
            <a:off x="762000" y="5334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Augmented Reality and Virtual Try-Ons</a:t>
            </a:r>
            <a:endParaRPr lang="en-US" sz="1100"/>
          </a:p>
        </p:txBody>
      </p:sp>
      <p:sp>
        <p:nvSpPr>
          <p:cNvPr id="17" name="TextBox 17"/>
          <p:cNvSpPr txBox="1"/>
          <p:nvPr/>
        </p:nvSpPr>
        <p:spPr>
          <a:xfrm>
            <a:off x="10795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Enhanced Shopping Experience</a:t>
            </a:r>
            <a:endParaRPr lang="en-US" sz="1100"/>
          </a:p>
        </p:txBody>
      </p:sp>
      <p:sp>
        <p:nvSpPr>
          <p:cNvPr id="18" name="TextBox 18"/>
          <p:cNvSpPr txBox="1"/>
          <p:nvPr/>
        </p:nvSpPr>
        <p:spPr>
          <a:xfrm>
            <a:off x="41402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Increased Conversion Rates</a:t>
            </a:r>
            <a:endParaRPr lang="en-US" sz="1100"/>
          </a:p>
        </p:txBody>
      </p:sp>
      <p:sp>
        <p:nvSpPr>
          <p:cNvPr id="19" name="TextBox 19"/>
          <p:cNvSpPr txBox="1"/>
          <p:nvPr/>
        </p:nvSpPr>
        <p:spPr>
          <a:xfrm>
            <a:off x="71882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Reduced Return Rates</a:t>
            </a:r>
            <a:endParaRPr lang="en-US" sz="1100"/>
          </a:p>
        </p:txBody>
      </p:sp>
      <p:sp>
        <p:nvSpPr>
          <p:cNvPr id="20" name="TextBox 20"/>
          <p:cNvSpPr txBox="1"/>
          <p:nvPr/>
        </p:nvSpPr>
        <p:spPr>
          <a:xfrm>
            <a:off x="1079500" y="4038600"/>
            <a:ext cx="2095500" cy="2336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Augmented reality (AR) allows customers to visualize products in their own environment or on themselves, significantly improving the online shopping experience and reducing the uncertainty associated with purchasing items like clothing and accessories.</a:t>
            </a:r>
            <a:endParaRPr lang="en-US" sz="1100" dirty="0"/>
          </a:p>
        </p:txBody>
      </p:sp>
      <p:sp>
        <p:nvSpPr>
          <p:cNvPr id="21" name="TextBox 21"/>
          <p:cNvSpPr txBox="1"/>
          <p:nvPr/>
        </p:nvSpPr>
        <p:spPr>
          <a:xfrm>
            <a:off x="4140200" y="40386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Virtual try-ons powered by AR technology have been shown to boost conversion rates, as customers are more likely to complete a purchase when they can see how a product looks on them or in their space, leading to higher sales for retailers.</a:t>
            </a:r>
            <a:endParaRPr lang="en-US" sz="1100" dirty="0"/>
          </a:p>
        </p:txBody>
      </p:sp>
      <p:sp>
        <p:nvSpPr>
          <p:cNvPr id="22" name="TextBox 22"/>
          <p:cNvSpPr txBox="1"/>
          <p:nvPr/>
        </p:nvSpPr>
        <p:spPr>
          <a:xfrm>
            <a:off x="7188200" y="40386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enabling customers to virtually try on products before buying, AR helps minimize the likelihood of returns due to sizing or style mismatches, ultimately saving retailers time and costs associated with processing returns.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943600"/>
          </a:xfrm>
          <a:prstGeom prst="rect">
            <a:avLst/>
          </a:prstGeom>
        </p:spPr>
      </p:pic>
      <p:sp>
        <p:nvSpPr>
          <p:cNvPr id="3" name="AutoShape 3"/>
          <p:cNvSpPr/>
          <p:nvPr/>
        </p:nvSpPr>
        <p:spPr>
          <a:xfrm>
            <a:off x="0" y="0"/>
            <a:ext cx="10388600" cy="5943600"/>
          </a:xfrm>
          <a:prstGeom prst="rect">
            <a:avLst/>
          </a:prstGeom>
          <a:solidFill>
            <a:srgbClr val="000000">
              <a:alpha val="0"/>
            </a:srgbClr>
          </a:solidFill>
        </p:spPr>
      </p:sp>
      <p:sp>
        <p:nvSpPr>
          <p:cNvPr id="4" name="AutoShape 4"/>
          <p:cNvSpPr/>
          <p:nvPr/>
        </p:nvSpPr>
        <p:spPr>
          <a:xfrm>
            <a:off x="762000" y="1473200"/>
            <a:ext cx="2743200" cy="3695700"/>
          </a:xfrm>
          <a:prstGeom prst="roundRect">
            <a:avLst>
              <a:gd name="adj" fmla="val 3703"/>
            </a:avLst>
          </a:prstGeom>
          <a:solidFill>
            <a:srgbClr val="000000">
              <a:alpha val="0"/>
            </a:srgbClr>
          </a:solidFill>
        </p:spPr>
      </p:sp>
      <p:sp>
        <p:nvSpPr>
          <p:cNvPr id="5" name="AutoShape 5"/>
          <p:cNvSpPr/>
          <p:nvPr/>
        </p:nvSpPr>
        <p:spPr>
          <a:xfrm>
            <a:off x="3810000" y="1473200"/>
            <a:ext cx="2743200" cy="3695700"/>
          </a:xfrm>
          <a:prstGeom prst="roundRect">
            <a:avLst>
              <a:gd name="adj" fmla="val 3703"/>
            </a:avLst>
          </a:prstGeom>
          <a:solidFill>
            <a:srgbClr val="000000">
              <a:alpha val="0"/>
            </a:srgbClr>
          </a:solidFill>
        </p:spPr>
      </p:sp>
      <p:sp>
        <p:nvSpPr>
          <p:cNvPr id="6" name="AutoShape 6"/>
          <p:cNvSpPr/>
          <p:nvPr/>
        </p:nvSpPr>
        <p:spPr>
          <a:xfrm>
            <a:off x="6870700" y="1473200"/>
            <a:ext cx="2743200" cy="3695700"/>
          </a:xfrm>
          <a:prstGeom prst="roundRect">
            <a:avLst>
              <a:gd name="adj" fmla="val 3703"/>
            </a:avLst>
          </a:prstGeom>
          <a:solidFill>
            <a:srgbClr val="000000">
              <a:alpha val="0"/>
            </a:srgbClr>
          </a:solidFill>
        </p:spPr>
      </p:sp>
      <p:sp>
        <p:nvSpPr>
          <p:cNvPr id="7" name="AutoShape 7"/>
          <p:cNvSpPr/>
          <p:nvPr/>
        </p:nvSpPr>
        <p:spPr>
          <a:xfrm>
            <a:off x="762000" y="5308600"/>
            <a:ext cx="2743200" cy="0"/>
          </a:xfrm>
          <a:prstGeom prst="rect">
            <a:avLst/>
          </a:prstGeom>
          <a:solidFill>
            <a:srgbClr val="000000"/>
          </a:solidFill>
        </p:spPr>
      </p:sp>
      <p:sp>
        <p:nvSpPr>
          <p:cNvPr id="8" name="AutoShape 8"/>
          <p:cNvSpPr/>
          <p:nvPr/>
        </p:nvSpPr>
        <p:spPr>
          <a:xfrm>
            <a:off x="3810000" y="5308600"/>
            <a:ext cx="2743200" cy="0"/>
          </a:xfrm>
          <a:prstGeom prst="rect">
            <a:avLst/>
          </a:prstGeom>
          <a:solidFill>
            <a:srgbClr val="000000"/>
          </a:solidFill>
        </p:spPr>
      </p:sp>
      <p:sp>
        <p:nvSpPr>
          <p:cNvPr id="9" name="AutoShape 9"/>
          <p:cNvSpPr/>
          <p:nvPr/>
        </p:nvSpPr>
        <p:spPr>
          <a:xfrm>
            <a:off x="6870700" y="5308600"/>
            <a:ext cx="2743200" cy="0"/>
          </a:xfrm>
          <a:prstGeom prst="rect">
            <a:avLst/>
          </a:prstGeom>
          <a:solidFill>
            <a:srgbClr val="000000"/>
          </a:solidFill>
        </p:spPr>
      </p:sp>
      <p:pic>
        <p:nvPicPr>
          <p:cNvPr id="10" name="Picture 10"/>
          <p:cNvPicPr>
            <a:picLocks noChangeAspect="1"/>
          </p:cNvPicPr>
          <p:nvPr/>
        </p:nvPicPr>
        <p:blipFill>
          <a:blip r:embed="rId3"/>
          <a:srcRect t="14000" b="14000"/>
          <a:stretch>
            <a:fillRect/>
          </a:stretch>
        </p:blipFill>
        <p:spPr>
          <a:xfrm>
            <a:off x="762000" y="1473200"/>
            <a:ext cx="2743200" cy="1536700"/>
          </a:xfrm>
          <a:prstGeom prst="roundRect">
            <a:avLst>
              <a:gd name="adj" fmla="val 6611"/>
            </a:avLst>
          </a:prstGeom>
        </p:spPr>
      </p:pic>
      <p:pic>
        <p:nvPicPr>
          <p:cNvPr id="11" name="Picture 11"/>
          <p:cNvPicPr>
            <a:picLocks noChangeAspect="1"/>
          </p:cNvPicPr>
          <p:nvPr/>
        </p:nvPicPr>
        <p:blipFill>
          <a:blip r:embed="rId4"/>
          <a:srcRect t="15000" b="15000"/>
          <a:stretch>
            <a:fillRect/>
          </a:stretch>
        </p:blipFill>
        <p:spPr>
          <a:xfrm>
            <a:off x="3810000" y="1473200"/>
            <a:ext cx="2743200" cy="1536700"/>
          </a:xfrm>
          <a:prstGeom prst="roundRect">
            <a:avLst>
              <a:gd name="adj" fmla="val 6611"/>
            </a:avLst>
          </a:prstGeom>
        </p:spPr>
      </p:pic>
      <p:pic>
        <p:nvPicPr>
          <p:cNvPr id="12" name="Picture 12"/>
          <p:cNvPicPr>
            <a:picLocks noChangeAspect="1"/>
          </p:cNvPicPr>
          <p:nvPr/>
        </p:nvPicPr>
        <p:blipFill>
          <a:blip r:embed="rId5"/>
          <a:srcRect t="8000" b="8000"/>
          <a:stretch>
            <a:fillRect/>
          </a:stretch>
        </p:blipFill>
        <p:spPr>
          <a:xfrm>
            <a:off x="6870700" y="1473200"/>
            <a:ext cx="2743200" cy="1536700"/>
          </a:xfrm>
          <a:prstGeom prst="roundRect">
            <a:avLst>
              <a:gd name="adj" fmla="val 6611"/>
            </a:avLst>
          </a:prstGeom>
        </p:spPr>
      </p:pic>
      <p:sp>
        <p:nvSpPr>
          <p:cNvPr id="13" name="TextBox 13"/>
          <p:cNvSpPr txBox="1"/>
          <p:nvPr/>
        </p:nvSpPr>
        <p:spPr>
          <a:xfrm>
            <a:off x="762000" y="3556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Inventory Management and Supply Chain Optimization</a:t>
            </a:r>
            <a:endParaRPr lang="en-US" sz="1100"/>
          </a:p>
        </p:txBody>
      </p:sp>
      <p:sp>
        <p:nvSpPr>
          <p:cNvPr id="14" name="TextBox 14"/>
          <p:cNvSpPr txBox="1"/>
          <p:nvPr/>
        </p:nvSpPr>
        <p:spPr>
          <a:xfrm>
            <a:off x="762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AI-Driven Demand Forecasting</a:t>
            </a:r>
            <a:endParaRPr lang="en-US" sz="1100"/>
          </a:p>
        </p:txBody>
      </p:sp>
      <p:sp>
        <p:nvSpPr>
          <p:cNvPr id="15" name="TextBox 15"/>
          <p:cNvSpPr txBox="1"/>
          <p:nvPr/>
        </p:nvSpPr>
        <p:spPr>
          <a:xfrm>
            <a:off x="3810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Real-Time Inventory Tracking</a:t>
            </a:r>
            <a:endParaRPr lang="en-US" sz="1100"/>
          </a:p>
        </p:txBody>
      </p:sp>
      <p:sp>
        <p:nvSpPr>
          <p:cNvPr id="16" name="TextBox 16"/>
          <p:cNvSpPr txBox="1"/>
          <p:nvPr/>
        </p:nvSpPr>
        <p:spPr>
          <a:xfrm>
            <a:off x="6870700" y="3225800"/>
            <a:ext cx="27432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Supply Chain Optimization</a:t>
            </a:r>
            <a:endParaRPr lang="en-US" sz="1100"/>
          </a:p>
        </p:txBody>
      </p:sp>
      <p:sp>
        <p:nvSpPr>
          <p:cNvPr id="17" name="TextBox 17"/>
          <p:cNvSpPr txBox="1"/>
          <p:nvPr/>
        </p:nvSpPr>
        <p:spPr>
          <a:xfrm>
            <a:off x="762000" y="38989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AI algorithms analyze historical sales data and market trends to predict future demand, enabling retailers to optimize inventory levels and reduce excess stock, ultimately improving cash flow and operational efficiency.</a:t>
            </a:r>
            <a:endParaRPr lang="en-US" sz="1100" dirty="0"/>
          </a:p>
        </p:txBody>
      </p:sp>
      <p:sp>
        <p:nvSpPr>
          <p:cNvPr id="18" name="TextBox 18"/>
          <p:cNvSpPr txBox="1"/>
          <p:nvPr/>
        </p:nvSpPr>
        <p:spPr>
          <a:xfrm>
            <a:off x="3810000" y="38989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Utilizing IoT and AI technologies, retailers can monitor inventory levels in real-time, allowing for immediate adjustments and replenishments, which minimizes stockouts and enhances customer satisfaction.</a:t>
            </a:r>
            <a:endParaRPr lang="en-US" sz="1100" dirty="0"/>
          </a:p>
        </p:txBody>
      </p:sp>
      <p:sp>
        <p:nvSpPr>
          <p:cNvPr id="19" name="TextBox 19"/>
          <p:cNvSpPr txBox="1"/>
          <p:nvPr/>
        </p:nvSpPr>
        <p:spPr>
          <a:xfrm>
            <a:off x="6870700" y="3632200"/>
            <a:ext cx="27432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AI enhances supply chain management by analyzing data across the entire supply chain, identifying bottlenecks, and suggesting improvements, leading to reduced lead times and increased overall efficiency in product delivery.</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524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035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Challenges and Considerations in AI Adoption</a:t>
            </a:r>
            <a:endParaRPr lang="en-US" sz="1100"/>
          </a:p>
        </p:txBody>
      </p:sp>
      <p:sp>
        <p:nvSpPr>
          <p:cNvPr id="9" name="TextBox 9"/>
          <p:cNvSpPr txBox="1"/>
          <p:nvPr/>
        </p:nvSpPr>
        <p:spPr>
          <a:xfrm>
            <a:off x="762000" y="1524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0">
                <a:solidFill>
                  <a:srgbClr val="FFFFFF"/>
                </a:solidFill>
                <a:latin typeface="苹方-简"/>
              </a:rPr>
              <a:t>Section 3</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959600"/>
          </a:xfrm>
          <a:prstGeom prst="rect">
            <a:avLst/>
          </a:prstGeom>
          <a:solidFill>
            <a:srgbClr val="FFFFFF"/>
          </a:solidFill>
        </p:spPr>
      </p:sp>
      <p:pic>
        <p:nvPicPr>
          <p:cNvPr id="3" name="Picture 3"/>
          <p:cNvPicPr>
            <a:picLocks noChangeAspect="1"/>
          </p:cNvPicPr>
          <p:nvPr/>
        </p:nvPicPr>
        <p:blipFill>
          <a:blip r:embed="rId2"/>
          <a:srcRect l="6000" r="6000"/>
          <a:stretch>
            <a:fillRect/>
          </a:stretch>
        </p:blipFill>
        <p:spPr>
          <a:xfrm>
            <a:off x="0" y="0"/>
            <a:ext cx="3454400" cy="6959600"/>
          </a:xfrm>
          <a:prstGeom prst="rect">
            <a:avLst/>
          </a:prstGeom>
        </p:spPr>
      </p:pic>
      <p:sp>
        <p:nvSpPr>
          <p:cNvPr id="4" name="AutoShape 4"/>
          <p:cNvSpPr/>
          <p:nvPr/>
        </p:nvSpPr>
        <p:spPr>
          <a:xfrm>
            <a:off x="4064000" y="1460500"/>
            <a:ext cx="5829300" cy="1435100"/>
          </a:xfrm>
          <a:prstGeom prst="roundRect">
            <a:avLst>
              <a:gd name="adj" fmla="val 14159"/>
            </a:avLst>
          </a:prstGeom>
          <a:solidFill>
            <a:srgbClr val="EBF2FF"/>
          </a:solidFill>
        </p:spPr>
      </p:sp>
      <p:sp>
        <p:nvSpPr>
          <p:cNvPr id="5" name="AutoShape 5"/>
          <p:cNvSpPr/>
          <p:nvPr/>
        </p:nvSpPr>
        <p:spPr>
          <a:xfrm>
            <a:off x="4064000" y="3111500"/>
            <a:ext cx="5829300" cy="1435100"/>
          </a:xfrm>
          <a:prstGeom prst="roundRect">
            <a:avLst>
              <a:gd name="adj" fmla="val 14159"/>
            </a:avLst>
          </a:prstGeom>
          <a:solidFill>
            <a:srgbClr val="EBF2FF"/>
          </a:solidFill>
        </p:spPr>
      </p:sp>
      <p:sp>
        <p:nvSpPr>
          <p:cNvPr id="6" name="AutoShape 6"/>
          <p:cNvSpPr/>
          <p:nvPr/>
        </p:nvSpPr>
        <p:spPr>
          <a:xfrm>
            <a:off x="4064000" y="4749800"/>
            <a:ext cx="5829300" cy="1435100"/>
          </a:xfrm>
          <a:prstGeom prst="roundRect">
            <a:avLst>
              <a:gd name="adj" fmla="val 14159"/>
            </a:avLst>
          </a:prstGeom>
          <a:solidFill>
            <a:srgbClr val="EBF2FF"/>
          </a:solidFill>
        </p:spPr>
      </p:sp>
      <p:sp>
        <p:nvSpPr>
          <p:cNvPr id="7" name="AutoShape 7"/>
          <p:cNvSpPr/>
          <p:nvPr/>
        </p:nvSpPr>
        <p:spPr>
          <a:xfrm>
            <a:off x="0" y="0"/>
            <a:ext cx="3454400" cy="6959600"/>
          </a:xfrm>
          <a:prstGeom prst="rect">
            <a:avLst/>
          </a:prstGeom>
          <a:solidFill>
            <a:srgbClr val="000000">
              <a:alpha val="0"/>
            </a:srgbClr>
          </a:solidFill>
        </p:spPr>
      </p:sp>
      <p:sp>
        <p:nvSpPr>
          <p:cNvPr id="8" name="AutoShape 8"/>
          <p:cNvSpPr/>
          <p:nvPr/>
        </p:nvSpPr>
        <p:spPr>
          <a:xfrm>
            <a:off x="4064000" y="1600200"/>
            <a:ext cx="0" cy="1130300"/>
          </a:xfrm>
          <a:prstGeom prst="rect">
            <a:avLst/>
          </a:prstGeom>
          <a:solidFill>
            <a:srgbClr val="FFFFFF"/>
          </a:solidFill>
        </p:spPr>
      </p:sp>
      <p:sp>
        <p:nvSpPr>
          <p:cNvPr id="9" name="AutoShape 9"/>
          <p:cNvSpPr/>
          <p:nvPr/>
        </p:nvSpPr>
        <p:spPr>
          <a:xfrm>
            <a:off x="4064000" y="3251200"/>
            <a:ext cx="0" cy="1130300"/>
          </a:xfrm>
          <a:prstGeom prst="rect">
            <a:avLst/>
          </a:prstGeom>
          <a:solidFill>
            <a:srgbClr val="FFFFFF"/>
          </a:solidFill>
        </p:spPr>
      </p:sp>
      <p:sp>
        <p:nvSpPr>
          <p:cNvPr id="10" name="AutoShape 10"/>
          <p:cNvSpPr/>
          <p:nvPr/>
        </p:nvSpPr>
        <p:spPr>
          <a:xfrm>
            <a:off x="4064000" y="4902200"/>
            <a:ext cx="0" cy="1130300"/>
          </a:xfrm>
          <a:prstGeom prst="rect">
            <a:avLst/>
          </a:prstGeom>
          <a:solidFill>
            <a:srgbClr val="FFFFFF"/>
          </a:solidFill>
        </p:spPr>
      </p:sp>
      <p:sp>
        <p:nvSpPr>
          <p:cNvPr id="11" name="AutoShape 11"/>
          <p:cNvSpPr/>
          <p:nvPr/>
        </p:nvSpPr>
        <p:spPr>
          <a:xfrm>
            <a:off x="0" y="0"/>
            <a:ext cx="0" cy="0"/>
          </a:xfrm>
          <a:prstGeom prst="rect">
            <a:avLst/>
          </a:prstGeom>
          <a:solidFill>
            <a:srgbClr val="000000">
              <a:alpha val="0"/>
            </a:srgbClr>
          </a:solidFill>
        </p:spPr>
      </p:sp>
      <p:sp>
        <p:nvSpPr>
          <p:cNvPr id="12" name="TextBox 12"/>
          <p:cNvSpPr txBox="1"/>
          <p:nvPr/>
        </p:nvSpPr>
        <p:spPr>
          <a:xfrm>
            <a:off x="4064000" y="457200"/>
            <a:ext cx="58293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Data Privacy and Security Concerns</a:t>
            </a:r>
            <a:endParaRPr lang="en-US" sz="1100"/>
          </a:p>
        </p:txBody>
      </p:sp>
      <p:sp>
        <p:nvSpPr>
          <p:cNvPr id="13" name="TextBox 13"/>
          <p:cNvSpPr txBox="1"/>
          <p:nvPr/>
        </p:nvSpPr>
        <p:spPr>
          <a:xfrm>
            <a:off x="4267200" y="16764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Consumer Data Protection</a:t>
            </a:r>
            <a:endParaRPr lang="en-US" sz="1100"/>
          </a:p>
        </p:txBody>
      </p:sp>
      <p:sp>
        <p:nvSpPr>
          <p:cNvPr id="14" name="TextBox 14"/>
          <p:cNvSpPr txBox="1"/>
          <p:nvPr/>
        </p:nvSpPr>
        <p:spPr>
          <a:xfrm>
            <a:off x="4267200" y="33274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Risk of Data Breaches</a:t>
            </a:r>
            <a:endParaRPr lang="en-US" sz="1100"/>
          </a:p>
        </p:txBody>
      </p:sp>
      <p:sp>
        <p:nvSpPr>
          <p:cNvPr id="15" name="TextBox 15"/>
          <p:cNvSpPr txBox="1"/>
          <p:nvPr/>
        </p:nvSpPr>
        <p:spPr>
          <a:xfrm>
            <a:off x="4267200" y="49657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Transparency and Ethical Use</a:t>
            </a:r>
            <a:endParaRPr lang="en-US" sz="1100"/>
          </a:p>
        </p:txBody>
      </p:sp>
      <p:sp>
        <p:nvSpPr>
          <p:cNvPr id="16" name="TextBox 16"/>
          <p:cNvSpPr txBox="1"/>
          <p:nvPr/>
        </p:nvSpPr>
        <p:spPr>
          <a:xfrm>
            <a:off x="4267200" y="20574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As AI systems collect and analyze vast amounts of consumer data, ensuring robust data protection measures is crucial to maintain customer trust and comply with regulations like GDPR and CCPA.</a:t>
            </a:r>
            <a:endParaRPr lang="en-US" sz="1100" dirty="0"/>
          </a:p>
        </p:txBody>
      </p:sp>
      <p:sp>
        <p:nvSpPr>
          <p:cNvPr id="17" name="TextBox 17"/>
          <p:cNvSpPr txBox="1"/>
          <p:nvPr/>
        </p:nvSpPr>
        <p:spPr>
          <a:xfrm>
            <a:off x="4267200" y="36957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The integration of AI in e-commerce increases the potential attack surface for cybercriminals, making it essential for businesses to implement advanced security protocols to safeguard sensitive customer information.</a:t>
            </a:r>
            <a:endParaRPr lang="en-US" sz="1100" dirty="0"/>
          </a:p>
        </p:txBody>
      </p:sp>
      <p:sp>
        <p:nvSpPr>
          <p:cNvPr id="18" name="TextBox 18"/>
          <p:cNvSpPr txBox="1"/>
          <p:nvPr/>
        </p:nvSpPr>
        <p:spPr>
          <a:xfrm>
            <a:off x="4267200" y="53467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Retailers must prioritize transparency in how they use AI to process consumer data, fostering ethical practices that not only comply with legal standards but also enhance brand reputation and customer loyalty.</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000" r="9000"/>
          <a:stretch>
            <a:fillRect/>
          </a:stretch>
        </p:blipFill>
        <p:spPr>
          <a:xfrm>
            <a:off x="0" y="0"/>
            <a:ext cx="10388600" cy="7023100"/>
          </a:xfrm>
          <a:prstGeom prst="rect">
            <a:avLst/>
          </a:prstGeom>
        </p:spPr>
      </p:pic>
      <p:sp>
        <p:nvSpPr>
          <p:cNvPr id="3" name="AutoShape 3"/>
          <p:cNvSpPr/>
          <p:nvPr/>
        </p:nvSpPr>
        <p:spPr>
          <a:xfrm>
            <a:off x="0" y="0"/>
            <a:ext cx="10388600" cy="7023100"/>
          </a:xfrm>
          <a:prstGeom prst="rect">
            <a:avLst/>
          </a:prstGeom>
          <a:solidFill>
            <a:srgbClr val="000000">
              <a:alpha val="0"/>
            </a:srgbClr>
          </a:solidFill>
        </p:spPr>
      </p:sp>
      <p:pic>
        <p:nvPicPr>
          <p:cNvPr id="4" name="Picture 4"/>
          <p:cNvPicPr>
            <a:picLocks noChangeAspect="1"/>
          </p:cNvPicPr>
          <p:nvPr/>
        </p:nvPicPr>
        <p:blipFill>
          <a:blip r:embed="rId3"/>
          <a:srcRect l="14000" r="14000"/>
          <a:stretch>
            <a:fillRect/>
          </a:stretch>
        </p:blipFill>
        <p:spPr>
          <a:xfrm>
            <a:off x="762000" y="1663700"/>
            <a:ext cx="2743200" cy="4622800"/>
          </a:xfrm>
          <a:prstGeom prst="roundRect">
            <a:avLst>
              <a:gd name="adj" fmla="val 10185"/>
            </a:avLst>
          </a:prstGeom>
        </p:spPr>
      </p:pic>
      <p:pic>
        <p:nvPicPr>
          <p:cNvPr id="5" name="Picture 5"/>
          <p:cNvPicPr>
            <a:picLocks noChangeAspect="1"/>
          </p:cNvPicPr>
          <p:nvPr/>
        </p:nvPicPr>
        <p:blipFill>
          <a:blip r:embed="rId4"/>
          <a:srcRect l="14000" r="14000"/>
          <a:stretch>
            <a:fillRect/>
          </a:stretch>
        </p:blipFill>
        <p:spPr>
          <a:xfrm>
            <a:off x="3810000" y="1663700"/>
            <a:ext cx="2743200" cy="4622800"/>
          </a:xfrm>
          <a:prstGeom prst="roundRect">
            <a:avLst>
              <a:gd name="adj" fmla="val 10185"/>
            </a:avLst>
          </a:prstGeom>
        </p:spPr>
      </p:pic>
      <p:pic>
        <p:nvPicPr>
          <p:cNvPr id="6" name="Picture 6"/>
          <p:cNvPicPr>
            <a:picLocks noChangeAspect="1"/>
          </p:cNvPicPr>
          <p:nvPr/>
        </p:nvPicPr>
        <p:blipFill>
          <a:blip r:embed="rId3"/>
          <a:srcRect l="14000" r="14000"/>
          <a:stretch>
            <a:fillRect/>
          </a:stretch>
        </p:blipFill>
        <p:spPr>
          <a:xfrm>
            <a:off x="6870700" y="1663700"/>
            <a:ext cx="2743200" cy="4622800"/>
          </a:xfrm>
          <a:prstGeom prst="roundRect">
            <a:avLst>
              <a:gd name="adj" fmla="val 10185"/>
            </a:avLst>
          </a:prstGeom>
        </p:spPr>
      </p:pic>
      <p:sp>
        <p:nvSpPr>
          <p:cNvPr id="7" name="AutoShape 7"/>
          <p:cNvSpPr/>
          <p:nvPr/>
        </p:nvSpPr>
        <p:spPr>
          <a:xfrm>
            <a:off x="762000" y="1866900"/>
            <a:ext cx="0" cy="711200"/>
          </a:xfrm>
          <a:prstGeom prst="rect">
            <a:avLst/>
          </a:prstGeom>
          <a:solidFill>
            <a:srgbClr val="000000"/>
          </a:solidFill>
        </p:spPr>
      </p:sp>
      <p:sp>
        <p:nvSpPr>
          <p:cNvPr id="8" name="AutoShape 8"/>
          <p:cNvSpPr/>
          <p:nvPr/>
        </p:nvSpPr>
        <p:spPr>
          <a:xfrm>
            <a:off x="762000" y="1663700"/>
            <a:ext cx="2743200" cy="4622800"/>
          </a:xfrm>
          <a:prstGeom prst="roundRect">
            <a:avLst>
              <a:gd name="adj" fmla="val 10185"/>
            </a:avLst>
          </a:prstGeom>
          <a:solidFill>
            <a:srgbClr val="000000">
              <a:alpha val="0"/>
            </a:srgbClr>
          </a:solidFill>
          <a:ln w="12700">
            <a:solidFill>
              <a:srgbClr val="FFFFFF">
                <a:alpha val="9804"/>
              </a:srgbClr>
            </a:solidFill>
          </a:ln>
        </p:spPr>
      </p:sp>
      <p:sp>
        <p:nvSpPr>
          <p:cNvPr id="9" name="AutoShape 9"/>
          <p:cNvSpPr/>
          <p:nvPr/>
        </p:nvSpPr>
        <p:spPr>
          <a:xfrm>
            <a:off x="3810000" y="1866900"/>
            <a:ext cx="0" cy="711200"/>
          </a:xfrm>
          <a:prstGeom prst="rect">
            <a:avLst/>
          </a:prstGeom>
          <a:solidFill>
            <a:srgbClr val="000000"/>
          </a:solidFill>
        </p:spPr>
      </p:sp>
      <p:sp>
        <p:nvSpPr>
          <p:cNvPr id="10" name="AutoShape 10"/>
          <p:cNvSpPr/>
          <p:nvPr/>
        </p:nvSpPr>
        <p:spPr>
          <a:xfrm>
            <a:off x="3810000" y="1663700"/>
            <a:ext cx="2743200" cy="4622800"/>
          </a:xfrm>
          <a:prstGeom prst="roundRect">
            <a:avLst>
              <a:gd name="adj" fmla="val 10185"/>
            </a:avLst>
          </a:prstGeom>
          <a:solidFill>
            <a:srgbClr val="000000">
              <a:alpha val="0"/>
            </a:srgbClr>
          </a:solidFill>
          <a:ln w="12700">
            <a:solidFill>
              <a:srgbClr val="FFFFFF">
                <a:alpha val="9804"/>
              </a:srgbClr>
            </a:solidFill>
          </a:ln>
        </p:spPr>
      </p:sp>
      <p:sp>
        <p:nvSpPr>
          <p:cNvPr id="11" name="AutoShape 11"/>
          <p:cNvSpPr/>
          <p:nvPr/>
        </p:nvSpPr>
        <p:spPr>
          <a:xfrm>
            <a:off x="6870700" y="1866900"/>
            <a:ext cx="0" cy="711200"/>
          </a:xfrm>
          <a:prstGeom prst="rect">
            <a:avLst/>
          </a:prstGeom>
          <a:solidFill>
            <a:srgbClr val="000000"/>
          </a:solidFill>
        </p:spPr>
      </p:sp>
      <p:sp>
        <p:nvSpPr>
          <p:cNvPr id="12" name="AutoShape 12"/>
          <p:cNvSpPr/>
          <p:nvPr/>
        </p:nvSpPr>
        <p:spPr>
          <a:xfrm>
            <a:off x="6870700" y="1663700"/>
            <a:ext cx="2743200" cy="4622800"/>
          </a:xfrm>
          <a:prstGeom prst="roundRect">
            <a:avLst>
              <a:gd name="adj" fmla="val 10185"/>
            </a:avLst>
          </a:prstGeom>
          <a:solidFill>
            <a:srgbClr val="000000">
              <a:alpha val="0"/>
            </a:srgbClr>
          </a:solidFill>
          <a:ln w="12700">
            <a:solidFill>
              <a:srgbClr val="FFFFFF">
                <a:alpha val="9804"/>
              </a:srgbClr>
            </a:solidFill>
          </a:ln>
        </p:spPr>
      </p:sp>
      <p:sp>
        <p:nvSpPr>
          <p:cNvPr id="13" name="TextBox 13"/>
          <p:cNvSpPr txBox="1"/>
          <p:nvPr/>
        </p:nvSpPr>
        <p:spPr>
          <a:xfrm>
            <a:off x="10795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01</a:t>
            </a:r>
            <a:endParaRPr lang="en-US" sz="1100"/>
          </a:p>
        </p:txBody>
      </p:sp>
      <p:sp>
        <p:nvSpPr>
          <p:cNvPr id="14" name="TextBox 14"/>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5" name="TextBox 15"/>
          <p:cNvSpPr txBox="1"/>
          <p:nvPr/>
        </p:nvSpPr>
        <p:spPr>
          <a:xfrm>
            <a:off x="7188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03</a:t>
            </a:r>
            <a:endParaRPr lang="en-US" sz="1100"/>
          </a:p>
        </p:txBody>
      </p:sp>
      <p:sp>
        <p:nvSpPr>
          <p:cNvPr id="16" name="TextBox 16"/>
          <p:cNvSpPr txBox="1"/>
          <p:nvPr/>
        </p:nvSpPr>
        <p:spPr>
          <a:xfrm>
            <a:off x="762000" y="5334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Integration with Existing Systems</a:t>
            </a:r>
            <a:endParaRPr lang="en-US" sz="1100"/>
          </a:p>
        </p:txBody>
      </p:sp>
      <p:sp>
        <p:nvSpPr>
          <p:cNvPr id="17" name="TextBox 17"/>
          <p:cNvSpPr txBox="1"/>
          <p:nvPr/>
        </p:nvSpPr>
        <p:spPr>
          <a:xfrm>
            <a:off x="1079500" y="3340100"/>
            <a:ext cx="2095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Seamless Data Flow</a:t>
            </a:r>
            <a:endParaRPr lang="en-US" sz="1100"/>
          </a:p>
        </p:txBody>
      </p:sp>
      <p:sp>
        <p:nvSpPr>
          <p:cNvPr id="18" name="TextBox 18"/>
          <p:cNvSpPr txBox="1"/>
          <p:nvPr/>
        </p:nvSpPr>
        <p:spPr>
          <a:xfrm>
            <a:off x="41402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Legacy System Compatibility</a:t>
            </a:r>
            <a:endParaRPr lang="en-US" sz="1100"/>
          </a:p>
        </p:txBody>
      </p:sp>
      <p:sp>
        <p:nvSpPr>
          <p:cNvPr id="19" name="TextBox 19"/>
          <p:cNvSpPr txBox="1"/>
          <p:nvPr/>
        </p:nvSpPr>
        <p:spPr>
          <a:xfrm>
            <a:off x="71882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Employee Training and Support</a:t>
            </a:r>
            <a:endParaRPr lang="en-US" sz="1100"/>
          </a:p>
        </p:txBody>
      </p:sp>
      <p:sp>
        <p:nvSpPr>
          <p:cNvPr id="20" name="TextBox 20"/>
          <p:cNvSpPr txBox="1"/>
          <p:nvPr/>
        </p:nvSpPr>
        <p:spPr>
          <a:xfrm>
            <a:off x="1079500" y="37719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Integrating AI technologies with existing retail systems ensures a seamless flow of data across platforms, enhancing operational efficiency and enabling real-time insights for better decision-making.</a:t>
            </a:r>
            <a:endParaRPr lang="en-US" sz="1100" dirty="0"/>
          </a:p>
        </p:txBody>
      </p:sp>
      <p:sp>
        <p:nvSpPr>
          <p:cNvPr id="21" name="TextBox 21"/>
          <p:cNvSpPr txBox="1"/>
          <p:nvPr/>
        </p:nvSpPr>
        <p:spPr>
          <a:xfrm>
            <a:off x="4140200" y="40386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Best practices involve assessing the compatibility of AI solutions with legacy systems, allowing for gradual integration that minimizes disruption while maximizing the benefits of AI capabilities.</a:t>
            </a:r>
            <a:endParaRPr lang="en-US" sz="1100" dirty="0"/>
          </a:p>
        </p:txBody>
      </p:sp>
      <p:sp>
        <p:nvSpPr>
          <p:cNvPr id="22" name="TextBox 22"/>
          <p:cNvSpPr txBox="1"/>
          <p:nvPr/>
        </p:nvSpPr>
        <p:spPr>
          <a:xfrm>
            <a:off x="7188200" y="40386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Successful integration requires comprehensive training programs for employees, ensuring they are equipped to leverage AI tools effectively, which fosters a culture of innovation and enhances overall productivity.</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6159500"/>
          </a:xfrm>
          <a:prstGeom prst="rect">
            <a:avLst/>
          </a:prstGeom>
        </p:spPr>
      </p:pic>
      <p:sp>
        <p:nvSpPr>
          <p:cNvPr id="3" name="AutoShape 3"/>
          <p:cNvSpPr/>
          <p:nvPr/>
        </p:nvSpPr>
        <p:spPr>
          <a:xfrm>
            <a:off x="0" y="0"/>
            <a:ext cx="10388600" cy="6159500"/>
          </a:xfrm>
          <a:prstGeom prst="rect">
            <a:avLst/>
          </a:prstGeom>
          <a:solidFill>
            <a:srgbClr val="000000">
              <a:alpha val="0"/>
            </a:srgbClr>
          </a:solidFill>
        </p:spPr>
      </p:sp>
      <p:sp>
        <p:nvSpPr>
          <p:cNvPr id="4" name="AutoShape 4"/>
          <p:cNvSpPr/>
          <p:nvPr/>
        </p:nvSpPr>
        <p:spPr>
          <a:xfrm>
            <a:off x="762000" y="1473200"/>
            <a:ext cx="2743200" cy="3911600"/>
          </a:xfrm>
          <a:prstGeom prst="roundRect">
            <a:avLst>
              <a:gd name="adj" fmla="val 3703"/>
            </a:avLst>
          </a:prstGeom>
          <a:solidFill>
            <a:srgbClr val="000000">
              <a:alpha val="0"/>
            </a:srgbClr>
          </a:solidFill>
        </p:spPr>
      </p:sp>
      <p:sp>
        <p:nvSpPr>
          <p:cNvPr id="5" name="AutoShape 5"/>
          <p:cNvSpPr/>
          <p:nvPr/>
        </p:nvSpPr>
        <p:spPr>
          <a:xfrm>
            <a:off x="3810000" y="1473200"/>
            <a:ext cx="2743200" cy="3911600"/>
          </a:xfrm>
          <a:prstGeom prst="roundRect">
            <a:avLst>
              <a:gd name="adj" fmla="val 3703"/>
            </a:avLst>
          </a:prstGeom>
          <a:solidFill>
            <a:srgbClr val="000000">
              <a:alpha val="0"/>
            </a:srgbClr>
          </a:solidFill>
        </p:spPr>
      </p:sp>
      <p:sp>
        <p:nvSpPr>
          <p:cNvPr id="6" name="AutoShape 6"/>
          <p:cNvSpPr/>
          <p:nvPr/>
        </p:nvSpPr>
        <p:spPr>
          <a:xfrm>
            <a:off x="6870700" y="1473200"/>
            <a:ext cx="2743200" cy="3911600"/>
          </a:xfrm>
          <a:prstGeom prst="roundRect">
            <a:avLst>
              <a:gd name="adj" fmla="val 3703"/>
            </a:avLst>
          </a:prstGeom>
          <a:solidFill>
            <a:srgbClr val="000000">
              <a:alpha val="0"/>
            </a:srgbClr>
          </a:solidFill>
        </p:spPr>
      </p:sp>
      <p:sp>
        <p:nvSpPr>
          <p:cNvPr id="7" name="AutoShape 7"/>
          <p:cNvSpPr/>
          <p:nvPr/>
        </p:nvSpPr>
        <p:spPr>
          <a:xfrm>
            <a:off x="762000" y="5524500"/>
            <a:ext cx="2743200" cy="0"/>
          </a:xfrm>
          <a:prstGeom prst="rect">
            <a:avLst/>
          </a:prstGeom>
          <a:solidFill>
            <a:srgbClr val="000000"/>
          </a:solidFill>
        </p:spPr>
      </p:sp>
      <p:sp>
        <p:nvSpPr>
          <p:cNvPr id="8" name="AutoShape 8"/>
          <p:cNvSpPr/>
          <p:nvPr/>
        </p:nvSpPr>
        <p:spPr>
          <a:xfrm>
            <a:off x="3810000" y="5524500"/>
            <a:ext cx="2743200" cy="0"/>
          </a:xfrm>
          <a:prstGeom prst="rect">
            <a:avLst/>
          </a:prstGeom>
          <a:solidFill>
            <a:srgbClr val="000000"/>
          </a:solidFill>
        </p:spPr>
      </p:sp>
      <p:sp>
        <p:nvSpPr>
          <p:cNvPr id="9" name="AutoShape 9"/>
          <p:cNvSpPr/>
          <p:nvPr/>
        </p:nvSpPr>
        <p:spPr>
          <a:xfrm>
            <a:off x="6870700" y="5524500"/>
            <a:ext cx="2743200" cy="0"/>
          </a:xfrm>
          <a:prstGeom prst="rect">
            <a:avLst/>
          </a:prstGeom>
          <a:solidFill>
            <a:srgbClr val="000000"/>
          </a:solidFill>
        </p:spPr>
      </p:sp>
      <p:pic>
        <p:nvPicPr>
          <p:cNvPr id="10" name="Picture 10"/>
          <p:cNvPicPr>
            <a:picLocks noChangeAspect="1"/>
          </p:cNvPicPr>
          <p:nvPr/>
        </p:nvPicPr>
        <p:blipFill>
          <a:blip r:embed="rId3"/>
          <a:srcRect t="4000" b="4000"/>
          <a:stretch>
            <a:fillRect/>
          </a:stretch>
        </p:blipFill>
        <p:spPr>
          <a:xfrm>
            <a:off x="762000" y="1473200"/>
            <a:ext cx="2743200" cy="1536700"/>
          </a:xfrm>
          <a:prstGeom prst="roundRect">
            <a:avLst>
              <a:gd name="adj" fmla="val 6611"/>
            </a:avLst>
          </a:prstGeom>
        </p:spPr>
      </p:pic>
      <p:pic>
        <p:nvPicPr>
          <p:cNvPr id="11" name="Picture 11"/>
          <p:cNvPicPr>
            <a:picLocks noChangeAspect="1"/>
          </p:cNvPicPr>
          <p:nvPr/>
        </p:nvPicPr>
        <p:blipFill>
          <a:blip r:embed="rId4"/>
          <a:srcRect t="29000" b="29000"/>
          <a:stretch>
            <a:fillRect/>
          </a:stretch>
        </p:blipFill>
        <p:spPr>
          <a:xfrm>
            <a:off x="3810000" y="1473200"/>
            <a:ext cx="2743200" cy="1536700"/>
          </a:xfrm>
          <a:prstGeom prst="roundRect">
            <a:avLst>
              <a:gd name="adj" fmla="val 6611"/>
            </a:avLst>
          </a:prstGeom>
        </p:spPr>
      </p:pic>
      <p:pic>
        <p:nvPicPr>
          <p:cNvPr id="12" name="Picture 12"/>
          <p:cNvPicPr>
            <a:picLocks noChangeAspect="1"/>
          </p:cNvPicPr>
          <p:nvPr/>
        </p:nvPicPr>
        <p:blipFill>
          <a:blip r:embed="rId5"/>
          <a:srcRect t="9000" b="9000"/>
          <a:stretch>
            <a:fillRect/>
          </a:stretch>
        </p:blipFill>
        <p:spPr>
          <a:xfrm>
            <a:off x="6870700" y="1473200"/>
            <a:ext cx="2743200" cy="1536700"/>
          </a:xfrm>
          <a:prstGeom prst="roundRect">
            <a:avLst>
              <a:gd name="adj" fmla="val 6611"/>
            </a:avLst>
          </a:prstGeom>
        </p:spPr>
      </p:pic>
      <p:sp>
        <p:nvSpPr>
          <p:cNvPr id="13" name="TextBox 13"/>
          <p:cNvSpPr txBox="1"/>
          <p:nvPr/>
        </p:nvSpPr>
        <p:spPr>
          <a:xfrm>
            <a:off x="762000" y="3556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Ethical Implications of AI in Retail</a:t>
            </a:r>
            <a:endParaRPr lang="en-US" sz="1100"/>
          </a:p>
        </p:txBody>
      </p:sp>
      <p:sp>
        <p:nvSpPr>
          <p:cNvPr id="14" name="TextBox 14"/>
          <p:cNvSpPr txBox="1"/>
          <p:nvPr/>
        </p:nvSpPr>
        <p:spPr>
          <a:xfrm>
            <a:off x="762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Consumer Privacy Concerns</a:t>
            </a:r>
            <a:endParaRPr lang="en-US" sz="1100"/>
          </a:p>
        </p:txBody>
      </p:sp>
      <p:sp>
        <p:nvSpPr>
          <p:cNvPr id="15" name="TextBox 15"/>
          <p:cNvSpPr txBox="1"/>
          <p:nvPr/>
        </p:nvSpPr>
        <p:spPr>
          <a:xfrm>
            <a:off x="3810000" y="3225800"/>
            <a:ext cx="27432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Bias and Fairness Issues</a:t>
            </a:r>
            <a:endParaRPr lang="en-US" sz="1100"/>
          </a:p>
        </p:txBody>
      </p:sp>
      <p:sp>
        <p:nvSpPr>
          <p:cNvPr id="16" name="TextBox 16"/>
          <p:cNvSpPr txBox="1"/>
          <p:nvPr/>
        </p:nvSpPr>
        <p:spPr>
          <a:xfrm>
            <a:off x="68707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Transparency in AI Decisions</a:t>
            </a:r>
            <a:endParaRPr lang="en-US" sz="1100"/>
          </a:p>
        </p:txBody>
      </p:sp>
      <p:sp>
        <p:nvSpPr>
          <p:cNvPr id="17" name="TextBox 17"/>
          <p:cNvSpPr txBox="1"/>
          <p:nvPr/>
        </p:nvSpPr>
        <p:spPr>
          <a:xfrm>
            <a:off x="762000" y="3898900"/>
            <a:ext cx="27432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The use of AI in retail raises significant concerns regarding consumer privacy, as extensive data collection can lead to unauthorized use of personal information, necessitating robust data protection measures to maintain trust.</a:t>
            </a:r>
            <a:endParaRPr lang="en-US" sz="1100" dirty="0"/>
          </a:p>
        </p:txBody>
      </p:sp>
      <p:sp>
        <p:nvSpPr>
          <p:cNvPr id="18" name="TextBox 18"/>
          <p:cNvSpPr txBox="1"/>
          <p:nvPr/>
        </p:nvSpPr>
        <p:spPr>
          <a:xfrm>
            <a:off x="3810000" y="3632200"/>
            <a:ext cx="27432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AI algorithms can inadvertently perpetuate biases present in training data, leading to unfair treatment of certain consumer groups; retailers must actively work to identify and mitigate these biases to ensure equitable practices.</a:t>
            </a:r>
            <a:endParaRPr lang="en-US" sz="1100" dirty="0"/>
          </a:p>
        </p:txBody>
      </p:sp>
      <p:sp>
        <p:nvSpPr>
          <p:cNvPr id="19" name="TextBox 19"/>
          <p:cNvSpPr txBox="1"/>
          <p:nvPr/>
        </p:nvSpPr>
        <p:spPr>
          <a:xfrm>
            <a:off x="6870700" y="3898900"/>
            <a:ext cx="27432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As AI systems increasingly influence business decisions, retailers must prioritize transparency in their algorithms and processes, allowing consumers to understand how their data is used and fostering accountability in AI applications.</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7594600"/>
          </a:xfrm>
          <a:prstGeom prst="rect">
            <a:avLst/>
          </a:prstGeom>
          <a:solidFill>
            <a:srgbClr val="FFFFFF"/>
          </a:solidFill>
        </p:spPr>
      </p:sp>
      <p:pic>
        <p:nvPicPr>
          <p:cNvPr id="3" name="Picture 3"/>
          <p:cNvPicPr>
            <a:picLocks noChangeAspect="1"/>
          </p:cNvPicPr>
          <p:nvPr/>
        </p:nvPicPr>
        <p:blipFill>
          <a:blip r:embed="rId2"/>
          <a:srcRect l="10000" r="10000"/>
          <a:stretch>
            <a:fillRect/>
          </a:stretch>
        </p:blipFill>
        <p:spPr>
          <a:xfrm>
            <a:off x="0" y="0"/>
            <a:ext cx="3454400" cy="7594600"/>
          </a:xfrm>
          <a:prstGeom prst="rect">
            <a:avLst/>
          </a:prstGeom>
        </p:spPr>
      </p:pic>
      <p:sp>
        <p:nvSpPr>
          <p:cNvPr id="4" name="AutoShape 4"/>
          <p:cNvSpPr/>
          <p:nvPr/>
        </p:nvSpPr>
        <p:spPr>
          <a:xfrm>
            <a:off x="4064000" y="1460500"/>
            <a:ext cx="5829300" cy="1651000"/>
          </a:xfrm>
          <a:prstGeom prst="roundRect">
            <a:avLst>
              <a:gd name="adj" fmla="val 12307"/>
            </a:avLst>
          </a:prstGeom>
          <a:solidFill>
            <a:srgbClr val="EBF2FF"/>
          </a:solidFill>
        </p:spPr>
      </p:sp>
      <p:sp>
        <p:nvSpPr>
          <p:cNvPr id="5" name="AutoShape 5"/>
          <p:cNvSpPr/>
          <p:nvPr/>
        </p:nvSpPr>
        <p:spPr>
          <a:xfrm>
            <a:off x="4064000" y="3327400"/>
            <a:ext cx="5829300" cy="1651000"/>
          </a:xfrm>
          <a:prstGeom prst="roundRect">
            <a:avLst>
              <a:gd name="adj" fmla="val 12307"/>
            </a:avLst>
          </a:prstGeom>
          <a:solidFill>
            <a:srgbClr val="EBF2FF"/>
          </a:solidFill>
        </p:spPr>
      </p:sp>
      <p:sp>
        <p:nvSpPr>
          <p:cNvPr id="6" name="AutoShape 6"/>
          <p:cNvSpPr/>
          <p:nvPr/>
        </p:nvSpPr>
        <p:spPr>
          <a:xfrm>
            <a:off x="4064000" y="5181600"/>
            <a:ext cx="5829300" cy="1651000"/>
          </a:xfrm>
          <a:prstGeom prst="roundRect">
            <a:avLst>
              <a:gd name="adj" fmla="val 12307"/>
            </a:avLst>
          </a:prstGeom>
          <a:solidFill>
            <a:srgbClr val="EBF2FF"/>
          </a:solidFill>
        </p:spPr>
      </p:sp>
      <p:sp>
        <p:nvSpPr>
          <p:cNvPr id="7" name="AutoShape 7"/>
          <p:cNvSpPr/>
          <p:nvPr/>
        </p:nvSpPr>
        <p:spPr>
          <a:xfrm>
            <a:off x="0" y="0"/>
            <a:ext cx="3454400" cy="7594600"/>
          </a:xfrm>
          <a:prstGeom prst="rect">
            <a:avLst/>
          </a:prstGeom>
          <a:solidFill>
            <a:srgbClr val="000000">
              <a:alpha val="0"/>
            </a:srgbClr>
          </a:solidFill>
        </p:spPr>
      </p:sp>
      <p:sp>
        <p:nvSpPr>
          <p:cNvPr id="8" name="AutoShape 8"/>
          <p:cNvSpPr/>
          <p:nvPr/>
        </p:nvSpPr>
        <p:spPr>
          <a:xfrm>
            <a:off x="4064000" y="1625600"/>
            <a:ext cx="0" cy="1308100"/>
          </a:xfrm>
          <a:prstGeom prst="rect">
            <a:avLst/>
          </a:prstGeom>
          <a:solidFill>
            <a:srgbClr val="FFFFFF"/>
          </a:solidFill>
        </p:spPr>
      </p:sp>
      <p:sp>
        <p:nvSpPr>
          <p:cNvPr id="9" name="AutoShape 9"/>
          <p:cNvSpPr/>
          <p:nvPr/>
        </p:nvSpPr>
        <p:spPr>
          <a:xfrm>
            <a:off x="4064000" y="3479800"/>
            <a:ext cx="0" cy="1308100"/>
          </a:xfrm>
          <a:prstGeom prst="rect">
            <a:avLst/>
          </a:prstGeom>
          <a:solidFill>
            <a:srgbClr val="FFFFFF"/>
          </a:solidFill>
        </p:spPr>
      </p:sp>
      <p:sp>
        <p:nvSpPr>
          <p:cNvPr id="10" name="AutoShape 10"/>
          <p:cNvSpPr/>
          <p:nvPr/>
        </p:nvSpPr>
        <p:spPr>
          <a:xfrm>
            <a:off x="4064000" y="5346700"/>
            <a:ext cx="0" cy="1308100"/>
          </a:xfrm>
          <a:prstGeom prst="rect">
            <a:avLst/>
          </a:prstGeom>
          <a:solidFill>
            <a:srgbClr val="FFFFFF"/>
          </a:solidFill>
        </p:spPr>
      </p:sp>
      <p:sp>
        <p:nvSpPr>
          <p:cNvPr id="11" name="AutoShape 11"/>
          <p:cNvSpPr/>
          <p:nvPr/>
        </p:nvSpPr>
        <p:spPr>
          <a:xfrm>
            <a:off x="0" y="0"/>
            <a:ext cx="0" cy="0"/>
          </a:xfrm>
          <a:prstGeom prst="rect">
            <a:avLst/>
          </a:prstGeom>
          <a:solidFill>
            <a:srgbClr val="000000">
              <a:alpha val="0"/>
            </a:srgbClr>
          </a:solidFill>
        </p:spPr>
      </p:sp>
      <p:sp>
        <p:nvSpPr>
          <p:cNvPr id="12" name="TextBox 12"/>
          <p:cNvSpPr txBox="1"/>
          <p:nvPr/>
        </p:nvSpPr>
        <p:spPr>
          <a:xfrm>
            <a:off x="4064000" y="457200"/>
            <a:ext cx="58293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Overcoming Resistance to Change</a:t>
            </a:r>
            <a:endParaRPr lang="en-US" sz="1100"/>
          </a:p>
        </p:txBody>
      </p:sp>
      <p:sp>
        <p:nvSpPr>
          <p:cNvPr id="13" name="TextBox 13"/>
          <p:cNvSpPr txBox="1"/>
          <p:nvPr/>
        </p:nvSpPr>
        <p:spPr>
          <a:xfrm>
            <a:off x="4267200" y="16764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Understanding Employee Concerns</a:t>
            </a:r>
            <a:endParaRPr lang="en-US" sz="1100"/>
          </a:p>
        </p:txBody>
      </p:sp>
      <p:sp>
        <p:nvSpPr>
          <p:cNvPr id="14" name="TextBox 14"/>
          <p:cNvSpPr txBox="1"/>
          <p:nvPr/>
        </p:nvSpPr>
        <p:spPr>
          <a:xfrm>
            <a:off x="4267200" y="35306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Training and Development Programs</a:t>
            </a:r>
            <a:endParaRPr lang="en-US" sz="1100"/>
          </a:p>
        </p:txBody>
      </p:sp>
      <p:sp>
        <p:nvSpPr>
          <p:cNvPr id="15" name="TextBox 15"/>
          <p:cNvSpPr txBox="1"/>
          <p:nvPr/>
        </p:nvSpPr>
        <p:spPr>
          <a:xfrm>
            <a:off x="4267200" y="53975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Showcasing Success Stories</a:t>
            </a:r>
            <a:endParaRPr lang="en-US" sz="1100"/>
          </a:p>
        </p:txBody>
      </p:sp>
      <p:sp>
        <p:nvSpPr>
          <p:cNvPr id="16" name="TextBox 16"/>
          <p:cNvSpPr txBox="1"/>
          <p:nvPr/>
        </p:nvSpPr>
        <p:spPr>
          <a:xfrm>
            <a:off x="4267200" y="2057400"/>
            <a:ext cx="53975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Addressing fears and uncertainties among employees regarding AI adoption is crucial; providing clear communication about the benefits and support available can help alleviate resistance and foster a positive attitude towards change.</a:t>
            </a:r>
            <a:endParaRPr lang="en-US" sz="1100" dirty="0"/>
          </a:p>
        </p:txBody>
      </p:sp>
      <p:sp>
        <p:nvSpPr>
          <p:cNvPr id="17" name="TextBox 17"/>
          <p:cNvSpPr txBox="1"/>
          <p:nvPr/>
        </p:nvSpPr>
        <p:spPr>
          <a:xfrm>
            <a:off x="4267200" y="3911600"/>
            <a:ext cx="53975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Implementing comprehensive training initiatives equips employees with the necessary skills to work alongside AI technologies, empowering them to embrace new tools and processes, which ultimately enhances productivity and job satisfaction.</a:t>
            </a:r>
            <a:endParaRPr lang="en-US" sz="1100" dirty="0"/>
          </a:p>
        </p:txBody>
      </p:sp>
      <p:sp>
        <p:nvSpPr>
          <p:cNvPr id="18" name="TextBox 18"/>
          <p:cNvSpPr txBox="1"/>
          <p:nvPr/>
        </p:nvSpPr>
        <p:spPr>
          <a:xfrm>
            <a:off x="4267200" y="5765800"/>
            <a:ext cx="53975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Highlighting case studies and examples of successful AI integration within the retail sector can inspire confidence and demonstrate the tangible benefits of change, encouraging stakeholders to support and engage in the transition process.</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524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035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Embracing AI for Future Success</a:t>
            </a:r>
            <a:endParaRPr lang="en-US" sz="1100"/>
          </a:p>
        </p:txBody>
      </p:sp>
      <p:sp>
        <p:nvSpPr>
          <p:cNvPr id="9" name="TextBox 9"/>
          <p:cNvSpPr txBox="1"/>
          <p:nvPr/>
        </p:nvSpPr>
        <p:spPr>
          <a:xfrm>
            <a:off x="762000" y="1524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0">
                <a:solidFill>
                  <a:srgbClr val="FFFFFF"/>
                </a:solidFill>
                <a:latin typeface="苹方-简"/>
              </a:rPr>
              <a:t>Section 4</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8000" r="8000"/>
          <a:stretch>
            <a:fillRect/>
          </a:stretch>
        </p:blipFill>
        <p:spPr>
          <a:xfrm>
            <a:off x="0" y="0"/>
            <a:ext cx="10388600" cy="6807200"/>
          </a:xfrm>
          <a:prstGeom prst="rect">
            <a:avLst/>
          </a:prstGeom>
        </p:spPr>
      </p:pic>
      <p:sp>
        <p:nvSpPr>
          <p:cNvPr id="3" name="AutoShape 3"/>
          <p:cNvSpPr/>
          <p:nvPr/>
        </p:nvSpPr>
        <p:spPr>
          <a:xfrm>
            <a:off x="0" y="0"/>
            <a:ext cx="10388600" cy="6807200"/>
          </a:xfrm>
          <a:prstGeom prst="rect">
            <a:avLst/>
          </a:prstGeom>
          <a:solidFill>
            <a:srgbClr val="000000">
              <a:alpha val="0"/>
            </a:srgbClr>
          </a:solidFill>
        </p:spPr>
      </p:sp>
      <p:pic>
        <p:nvPicPr>
          <p:cNvPr id="4" name="Picture 4"/>
          <p:cNvPicPr>
            <a:picLocks noChangeAspect="1"/>
          </p:cNvPicPr>
          <p:nvPr/>
        </p:nvPicPr>
        <p:blipFill>
          <a:blip r:embed="rId3"/>
          <a:srcRect l="12000" r="12000"/>
          <a:stretch>
            <a:fillRect/>
          </a:stretch>
        </p:blipFill>
        <p:spPr>
          <a:xfrm>
            <a:off x="762000" y="1663700"/>
            <a:ext cx="2743200" cy="4406900"/>
          </a:xfrm>
          <a:prstGeom prst="roundRect">
            <a:avLst>
              <a:gd name="adj" fmla="val 10185"/>
            </a:avLst>
          </a:prstGeom>
        </p:spPr>
      </p:pic>
      <p:pic>
        <p:nvPicPr>
          <p:cNvPr id="5" name="Picture 5"/>
          <p:cNvPicPr>
            <a:picLocks noChangeAspect="1"/>
          </p:cNvPicPr>
          <p:nvPr/>
        </p:nvPicPr>
        <p:blipFill>
          <a:blip r:embed="rId4"/>
          <a:srcRect l="12000" r="12000"/>
          <a:stretch>
            <a:fillRect/>
          </a:stretch>
        </p:blipFill>
        <p:spPr>
          <a:xfrm>
            <a:off x="3810000" y="1663700"/>
            <a:ext cx="2743200" cy="4406900"/>
          </a:xfrm>
          <a:prstGeom prst="roundRect">
            <a:avLst>
              <a:gd name="adj" fmla="val 10185"/>
            </a:avLst>
          </a:prstGeom>
        </p:spPr>
      </p:pic>
      <p:pic>
        <p:nvPicPr>
          <p:cNvPr id="6" name="Picture 6"/>
          <p:cNvPicPr>
            <a:picLocks noChangeAspect="1"/>
          </p:cNvPicPr>
          <p:nvPr/>
        </p:nvPicPr>
        <p:blipFill>
          <a:blip r:embed="rId3"/>
          <a:srcRect l="12000" r="12000"/>
          <a:stretch>
            <a:fillRect/>
          </a:stretch>
        </p:blipFill>
        <p:spPr>
          <a:xfrm>
            <a:off x="6870700" y="1663700"/>
            <a:ext cx="2743200" cy="4406900"/>
          </a:xfrm>
          <a:prstGeom prst="roundRect">
            <a:avLst>
              <a:gd name="adj" fmla="val 10185"/>
            </a:avLst>
          </a:prstGeom>
        </p:spPr>
      </p:pic>
      <p:sp>
        <p:nvSpPr>
          <p:cNvPr id="7" name="AutoShape 7"/>
          <p:cNvSpPr/>
          <p:nvPr/>
        </p:nvSpPr>
        <p:spPr>
          <a:xfrm>
            <a:off x="762000" y="1866900"/>
            <a:ext cx="0" cy="711200"/>
          </a:xfrm>
          <a:prstGeom prst="rect">
            <a:avLst/>
          </a:prstGeom>
          <a:solidFill>
            <a:srgbClr val="000000"/>
          </a:solidFill>
        </p:spPr>
      </p:sp>
      <p:sp>
        <p:nvSpPr>
          <p:cNvPr id="8" name="AutoShape 8"/>
          <p:cNvSpPr/>
          <p:nvPr/>
        </p:nvSpPr>
        <p:spPr>
          <a:xfrm>
            <a:off x="762000" y="1663700"/>
            <a:ext cx="2743200" cy="4406900"/>
          </a:xfrm>
          <a:prstGeom prst="roundRect">
            <a:avLst>
              <a:gd name="adj" fmla="val 10185"/>
            </a:avLst>
          </a:prstGeom>
          <a:solidFill>
            <a:srgbClr val="000000">
              <a:alpha val="0"/>
            </a:srgbClr>
          </a:solidFill>
          <a:ln w="12700">
            <a:solidFill>
              <a:srgbClr val="FFFFFF">
                <a:alpha val="9804"/>
              </a:srgbClr>
            </a:solidFill>
          </a:ln>
        </p:spPr>
      </p:sp>
      <p:sp>
        <p:nvSpPr>
          <p:cNvPr id="9" name="AutoShape 9"/>
          <p:cNvSpPr/>
          <p:nvPr/>
        </p:nvSpPr>
        <p:spPr>
          <a:xfrm>
            <a:off x="3810000" y="1866900"/>
            <a:ext cx="0" cy="711200"/>
          </a:xfrm>
          <a:prstGeom prst="rect">
            <a:avLst/>
          </a:prstGeom>
          <a:solidFill>
            <a:srgbClr val="000000"/>
          </a:solidFill>
        </p:spPr>
      </p:sp>
      <p:sp>
        <p:nvSpPr>
          <p:cNvPr id="10" name="AutoShape 10"/>
          <p:cNvSpPr/>
          <p:nvPr/>
        </p:nvSpPr>
        <p:spPr>
          <a:xfrm>
            <a:off x="3810000" y="1663700"/>
            <a:ext cx="2743200" cy="4406900"/>
          </a:xfrm>
          <a:prstGeom prst="roundRect">
            <a:avLst>
              <a:gd name="adj" fmla="val 10185"/>
            </a:avLst>
          </a:prstGeom>
          <a:solidFill>
            <a:srgbClr val="000000">
              <a:alpha val="0"/>
            </a:srgbClr>
          </a:solidFill>
          <a:ln w="12700">
            <a:solidFill>
              <a:srgbClr val="FFFFFF">
                <a:alpha val="9804"/>
              </a:srgbClr>
            </a:solidFill>
          </a:ln>
        </p:spPr>
      </p:sp>
      <p:sp>
        <p:nvSpPr>
          <p:cNvPr id="11" name="AutoShape 11"/>
          <p:cNvSpPr/>
          <p:nvPr/>
        </p:nvSpPr>
        <p:spPr>
          <a:xfrm>
            <a:off x="6870700" y="1866900"/>
            <a:ext cx="0" cy="711200"/>
          </a:xfrm>
          <a:prstGeom prst="rect">
            <a:avLst/>
          </a:prstGeom>
          <a:solidFill>
            <a:srgbClr val="000000"/>
          </a:solidFill>
        </p:spPr>
      </p:sp>
      <p:sp>
        <p:nvSpPr>
          <p:cNvPr id="12" name="AutoShape 12"/>
          <p:cNvSpPr/>
          <p:nvPr/>
        </p:nvSpPr>
        <p:spPr>
          <a:xfrm>
            <a:off x="6870700" y="1663700"/>
            <a:ext cx="2743200" cy="4406900"/>
          </a:xfrm>
          <a:prstGeom prst="roundRect">
            <a:avLst>
              <a:gd name="adj" fmla="val 10185"/>
            </a:avLst>
          </a:prstGeom>
          <a:solidFill>
            <a:srgbClr val="000000">
              <a:alpha val="0"/>
            </a:srgbClr>
          </a:solidFill>
          <a:ln w="12700">
            <a:solidFill>
              <a:srgbClr val="FFFFFF">
                <a:alpha val="9804"/>
              </a:srgbClr>
            </a:solidFill>
          </a:ln>
        </p:spPr>
      </p:sp>
      <p:sp>
        <p:nvSpPr>
          <p:cNvPr id="13" name="TextBox 13"/>
          <p:cNvSpPr txBox="1"/>
          <p:nvPr/>
        </p:nvSpPr>
        <p:spPr>
          <a:xfrm>
            <a:off x="10795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01</a:t>
            </a:r>
            <a:endParaRPr lang="en-US" sz="1100"/>
          </a:p>
        </p:txBody>
      </p:sp>
      <p:sp>
        <p:nvSpPr>
          <p:cNvPr id="14" name="TextBox 14"/>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5" name="TextBox 15"/>
          <p:cNvSpPr txBox="1"/>
          <p:nvPr/>
        </p:nvSpPr>
        <p:spPr>
          <a:xfrm>
            <a:off x="7188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03</a:t>
            </a:r>
            <a:endParaRPr lang="en-US" sz="1100"/>
          </a:p>
        </p:txBody>
      </p:sp>
      <p:sp>
        <p:nvSpPr>
          <p:cNvPr id="16" name="TextBox 16"/>
          <p:cNvSpPr txBox="1"/>
          <p:nvPr/>
        </p:nvSpPr>
        <p:spPr>
          <a:xfrm>
            <a:off x="762000" y="5334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Steps to Implement AI in Your Business</a:t>
            </a:r>
            <a:endParaRPr lang="en-US" sz="1100"/>
          </a:p>
        </p:txBody>
      </p:sp>
      <p:sp>
        <p:nvSpPr>
          <p:cNvPr id="17" name="TextBox 17"/>
          <p:cNvSpPr txBox="1"/>
          <p:nvPr/>
        </p:nvSpPr>
        <p:spPr>
          <a:xfrm>
            <a:off x="10795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Assess Business Needs</a:t>
            </a:r>
            <a:endParaRPr lang="en-US" sz="1100"/>
          </a:p>
        </p:txBody>
      </p:sp>
      <p:sp>
        <p:nvSpPr>
          <p:cNvPr id="18" name="TextBox 18"/>
          <p:cNvSpPr txBox="1"/>
          <p:nvPr/>
        </p:nvSpPr>
        <p:spPr>
          <a:xfrm>
            <a:off x="4140200" y="33401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Choose the Right Technology</a:t>
            </a:r>
            <a:endParaRPr lang="en-US" sz="1100"/>
          </a:p>
        </p:txBody>
      </p:sp>
      <p:sp>
        <p:nvSpPr>
          <p:cNvPr id="19" name="TextBox 19"/>
          <p:cNvSpPr txBox="1"/>
          <p:nvPr/>
        </p:nvSpPr>
        <p:spPr>
          <a:xfrm>
            <a:off x="7188200" y="3340100"/>
            <a:ext cx="2095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Train Your Team</a:t>
            </a:r>
            <a:endParaRPr lang="en-US" sz="1100"/>
          </a:p>
        </p:txBody>
      </p:sp>
      <p:sp>
        <p:nvSpPr>
          <p:cNvPr id="20" name="TextBox 20"/>
          <p:cNvSpPr txBox="1"/>
          <p:nvPr/>
        </p:nvSpPr>
        <p:spPr>
          <a:xfrm>
            <a:off x="1079500" y="40386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Begin by identifying specific areas within your business that can benefit from AI, such as customer service, inventory management, or personalized marketing, to ensure targeted and effective implementation.</a:t>
            </a:r>
            <a:endParaRPr lang="en-US" sz="1100" dirty="0"/>
          </a:p>
        </p:txBody>
      </p:sp>
      <p:sp>
        <p:nvSpPr>
          <p:cNvPr id="21" name="TextBox 21"/>
          <p:cNvSpPr txBox="1"/>
          <p:nvPr/>
        </p:nvSpPr>
        <p:spPr>
          <a:xfrm>
            <a:off x="4140200" y="40386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Research and select AI tools and platforms that align with your business goals, considering factors like scalability, ease of integration, and the ability to analyze data relevant to your operations.</a:t>
            </a:r>
            <a:endParaRPr lang="en-US" sz="1100" dirty="0"/>
          </a:p>
        </p:txBody>
      </p:sp>
      <p:sp>
        <p:nvSpPr>
          <p:cNvPr id="22" name="TextBox 22"/>
          <p:cNvSpPr txBox="1"/>
          <p:nvPr/>
        </p:nvSpPr>
        <p:spPr>
          <a:xfrm>
            <a:off x="7188200" y="37719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Invest in training programs for your employees to equip them with the necessary skills to work with AI technologies, fostering a culture of innovation and ensuring successful adoption across the organization.</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6159500"/>
          </a:xfrm>
          <a:prstGeom prst="rect">
            <a:avLst/>
          </a:prstGeom>
        </p:spPr>
      </p:pic>
      <p:sp>
        <p:nvSpPr>
          <p:cNvPr id="3" name="AutoShape 3"/>
          <p:cNvSpPr/>
          <p:nvPr/>
        </p:nvSpPr>
        <p:spPr>
          <a:xfrm>
            <a:off x="0" y="0"/>
            <a:ext cx="10388600" cy="6159500"/>
          </a:xfrm>
          <a:prstGeom prst="rect">
            <a:avLst/>
          </a:prstGeom>
          <a:solidFill>
            <a:srgbClr val="000000">
              <a:alpha val="0"/>
            </a:srgbClr>
          </a:solidFill>
        </p:spPr>
      </p:sp>
      <p:sp>
        <p:nvSpPr>
          <p:cNvPr id="4" name="AutoShape 4"/>
          <p:cNvSpPr/>
          <p:nvPr/>
        </p:nvSpPr>
        <p:spPr>
          <a:xfrm>
            <a:off x="762000" y="1473200"/>
            <a:ext cx="2743200" cy="3911600"/>
          </a:xfrm>
          <a:prstGeom prst="roundRect">
            <a:avLst>
              <a:gd name="adj" fmla="val 3703"/>
            </a:avLst>
          </a:prstGeom>
          <a:solidFill>
            <a:srgbClr val="000000">
              <a:alpha val="0"/>
            </a:srgbClr>
          </a:solidFill>
        </p:spPr>
      </p:sp>
      <p:sp>
        <p:nvSpPr>
          <p:cNvPr id="5" name="AutoShape 5"/>
          <p:cNvSpPr/>
          <p:nvPr/>
        </p:nvSpPr>
        <p:spPr>
          <a:xfrm>
            <a:off x="3810000" y="1473200"/>
            <a:ext cx="2743200" cy="3911600"/>
          </a:xfrm>
          <a:prstGeom prst="roundRect">
            <a:avLst>
              <a:gd name="adj" fmla="val 3703"/>
            </a:avLst>
          </a:prstGeom>
          <a:solidFill>
            <a:srgbClr val="000000">
              <a:alpha val="0"/>
            </a:srgbClr>
          </a:solidFill>
        </p:spPr>
      </p:sp>
      <p:sp>
        <p:nvSpPr>
          <p:cNvPr id="6" name="AutoShape 6"/>
          <p:cNvSpPr/>
          <p:nvPr/>
        </p:nvSpPr>
        <p:spPr>
          <a:xfrm>
            <a:off x="6870700" y="1473200"/>
            <a:ext cx="2743200" cy="3911600"/>
          </a:xfrm>
          <a:prstGeom prst="roundRect">
            <a:avLst>
              <a:gd name="adj" fmla="val 3703"/>
            </a:avLst>
          </a:prstGeom>
          <a:solidFill>
            <a:srgbClr val="000000">
              <a:alpha val="0"/>
            </a:srgbClr>
          </a:solidFill>
        </p:spPr>
      </p:sp>
      <p:sp>
        <p:nvSpPr>
          <p:cNvPr id="7" name="AutoShape 7"/>
          <p:cNvSpPr/>
          <p:nvPr/>
        </p:nvSpPr>
        <p:spPr>
          <a:xfrm>
            <a:off x="762000" y="5524500"/>
            <a:ext cx="2743200" cy="0"/>
          </a:xfrm>
          <a:prstGeom prst="rect">
            <a:avLst/>
          </a:prstGeom>
          <a:solidFill>
            <a:srgbClr val="000000"/>
          </a:solidFill>
        </p:spPr>
      </p:sp>
      <p:sp>
        <p:nvSpPr>
          <p:cNvPr id="8" name="AutoShape 8"/>
          <p:cNvSpPr/>
          <p:nvPr/>
        </p:nvSpPr>
        <p:spPr>
          <a:xfrm>
            <a:off x="3810000" y="5524500"/>
            <a:ext cx="2743200" cy="0"/>
          </a:xfrm>
          <a:prstGeom prst="rect">
            <a:avLst/>
          </a:prstGeom>
          <a:solidFill>
            <a:srgbClr val="000000"/>
          </a:solidFill>
        </p:spPr>
      </p:sp>
      <p:sp>
        <p:nvSpPr>
          <p:cNvPr id="9" name="AutoShape 9"/>
          <p:cNvSpPr/>
          <p:nvPr/>
        </p:nvSpPr>
        <p:spPr>
          <a:xfrm>
            <a:off x="6870700" y="5524500"/>
            <a:ext cx="2743200" cy="0"/>
          </a:xfrm>
          <a:prstGeom prst="rect">
            <a:avLst/>
          </a:prstGeom>
          <a:solidFill>
            <a:srgbClr val="000000"/>
          </a:solidFill>
        </p:spPr>
      </p:sp>
      <p:pic>
        <p:nvPicPr>
          <p:cNvPr id="10" name="Picture 10"/>
          <p:cNvPicPr>
            <a:picLocks noChangeAspect="1"/>
          </p:cNvPicPr>
          <p:nvPr/>
        </p:nvPicPr>
        <p:blipFill>
          <a:blip r:embed="rId3"/>
          <a:srcRect t="8000" b="8000"/>
          <a:stretch>
            <a:fillRect/>
          </a:stretch>
        </p:blipFill>
        <p:spPr>
          <a:xfrm>
            <a:off x="762000" y="1473200"/>
            <a:ext cx="2743200" cy="1536700"/>
          </a:xfrm>
          <a:prstGeom prst="roundRect">
            <a:avLst>
              <a:gd name="adj" fmla="val 6611"/>
            </a:avLst>
          </a:prstGeom>
        </p:spPr>
      </p:pic>
      <p:pic>
        <p:nvPicPr>
          <p:cNvPr id="11" name="Picture 11"/>
          <p:cNvPicPr>
            <a:picLocks noChangeAspect="1"/>
          </p:cNvPicPr>
          <p:nvPr/>
        </p:nvPicPr>
        <p:blipFill>
          <a:blip r:embed="rId4"/>
          <a:srcRect t="35000" b="35000"/>
          <a:stretch>
            <a:fillRect/>
          </a:stretch>
        </p:blipFill>
        <p:spPr>
          <a:xfrm>
            <a:off x="3810000" y="1473200"/>
            <a:ext cx="2743200" cy="1536700"/>
          </a:xfrm>
          <a:prstGeom prst="roundRect">
            <a:avLst>
              <a:gd name="adj" fmla="val 6611"/>
            </a:avLst>
          </a:prstGeom>
        </p:spPr>
      </p:pic>
      <p:pic>
        <p:nvPicPr>
          <p:cNvPr id="12" name="Picture 12"/>
          <p:cNvPicPr>
            <a:picLocks noChangeAspect="1"/>
          </p:cNvPicPr>
          <p:nvPr/>
        </p:nvPicPr>
        <p:blipFill>
          <a:blip r:embed="rId5"/>
          <a:srcRect t="9000" b="9000"/>
          <a:stretch>
            <a:fillRect/>
          </a:stretch>
        </p:blipFill>
        <p:spPr>
          <a:xfrm>
            <a:off x="6870700" y="1473200"/>
            <a:ext cx="2743200" cy="1536700"/>
          </a:xfrm>
          <a:prstGeom prst="roundRect">
            <a:avLst>
              <a:gd name="adj" fmla="val 6611"/>
            </a:avLst>
          </a:prstGeom>
        </p:spPr>
      </p:pic>
      <p:sp>
        <p:nvSpPr>
          <p:cNvPr id="13" name="TextBox 13"/>
          <p:cNvSpPr txBox="1"/>
          <p:nvPr/>
        </p:nvSpPr>
        <p:spPr>
          <a:xfrm>
            <a:off x="762000" y="3556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Resources for Learning and Development</a:t>
            </a:r>
            <a:endParaRPr lang="en-US" sz="1100"/>
          </a:p>
        </p:txBody>
      </p:sp>
      <p:sp>
        <p:nvSpPr>
          <p:cNvPr id="14" name="TextBox 14"/>
          <p:cNvSpPr txBox="1"/>
          <p:nvPr/>
        </p:nvSpPr>
        <p:spPr>
          <a:xfrm>
            <a:off x="762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Online Courses and Certifications</a:t>
            </a:r>
            <a:endParaRPr lang="en-US" sz="1100"/>
          </a:p>
        </p:txBody>
      </p:sp>
      <p:sp>
        <p:nvSpPr>
          <p:cNvPr id="15" name="TextBox 15"/>
          <p:cNvSpPr txBox="1"/>
          <p:nvPr/>
        </p:nvSpPr>
        <p:spPr>
          <a:xfrm>
            <a:off x="3810000" y="3225800"/>
            <a:ext cx="27432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Industry Reports and Whitepapers</a:t>
            </a:r>
            <a:endParaRPr lang="en-US" sz="1100"/>
          </a:p>
        </p:txBody>
      </p:sp>
      <p:sp>
        <p:nvSpPr>
          <p:cNvPr id="16" name="TextBox 16"/>
          <p:cNvSpPr txBox="1"/>
          <p:nvPr/>
        </p:nvSpPr>
        <p:spPr>
          <a:xfrm>
            <a:off x="6870700" y="3225800"/>
            <a:ext cx="27432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Webinars and Workshops</a:t>
            </a:r>
            <a:endParaRPr lang="en-US" sz="1100"/>
          </a:p>
        </p:txBody>
      </p:sp>
      <p:sp>
        <p:nvSpPr>
          <p:cNvPr id="17" name="TextBox 17"/>
          <p:cNvSpPr txBox="1"/>
          <p:nvPr/>
        </p:nvSpPr>
        <p:spPr>
          <a:xfrm>
            <a:off x="762000" y="38989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Explore platforms like Coursera, edX, and Udacity that offer specialized courses in AI applications for e-commerce and retail, providing valuable knowledge and skills to enhance your business strategies.</a:t>
            </a:r>
            <a:endParaRPr lang="en-US" sz="1100" dirty="0"/>
          </a:p>
        </p:txBody>
      </p:sp>
      <p:sp>
        <p:nvSpPr>
          <p:cNvPr id="18" name="TextBox 18"/>
          <p:cNvSpPr txBox="1"/>
          <p:nvPr/>
        </p:nvSpPr>
        <p:spPr>
          <a:xfrm>
            <a:off x="3810000" y="3898900"/>
            <a:ext cx="27432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Access comprehensive reports from organizations such as McKinsey, Gartner, and Forrester that analyze AI trends in retail, offering insights into best practices and future developments to inform your decision-making.</a:t>
            </a:r>
            <a:endParaRPr lang="en-US" sz="1100" dirty="0"/>
          </a:p>
        </p:txBody>
      </p:sp>
      <p:sp>
        <p:nvSpPr>
          <p:cNvPr id="19" name="TextBox 19"/>
          <p:cNvSpPr txBox="1"/>
          <p:nvPr/>
        </p:nvSpPr>
        <p:spPr>
          <a:xfrm>
            <a:off x="6870700" y="3632200"/>
            <a:ext cx="27432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solidFill>
                <a:latin typeface="苹方-简"/>
              </a:rPr>
              <a:t>Participate in live webinars and workshops hosted by industry experts and thought leaders, which cover practical applications of AI in retail, allowing for interactive learning and networking opportunities with peers.</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959600"/>
          </a:xfrm>
          <a:prstGeom prst="rect">
            <a:avLst/>
          </a:prstGeom>
          <a:solidFill>
            <a:srgbClr val="FFFFFF"/>
          </a:solidFill>
        </p:spPr>
      </p:sp>
      <p:pic>
        <p:nvPicPr>
          <p:cNvPr id="3" name="Picture 3"/>
          <p:cNvPicPr>
            <a:picLocks noChangeAspect="1"/>
          </p:cNvPicPr>
          <p:nvPr/>
        </p:nvPicPr>
        <p:blipFill>
          <a:blip r:embed="rId2"/>
          <a:srcRect l="17000" r="17000"/>
          <a:stretch>
            <a:fillRect/>
          </a:stretch>
        </p:blipFill>
        <p:spPr>
          <a:xfrm>
            <a:off x="0" y="0"/>
            <a:ext cx="3454400" cy="6959600"/>
          </a:xfrm>
          <a:prstGeom prst="rect">
            <a:avLst/>
          </a:prstGeom>
        </p:spPr>
      </p:pic>
      <p:sp>
        <p:nvSpPr>
          <p:cNvPr id="4" name="AutoShape 4"/>
          <p:cNvSpPr/>
          <p:nvPr/>
        </p:nvSpPr>
        <p:spPr>
          <a:xfrm>
            <a:off x="4064000" y="1460500"/>
            <a:ext cx="5829300" cy="1435100"/>
          </a:xfrm>
          <a:prstGeom prst="roundRect">
            <a:avLst>
              <a:gd name="adj" fmla="val 14159"/>
            </a:avLst>
          </a:prstGeom>
          <a:solidFill>
            <a:srgbClr val="EBF2FF"/>
          </a:solidFill>
        </p:spPr>
      </p:sp>
      <p:sp>
        <p:nvSpPr>
          <p:cNvPr id="5" name="AutoShape 5"/>
          <p:cNvSpPr/>
          <p:nvPr/>
        </p:nvSpPr>
        <p:spPr>
          <a:xfrm>
            <a:off x="4064000" y="3111500"/>
            <a:ext cx="5829300" cy="1435100"/>
          </a:xfrm>
          <a:prstGeom prst="roundRect">
            <a:avLst>
              <a:gd name="adj" fmla="val 14159"/>
            </a:avLst>
          </a:prstGeom>
          <a:solidFill>
            <a:srgbClr val="EBF2FF"/>
          </a:solidFill>
        </p:spPr>
      </p:sp>
      <p:sp>
        <p:nvSpPr>
          <p:cNvPr id="6" name="AutoShape 6"/>
          <p:cNvSpPr/>
          <p:nvPr/>
        </p:nvSpPr>
        <p:spPr>
          <a:xfrm>
            <a:off x="4064000" y="4749800"/>
            <a:ext cx="5829300" cy="1435100"/>
          </a:xfrm>
          <a:prstGeom prst="roundRect">
            <a:avLst>
              <a:gd name="adj" fmla="val 14159"/>
            </a:avLst>
          </a:prstGeom>
          <a:solidFill>
            <a:srgbClr val="EBF2FF"/>
          </a:solidFill>
        </p:spPr>
      </p:sp>
      <p:sp>
        <p:nvSpPr>
          <p:cNvPr id="7" name="AutoShape 7"/>
          <p:cNvSpPr/>
          <p:nvPr/>
        </p:nvSpPr>
        <p:spPr>
          <a:xfrm>
            <a:off x="0" y="0"/>
            <a:ext cx="3454400" cy="6959600"/>
          </a:xfrm>
          <a:prstGeom prst="rect">
            <a:avLst/>
          </a:prstGeom>
          <a:solidFill>
            <a:srgbClr val="000000">
              <a:alpha val="0"/>
            </a:srgbClr>
          </a:solidFill>
        </p:spPr>
      </p:sp>
      <p:sp>
        <p:nvSpPr>
          <p:cNvPr id="8" name="AutoShape 8"/>
          <p:cNvSpPr/>
          <p:nvPr/>
        </p:nvSpPr>
        <p:spPr>
          <a:xfrm>
            <a:off x="4064000" y="1600200"/>
            <a:ext cx="0" cy="1130300"/>
          </a:xfrm>
          <a:prstGeom prst="rect">
            <a:avLst/>
          </a:prstGeom>
          <a:solidFill>
            <a:srgbClr val="FFFFFF"/>
          </a:solidFill>
        </p:spPr>
      </p:sp>
      <p:sp>
        <p:nvSpPr>
          <p:cNvPr id="9" name="AutoShape 9"/>
          <p:cNvSpPr/>
          <p:nvPr/>
        </p:nvSpPr>
        <p:spPr>
          <a:xfrm>
            <a:off x="4064000" y="3251200"/>
            <a:ext cx="0" cy="1130300"/>
          </a:xfrm>
          <a:prstGeom prst="rect">
            <a:avLst/>
          </a:prstGeom>
          <a:solidFill>
            <a:srgbClr val="FFFFFF"/>
          </a:solidFill>
        </p:spPr>
      </p:sp>
      <p:sp>
        <p:nvSpPr>
          <p:cNvPr id="10" name="AutoShape 10"/>
          <p:cNvSpPr/>
          <p:nvPr/>
        </p:nvSpPr>
        <p:spPr>
          <a:xfrm>
            <a:off x="4064000" y="4889500"/>
            <a:ext cx="0" cy="1130300"/>
          </a:xfrm>
          <a:prstGeom prst="rect">
            <a:avLst/>
          </a:prstGeom>
          <a:solidFill>
            <a:srgbClr val="FFFFFF"/>
          </a:solidFill>
        </p:spPr>
      </p:sp>
      <p:sp>
        <p:nvSpPr>
          <p:cNvPr id="11" name="AutoShape 11"/>
          <p:cNvSpPr/>
          <p:nvPr/>
        </p:nvSpPr>
        <p:spPr>
          <a:xfrm>
            <a:off x="0" y="0"/>
            <a:ext cx="0" cy="0"/>
          </a:xfrm>
          <a:prstGeom prst="rect">
            <a:avLst/>
          </a:prstGeom>
          <a:solidFill>
            <a:srgbClr val="000000">
              <a:alpha val="0"/>
            </a:srgbClr>
          </a:solidFill>
        </p:spPr>
      </p:sp>
      <p:sp>
        <p:nvSpPr>
          <p:cNvPr id="12" name="TextBox 12"/>
          <p:cNvSpPr txBox="1"/>
          <p:nvPr/>
        </p:nvSpPr>
        <p:spPr>
          <a:xfrm>
            <a:off x="4064000" y="457200"/>
            <a:ext cx="58293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Join the AI Revolution in Retail Today</a:t>
            </a:r>
            <a:endParaRPr lang="en-US" sz="1100"/>
          </a:p>
        </p:txBody>
      </p:sp>
      <p:sp>
        <p:nvSpPr>
          <p:cNvPr id="13" name="TextBox 13"/>
          <p:cNvSpPr txBox="1"/>
          <p:nvPr/>
        </p:nvSpPr>
        <p:spPr>
          <a:xfrm>
            <a:off x="4267200" y="16764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Unlock Competitive Advantage</a:t>
            </a:r>
            <a:endParaRPr lang="en-US" sz="1100"/>
          </a:p>
        </p:txBody>
      </p:sp>
      <p:sp>
        <p:nvSpPr>
          <p:cNvPr id="14" name="TextBox 14"/>
          <p:cNvSpPr txBox="1"/>
          <p:nvPr/>
        </p:nvSpPr>
        <p:spPr>
          <a:xfrm>
            <a:off x="4267200" y="33274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Enhance Customer Engagement</a:t>
            </a:r>
            <a:endParaRPr lang="en-US" sz="1100"/>
          </a:p>
        </p:txBody>
      </p:sp>
      <p:sp>
        <p:nvSpPr>
          <p:cNvPr id="15" name="TextBox 15"/>
          <p:cNvSpPr txBox="1"/>
          <p:nvPr/>
        </p:nvSpPr>
        <p:spPr>
          <a:xfrm>
            <a:off x="4267200" y="4965700"/>
            <a:ext cx="53975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Future-Proof Your Business</a:t>
            </a:r>
            <a:endParaRPr lang="en-US" sz="1100"/>
          </a:p>
        </p:txBody>
      </p:sp>
      <p:sp>
        <p:nvSpPr>
          <p:cNvPr id="16" name="TextBox 16"/>
          <p:cNvSpPr txBox="1"/>
          <p:nvPr/>
        </p:nvSpPr>
        <p:spPr>
          <a:xfrm>
            <a:off x="4267200" y="20574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Embracing AI technologies can significantly enhance operational efficiency, allowing retailers to streamline processes, reduce costs, and ultimately offer better prices and services to customers.</a:t>
            </a:r>
            <a:endParaRPr lang="en-US" sz="1100" dirty="0"/>
          </a:p>
        </p:txBody>
      </p:sp>
      <p:sp>
        <p:nvSpPr>
          <p:cNvPr id="17" name="TextBox 17"/>
          <p:cNvSpPr txBox="1"/>
          <p:nvPr/>
        </p:nvSpPr>
        <p:spPr>
          <a:xfrm>
            <a:off x="4267200" y="36957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By leveraging AI for personalized marketing and customer service, businesses can create more meaningful interactions, fostering loyalty and increasing customer retention rates in a competitive market.</a:t>
            </a:r>
            <a:endParaRPr lang="en-US" sz="1100" dirty="0"/>
          </a:p>
        </p:txBody>
      </p:sp>
      <p:sp>
        <p:nvSpPr>
          <p:cNvPr id="18" name="TextBox 18"/>
          <p:cNvSpPr txBox="1"/>
          <p:nvPr/>
        </p:nvSpPr>
        <p:spPr>
          <a:xfrm>
            <a:off x="4267200" y="5346700"/>
            <a:ext cx="53975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00000">
                    <a:alpha val="87843"/>
                  </a:srgbClr>
                </a:solidFill>
                <a:latin typeface="苹方-简"/>
              </a:rPr>
              <a:t>Adopting AI not only addresses current market demands but also prepares your business for future trends, ensuring you remain relevant and capable of adapting to the rapidly evolving retail landscape.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FFFFF"/>
          </a:solidFill>
        </p:spPr>
      </p:sp>
      <p:pic>
        <p:nvPicPr>
          <p:cNvPr id="3" name="Picture 3"/>
          <p:cNvPicPr>
            <a:picLocks noChangeAspect="1"/>
          </p:cNvPicPr>
          <p:nvPr/>
        </p:nvPicPr>
        <p:blipFill>
          <a:blip r:embed="rId2"/>
          <a:srcRect l="1000" r="1000"/>
          <a:stretch>
            <a:fillRect/>
          </a:stretch>
        </p:blipFill>
        <p:spPr>
          <a:xfrm>
            <a:off x="0" y="0"/>
            <a:ext cx="10388600" cy="5854700"/>
          </a:xfrm>
          <a:prstGeom prst="rect">
            <a:avLst/>
          </a:prstGeom>
        </p:spPr>
      </p:pic>
      <p:sp>
        <p:nvSpPr>
          <p:cNvPr id="4" name="AutoShape 4"/>
          <p:cNvSpPr/>
          <p:nvPr/>
        </p:nvSpPr>
        <p:spPr>
          <a:xfrm>
            <a:off x="787400" y="2692400"/>
            <a:ext cx="9601200" cy="1219200"/>
          </a:xfrm>
          <a:prstGeom prst="rect">
            <a:avLst/>
          </a:prstGeom>
          <a:solidFill>
            <a:srgbClr val="000000">
              <a:alpha val="0"/>
            </a:srgbClr>
          </a:solidFill>
        </p:spPr>
      </p:sp>
      <p:sp>
        <p:nvSpPr>
          <p:cNvPr id="5" name="AutoShape 5"/>
          <p:cNvSpPr/>
          <p:nvPr/>
        </p:nvSpPr>
        <p:spPr>
          <a:xfrm>
            <a:off x="0" y="0"/>
            <a:ext cx="10388600" cy="5854700"/>
          </a:xfrm>
          <a:prstGeom prst="rect">
            <a:avLst/>
          </a:prstGeom>
          <a:solidFill>
            <a:srgbClr val="000000">
              <a:alpha val="0"/>
            </a:srgbClr>
          </a:solidFill>
        </p:spPr>
      </p:sp>
      <p:sp>
        <p:nvSpPr>
          <p:cNvPr id="6" name="TextBox 6"/>
          <p:cNvSpPr txBox="1"/>
          <p:nvPr/>
        </p:nvSpPr>
        <p:spPr>
          <a:xfrm>
            <a:off x="787400" y="1397000"/>
            <a:ext cx="9601200" cy="990600"/>
          </a:xfrm>
          <a:prstGeom prst="rect">
            <a:avLst/>
          </a:prstGeom>
          <a:solidFill>
            <a:srgbClr val="000000">
              <a:alpha val="0"/>
            </a:srgbClr>
          </a:solidFill>
        </p:spPr>
        <p:txBody>
          <a:bodyPr lIns="0" tIns="0" rIns="0" bIns="0" rtlCol="0" anchor="t"/>
          <a:lstStyle/>
          <a:p>
            <a:pPr algn="l">
              <a:lnSpc>
                <a:spcPct val="100000"/>
              </a:lnSpc>
              <a:defRPr/>
            </a:pPr>
            <a:r>
              <a:rPr lang="en-US" sz="5600" b="1">
                <a:solidFill>
                  <a:srgbClr val="FFFFFF"/>
                </a:solidFill>
                <a:latin typeface="苹方-简"/>
              </a:rPr>
              <a:t>Join Us!</a:t>
            </a:r>
            <a:endParaRPr lang="en-US" sz="1100"/>
          </a:p>
        </p:txBody>
      </p:sp>
      <p:sp>
        <p:nvSpPr>
          <p:cNvPr id="7" name="TextBox 7"/>
          <p:cNvSpPr txBox="1"/>
          <p:nvPr/>
        </p:nvSpPr>
        <p:spPr>
          <a:xfrm>
            <a:off x="787400" y="2692400"/>
            <a:ext cx="96012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FFFFFF"/>
                </a:solidFill>
                <a:latin typeface="苹方-简"/>
              </a:rPr>
              <a:t>Interested in learning more about how AI can enhance your E-Commerce &amp; Retail experience?</a:t>
            </a:r>
            <a:endParaRPr lang="en-US" sz="1100"/>
          </a:p>
        </p:txBody>
      </p:sp>
      <p:sp>
        <p:nvSpPr>
          <p:cNvPr id="8" name="TextBox 8"/>
          <p:cNvSpPr txBox="1"/>
          <p:nvPr/>
        </p:nvSpPr>
        <p:spPr>
          <a:xfrm>
            <a:off x="787400" y="3175000"/>
            <a:ext cx="96012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FFFFFF"/>
                </a:solidFill>
                <a:latin typeface="苹方-简"/>
              </a:rPr>
              <a:t>Contact us today to discover our innovative solutions tailored to meet your needs.</a:t>
            </a:r>
            <a:endParaRPr lang="en-US" sz="1100"/>
          </a:p>
        </p:txBody>
      </p:sp>
      <p:sp>
        <p:nvSpPr>
          <p:cNvPr id="9" name="TextBox 9"/>
          <p:cNvSpPr txBox="1"/>
          <p:nvPr/>
        </p:nvSpPr>
        <p:spPr>
          <a:xfrm>
            <a:off x="787400" y="3670300"/>
            <a:ext cx="96012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FFFFFF"/>
                </a:solidFill>
                <a:latin typeface="苹方-简"/>
              </a:rPr>
              <a:t>Contact: Koncpt.ai@gmail.com</a:t>
            </a:r>
            <a:endParaRPr lang="en-US" sz="11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1726</Words>
  <Application>Microsoft Office PowerPoint</Application>
  <PresentationFormat>Custom</PresentationFormat>
  <Paragraphs>139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苹方-简</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sanskar gupta</cp:lastModifiedBy>
  <cp:revision>2</cp:revision>
  <dcterms:created xsi:type="dcterms:W3CDTF">2006-08-16T00:00:00Z</dcterms:created>
  <dcterms:modified xsi:type="dcterms:W3CDTF">2024-09-23T11:22:18Z</dcterms:modified>
</cp:coreProperties>
</file>