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0388600" cy="58547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ing" id="{C097FCDD-F357-4A16-9986-4CCEAFD56CE2}">
          <p14:sldIdLst>
            <p14:sldId id="256"/>
          </p14:sldIdLst>
        </p14:section>
        <p14:section name="Starting" id="{966C0FEE-EFBF-48F9-81F1-10031F69F7AD}">
          <p14:sldIdLst>
            <p14:sldId id="257"/>
          </p14:sldIdLst>
        </p14:section>
        <p14:section name="The Impact of AI on Patient Care" id="{1F9ABC8C-B0E7-49CE-9DE3-5A7CB84C8349}">
          <p14:sldIdLst>
            <p14:sldId id="258"/>
            <p14:sldId id="259"/>
            <p14:sldId id="260"/>
            <p14:sldId id="261"/>
            <p14:sldId id="262"/>
          </p14:sldIdLst>
        </p14:section>
        <p14:section name="AI's Role in Healthcare Operations" id="{64AF0F04-2C48-4777-A79F-A1B31E534A2F}">
          <p14:sldIdLst>
            <p14:sldId id="263"/>
            <p14:sldId id="264"/>
            <p14:sldId id="265"/>
            <p14:sldId id="266"/>
            <p14:sldId id="267"/>
          </p14:sldIdLst>
        </p14:section>
        <p14:section name="Ethical Considerations and Challenges" id="{2577D3A2-22A1-4C7D-B727-3CDB9F3CC9E4}">
          <p14:sldIdLst>
            <p14:sldId id="268"/>
            <p14:sldId id="269"/>
            <p14:sldId id="270"/>
            <p14:sldId id="271"/>
            <p14:sldId id="272"/>
          </p14:sldIdLst>
        </p14:section>
        <p14:section name="Call to Action: Embracing AI in Healthcare" id="{E5969C3C-11D7-4DB3-864A-706127B72B84}">
          <p14:sldIdLst>
            <p14:sldId id="273"/>
            <p14:sldId id="274"/>
            <p14:sldId id="275"/>
            <p14:sldId id="276"/>
          </p14:sldIdLst>
        </p14:section>
        <p14:section name="Ending" id="{D5EACA51-89EB-423A-A631-4752A58B2DF0}">
          <p14:sldIdLst>
            <p14:sldId id="27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93" d="100"/>
          <a:sy n="93" d="100"/>
        </p:scale>
        <p:origin x="802" y="91"/>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sp>
      <p:pic>
        <p:nvPicPr>
          <p:cNvPr id="4" name="Picture 4"/>
          <p:cNvPicPr>
            <a:picLocks noChangeAspect="1"/>
          </p:cNvPicPr>
          <p:nvPr/>
        </p:nvPicPr>
        <p:blipFill>
          <a:blip r:embed="rId3"/>
          <a:srcRect l="1000" r="1000"/>
          <a:stretch>
            <a:fillRect/>
          </a:stretch>
        </p:blipFill>
        <p:spPr>
          <a:xfrm>
            <a:off x="0" y="0"/>
            <a:ext cx="3632200" cy="5854700"/>
          </a:xfrm>
          <a:prstGeom prst="rect">
            <a:avLst/>
          </a:prstGeom>
        </p:spPr>
      </p:pic>
      <p:sp>
        <p:nvSpPr>
          <p:cNvPr id="5" name="AutoShape 5"/>
          <p:cNvSpPr/>
          <p:nvPr/>
        </p:nvSpPr>
        <p:spPr>
          <a:xfrm>
            <a:off x="4445000" y="4533900"/>
            <a:ext cx="5537200" cy="241300"/>
          </a:xfrm>
          <a:prstGeom prst="rect">
            <a:avLst/>
          </a:prstGeom>
          <a:solidFill>
            <a:srgbClr val="000000">
              <a:alpha val="0"/>
            </a:srgbClr>
          </a:solidFill>
        </p:spPr>
      </p:sp>
      <p:sp>
        <p:nvSpPr>
          <p:cNvPr id="6" name="AutoShape 6"/>
          <p:cNvSpPr/>
          <p:nvPr/>
        </p:nvSpPr>
        <p:spPr>
          <a:xfrm>
            <a:off x="0" y="0"/>
            <a:ext cx="3632200" cy="5854700"/>
          </a:xfrm>
          <a:prstGeom prst="rect">
            <a:avLst/>
          </a:prstGeom>
          <a:solidFill>
            <a:srgbClr val="000000">
              <a:alpha val="0"/>
            </a:srgbClr>
          </a:solidFill>
        </p:spPr>
      </p:sp>
      <p:sp>
        <p:nvSpPr>
          <p:cNvPr id="7" name="AutoShape 7"/>
          <p:cNvSpPr/>
          <p:nvPr/>
        </p:nvSpPr>
        <p:spPr>
          <a:xfrm>
            <a:off x="3632200" y="762000"/>
            <a:ext cx="3111500" cy="0"/>
          </a:xfrm>
          <a:prstGeom prst="rect">
            <a:avLst/>
          </a:prstGeom>
          <a:solidFill>
            <a:srgbClr val="000000"/>
          </a:solidFill>
        </p:spPr>
      </p:sp>
      <p:sp>
        <p:nvSpPr>
          <p:cNvPr id="8" name="AutoShape 8"/>
          <p:cNvSpPr/>
          <p:nvPr/>
        </p:nvSpPr>
        <p:spPr>
          <a:xfrm>
            <a:off x="4445000" y="1397000"/>
            <a:ext cx="5537200" cy="3378200"/>
          </a:xfrm>
          <a:prstGeom prst="rect">
            <a:avLst/>
          </a:prstGeom>
          <a:solidFill>
            <a:srgbClr val="00694C">
              <a:alpha val="0"/>
            </a:srgbClr>
          </a:solidFill>
        </p:spPr>
      </p:sp>
      <p:sp>
        <p:nvSpPr>
          <p:cNvPr id="9" name="TextBox 9"/>
          <p:cNvSpPr txBox="1"/>
          <p:nvPr/>
        </p:nvSpPr>
        <p:spPr>
          <a:xfrm>
            <a:off x="4445000" y="1397000"/>
            <a:ext cx="5537200" cy="2832100"/>
          </a:xfrm>
          <a:prstGeom prst="rect">
            <a:avLst/>
          </a:prstGeom>
          <a:solidFill>
            <a:srgbClr val="000000">
              <a:alpha val="0"/>
            </a:srgbClr>
          </a:solidFill>
        </p:spPr>
        <p:txBody>
          <a:bodyPr lIns="0" tIns="0" rIns="0" bIns="0" rtlCol="0" anchor="t"/>
          <a:lstStyle/>
          <a:p>
            <a:pPr algn="l">
              <a:lnSpc>
                <a:spcPct val="100000"/>
              </a:lnSpc>
              <a:defRPr/>
            </a:pPr>
            <a:r>
              <a:rPr lang="en-US" sz="6200" b="1">
                <a:solidFill>
                  <a:srgbClr val="226FD4"/>
                </a:solidFill>
                <a:latin typeface="苹方-简"/>
              </a:rPr>
              <a:t>How AI is Transforming Healthcare</a:t>
            </a:r>
            <a:endParaRPr lang="en-US" sz="1100"/>
          </a:p>
        </p:txBody>
      </p:sp>
      <p:sp>
        <p:nvSpPr>
          <p:cNvPr id="10" name="TextBox 10"/>
          <p:cNvSpPr txBox="1"/>
          <p:nvPr/>
        </p:nvSpPr>
        <p:spPr>
          <a:xfrm>
            <a:off x="4445000" y="4533900"/>
            <a:ext cx="5537200" cy="241300"/>
          </a:xfrm>
          <a:prstGeom prst="rect">
            <a:avLst/>
          </a:prstGeom>
          <a:solidFill>
            <a:srgbClr val="000000">
              <a:alpha val="0"/>
            </a:srgbClr>
          </a:solidFill>
        </p:spPr>
        <p:txBody>
          <a:bodyPr lIns="0" tIns="0" rIns="0" bIns="0" rtlCol="0" anchor="t"/>
          <a:lstStyle/>
          <a:p>
            <a:pPr algn="l">
              <a:lnSpc>
                <a:spcPct val="100000"/>
              </a:lnSpc>
              <a:defRPr/>
            </a:pPr>
            <a:r>
              <a:rPr lang="en-US" sz="1600" b="0" dirty="0">
                <a:solidFill>
                  <a:srgbClr val="000000"/>
                </a:solidFill>
                <a:latin typeface="苹方-简"/>
              </a:rPr>
              <a:t>Presenter: </a:t>
            </a:r>
            <a:r>
              <a:rPr lang="en-US" sz="1600" dirty="0">
                <a:solidFill>
                  <a:srgbClr val="000000"/>
                </a:solidFill>
                <a:latin typeface="苹方-简"/>
              </a:rPr>
              <a:t>Koncpt.AI</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sp>
      <p:pic>
        <p:nvPicPr>
          <p:cNvPr id="4" name="Picture 4"/>
          <p:cNvPicPr>
            <a:picLocks noChangeAspect="1"/>
          </p:cNvPicPr>
          <p:nvPr/>
        </p:nvPicPr>
        <p:blipFill>
          <a:blip r:embed="rId3"/>
          <a:srcRect t="1000" b="1000"/>
          <a:stretch>
            <a:fillRect/>
          </a:stretch>
        </p:blipFill>
        <p:spPr>
          <a:xfrm>
            <a:off x="0" y="0"/>
            <a:ext cx="3454400" cy="5854700"/>
          </a:xfrm>
          <a:prstGeom prst="rect">
            <a:avLst/>
          </a:prstGeom>
        </p:spPr>
      </p:pic>
      <p:sp>
        <p:nvSpPr>
          <p:cNvPr id="5" name="AutoShape 5"/>
          <p:cNvSpPr/>
          <p:nvPr/>
        </p:nvSpPr>
        <p:spPr>
          <a:xfrm>
            <a:off x="3810000" y="2019300"/>
            <a:ext cx="5562600" cy="406400"/>
          </a:xfrm>
          <a:prstGeom prst="rect">
            <a:avLst/>
          </a:prstGeom>
          <a:solidFill>
            <a:srgbClr val="000000">
              <a:alpha val="0"/>
            </a:srgbClr>
          </a:solidFill>
        </p:spPr>
      </p:sp>
      <p:sp>
        <p:nvSpPr>
          <p:cNvPr id="6" name="AutoShape 6"/>
          <p:cNvSpPr/>
          <p:nvPr/>
        </p:nvSpPr>
        <p:spPr>
          <a:xfrm>
            <a:off x="3810000" y="2425700"/>
            <a:ext cx="5562600" cy="406400"/>
          </a:xfrm>
          <a:prstGeom prst="rect">
            <a:avLst/>
          </a:prstGeom>
          <a:solidFill>
            <a:srgbClr val="000000">
              <a:alpha val="0"/>
            </a:srgbClr>
          </a:solidFill>
        </p:spPr>
      </p:sp>
      <p:sp>
        <p:nvSpPr>
          <p:cNvPr id="7" name="AutoShape 7"/>
          <p:cNvSpPr/>
          <p:nvPr/>
        </p:nvSpPr>
        <p:spPr>
          <a:xfrm>
            <a:off x="3810000" y="2832100"/>
            <a:ext cx="5562600" cy="406400"/>
          </a:xfrm>
          <a:prstGeom prst="rect">
            <a:avLst/>
          </a:prstGeom>
          <a:solidFill>
            <a:srgbClr val="000000">
              <a:alpha val="0"/>
            </a:srgbClr>
          </a:solidFill>
        </p:spPr>
      </p:sp>
      <p:sp>
        <p:nvSpPr>
          <p:cNvPr id="8" name="AutoShape 8"/>
          <p:cNvSpPr/>
          <p:nvPr/>
        </p:nvSpPr>
        <p:spPr>
          <a:xfrm>
            <a:off x="3810000" y="3238500"/>
            <a:ext cx="5562600" cy="406400"/>
          </a:xfrm>
          <a:prstGeom prst="rect">
            <a:avLst/>
          </a:prstGeom>
          <a:solidFill>
            <a:srgbClr val="000000">
              <a:alpha val="0"/>
            </a:srgbClr>
          </a:solidFill>
        </p:spPr>
      </p:sp>
      <p:sp>
        <p:nvSpPr>
          <p:cNvPr id="9" name="AutoShape 9"/>
          <p:cNvSpPr/>
          <p:nvPr/>
        </p:nvSpPr>
        <p:spPr>
          <a:xfrm>
            <a:off x="0" y="0"/>
            <a:ext cx="3454400" cy="5854700"/>
          </a:xfrm>
          <a:prstGeom prst="rect">
            <a:avLst/>
          </a:prstGeom>
          <a:solidFill>
            <a:srgbClr val="000000">
              <a:alpha val="0"/>
            </a:srgbClr>
          </a:solidFill>
        </p:spPr>
      </p:sp>
      <p:sp>
        <p:nvSpPr>
          <p:cNvPr id="10" name="TextBox 10"/>
          <p:cNvSpPr txBox="1"/>
          <p:nvPr/>
        </p:nvSpPr>
        <p:spPr>
          <a:xfrm>
            <a:off x="3810000" y="1143000"/>
            <a:ext cx="5562600" cy="571500"/>
          </a:xfrm>
          <a:prstGeom prst="rect">
            <a:avLst/>
          </a:prstGeom>
          <a:solidFill>
            <a:srgbClr val="000000">
              <a:alpha val="0"/>
            </a:srgbClr>
          </a:solidFill>
        </p:spPr>
        <p:txBody>
          <a:bodyPr lIns="0" tIns="0" rIns="0" bIns="0" rtlCol="0" anchor="t"/>
          <a:lstStyle/>
          <a:p>
            <a:pPr algn="l">
              <a:lnSpc>
                <a:spcPct val="100000"/>
              </a:lnSpc>
              <a:defRPr/>
            </a:pPr>
            <a:r>
              <a:rPr lang="en-US" sz="3800" b="1">
                <a:solidFill>
                  <a:srgbClr val="226FD4"/>
                </a:solidFill>
                <a:latin typeface="苹方-简"/>
              </a:rPr>
              <a:t>Content</a:t>
            </a:r>
            <a:endParaRPr lang="en-US" sz="1100"/>
          </a:p>
        </p:txBody>
      </p:sp>
      <p:sp>
        <p:nvSpPr>
          <p:cNvPr id="11" name="TextBox 11"/>
          <p:cNvSpPr txBox="1"/>
          <p:nvPr/>
        </p:nvSpPr>
        <p:spPr>
          <a:xfrm>
            <a:off x="3810000" y="2019300"/>
            <a:ext cx="5562600" cy="406400"/>
          </a:xfrm>
          <a:prstGeom prst="rect">
            <a:avLst/>
          </a:prstGeom>
          <a:solidFill>
            <a:srgbClr val="000000">
              <a:alpha val="0"/>
            </a:srgbClr>
          </a:solidFill>
        </p:spPr>
        <p:txBody>
          <a:bodyPr lIns="0" tIns="0" rIns="0" bIns="0" rtlCol="0" anchor="t"/>
          <a:lstStyle/>
          <a:p>
            <a:pPr algn="l">
              <a:lnSpc>
                <a:spcPct val="100000"/>
              </a:lnSpc>
              <a:defRPr/>
            </a:pPr>
            <a:r>
              <a:rPr lang="en-US" sz="1600" b="1">
                <a:solidFill>
                  <a:srgbClr val="000000"/>
                </a:solidFill>
                <a:latin typeface="苹方-简"/>
              </a:rPr>
              <a:t>1. The Impact of AI on Patient Care</a:t>
            </a:r>
            <a:endParaRPr lang="en-US" sz="1100"/>
          </a:p>
        </p:txBody>
      </p:sp>
      <p:sp>
        <p:nvSpPr>
          <p:cNvPr id="12" name="TextBox 12"/>
          <p:cNvSpPr txBox="1"/>
          <p:nvPr/>
        </p:nvSpPr>
        <p:spPr>
          <a:xfrm>
            <a:off x="3810000" y="2425700"/>
            <a:ext cx="5562600" cy="406400"/>
          </a:xfrm>
          <a:prstGeom prst="rect">
            <a:avLst/>
          </a:prstGeom>
          <a:solidFill>
            <a:srgbClr val="000000">
              <a:alpha val="0"/>
            </a:srgbClr>
          </a:solidFill>
        </p:spPr>
        <p:txBody>
          <a:bodyPr lIns="0" tIns="0" rIns="0" bIns="0" rtlCol="0" anchor="t"/>
          <a:lstStyle/>
          <a:p>
            <a:pPr algn="l">
              <a:lnSpc>
                <a:spcPct val="100000"/>
              </a:lnSpc>
              <a:defRPr/>
            </a:pPr>
            <a:r>
              <a:rPr lang="en-US" sz="1600" b="1">
                <a:solidFill>
                  <a:srgbClr val="000000"/>
                </a:solidFill>
                <a:latin typeface="苹方-简"/>
              </a:rPr>
              <a:t>2. AI's Role in Healthcare Operations</a:t>
            </a:r>
            <a:endParaRPr lang="en-US" sz="1100"/>
          </a:p>
        </p:txBody>
      </p:sp>
      <p:sp>
        <p:nvSpPr>
          <p:cNvPr id="13" name="TextBox 13"/>
          <p:cNvSpPr txBox="1"/>
          <p:nvPr/>
        </p:nvSpPr>
        <p:spPr>
          <a:xfrm>
            <a:off x="3810000" y="2832100"/>
            <a:ext cx="5562600" cy="406400"/>
          </a:xfrm>
          <a:prstGeom prst="rect">
            <a:avLst/>
          </a:prstGeom>
          <a:solidFill>
            <a:srgbClr val="000000">
              <a:alpha val="0"/>
            </a:srgbClr>
          </a:solidFill>
        </p:spPr>
        <p:txBody>
          <a:bodyPr lIns="0" tIns="0" rIns="0" bIns="0" rtlCol="0" anchor="t"/>
          <a:lstStyle/>
          <a:p>
            <a:pPr algn="l">
              <a:lnSpc>
                <a:spcPct val="100000"/>
              </a:lnSpc>
              <a:defRPr/>
            </a:pPr>
            <a:r>
              <a:rPr lang="en-US" sz="1600" b="1">
                <a:solidFill>
                  <a:srgbClr val="000000"/>
                </a:solidFill>
                <a:latin typeface="苹方-简"/>
              </a:rPr>
              <a:t>3. Ethical Considerations and Challenges</a:t>
            </a:r>
            <a:endParaRPr lang="en-US" sz="1100"/>
          </a:p>
        </p:txBody>
      </p:sp>
      <p:sp>
        <p:nvSpPr>
          <p:cNvPr id="14" name="TextBox 14"/>
          <p:cNvSpPr txBox="1"/>
          <p:nvPr/>
        </p:nvSpPr>
        <p:spPr>
          <a:xfrm>
            <a:off x="3810000" y="3238500"/>
            <a:ext cx="5562600" cy="406400"/>
          </a:xfrm>
          <a:prstGeom prst="rect">
            <a:avLst/>
          </a:prstGeom>
          <a:solidFill>
            <a:srgbClr val="000000">
              <a:alpha val="0"/>
            </a:srgbClr>
          </a:solidFill>
        </p:spPr>
        <p:txBody>
          <a:bodyPr lIns="0" tIns="0" rIns="0" bIns="0" rtlCol="0" anchor="t"/>
          <a:lstStyle/>
          <a:p>
            <a:pPr algn="l">
              <a:lnSpc>
                <a:spcPct val="100000"/>
              </a:lnSpc>
              <a:defRPr/>
            </a:pPr>
            <a:r>
              <a:rPr lang="en-US" sz="1600" b="1">
                <a:solidFill>
                  <a:srgbClr val="000000"/>
                </a:solidFill>
                <a:latin typeface="苹方-简"/>
              </a:rPr>
              <a:t>4. Call to Action: Embracing AI in Healthcare</a:t>
            </a:r>
            <a:endParaRPr lang="en-US"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sp>
      <p:pic>
        <p:nvPicPr>
          <p:cNvPr id="4" name="Picture 4"/>
          <p:cNvPicPr>
            <a:picLocks noChangeAspect="1"/>
          </p:cNvPicPr>
          <p:nvPr/>
        </p:nvPicPr>
        <p:blipFill>
          <a:blip r:embed="rId2"/>
          <a:srcRect l="1000" r="1000"/>
          <a:stretch>
            <a:fillRect/>
          </a:stretch>
        </p:blipFill>
        <p:spPr>
          <a:xfrm>
            <a:off x="0" y="0"/>
            <a:ext cx="10388600" cy="5854700"/>
          </a:xfrm>
          <a:prstGeom prst="rect">
            <a:avLst/>
          </a:prstGeom>
        </p:spPr>
      </p:pic>
      <p:sp>
        <p:nvSpPr>
          <p:cNvPr id="5" name="AutoShape 5"/>
          <p:cNvSpPr/>
          <p:nvPr/>
        </p:nvSpPr>
        <p:spPr>
          <a:xfrm>
            <a:off x="914400" y="2032000"/>
            <a:ext cx="4394200" cy="482600"/>
          </a:xfrm>
          <a:prstGeom prst="rect">
            <a:avLst/>
          </a:prstGeom>
          <a:solidFill>
            <a:srgbClr val="000000">
              <a:alpha val="0"/>
            </a:srgbClr>
          </a:solidFill>
        </p:spPr>
      </p:sp>
      <p:sp>
        <p:nvSpPr>
          <p:cNvPr id="6" name="AutoShape 6"/>
          <p:cNvSpPr/>
          <p:nvPr/>
        </p:nvSpPr>
        <p:spPr>
          <a:xfrm>
            <a:off x="0" y="0"/>
            <a:ext cx="10388600" cy="5854700"/>
          </a:xfrm>
          <a:prstGeom prst="rect">
            <a:avLst/>
          </a:prstGeom>
          <a:solidFill>
            <a:srgbClr val="000000">
              <a:alpha val="0"/>
            </a:srgbClr>
          </a:solidFill>
        </p:spPr>
      </p:sp>
      <p:sp>
        <p:nvSpPr>
          <p:cNvPr id="7" name="AutoShape 7"/>
          <p:cNvSpPr/>
          <p:nvPr/>
        </p:nvSpPr>
        <p:spPr>
          <a:xfrm>
            <a:off x="3632200" y="4584700"/>
            <a:ext cx="3111500" cy="0"/>
          </a:xfrm>
          <a:prstGeom prst="rect">
            <a:avLst/>
          </a:prstGeom>
          <a:solidFill>
            <a:srgbClr val="000000"/>
          </a:solidFill>
        </p:spPr>
      </p:sp>
      <p:sp>
        <p:nvSpPr>
          <p:cNvPr id="8" name="TextBox 8"/>
          <p:cNvSpPr txBox="1"/>
          <p:nvPr/>
        </p:nvSpPr>
        <p:spPr>
          <a:xfrm>
            <a:off x="914400" y="2819400"/>
            <a:ext cx="4394200" cy="304800"/>
          </a:xfrm>
          <a:prstGeom prst="rect">
            <a:avLst/>
          </a:prstGeom>
          <a:solidFill>
            <a:srgbClr val="000000">
              <a:alpha val="0"/>
            </a:srgbClr>
          </a:solidFill>
        </p:spPr>
        <p:txBody>
          <a:bodyPr lIns="0" tIns="0" rIns="0" bIns="0" rtlCol="0" anchor="t"/>
          <a:lstStyle/>
          <a:p>
            <a:pPr algn="l">
              <a:lnSpc>
                <a:spcPct val="100000"/>
              </a:lnSpc>
              <a:defRPr/>
            </a:pPr>
            <a:r>
              <a:rPr lang="en-US" sz="1600" b="1">
                <a:solidFill>
                  <a:srgbClr val="000000"/>
                </a:solidFill>
                <a:latin typeface="苹方-简"/>
              </a:rPr>
              <a:t>The Impact of AI on Patient Care</a:t>
            </a:r>
            <a:endParaRPr lang="en-US" sz="1100"/>
          </a:p>
        </p:txBody>
      </p:sp>
      <p:sp>
        <p:nvSpPr>
          <p:cNvPr id="9" name="TextBox 9"/>
          <p:cNvSpPr txBox="1"/>
          <p:nvPr/>
        </p:nvSpPr>
        <p:spPr>
          <a:xfrm>
            <a:off x="914400" y="2032000"/>
            <a:ext cx="4394200" cy="482600"/>
          </a:xfrm>
          <a:prstGeom prst="rect">
            <a:avLst/>
          </a:prstGeom>
          <a:solidFill>
            <a:srgbClr val="000000">
              <a:alpha val="0"/>
            </a:srgbClr>
          </a:solidFill>
        </p:spPr>
        <p:txBody>
          <a:bodyPr lIns="0" tIns="0" rIns="0" bIns="0" rtlCol="0" anchor="t"/>
          <a:lstStyle/>
          <a:p>
            <a:pPr algn="l">
              <a:lnSpc>
                <a:spcPct val="100000"/>
              </a:lnSpc>
              <a:defRPr/>
            </a:pPr>
            <a:r>
              <a:rPr lang="en-US" sz="3200" b="1">
                <a:solidFill>
                  <a:srgbClr val="226FD4"/>
                </a:solidFill>
                <a:latin typeface="苹方-简"/>
              </a:rPr>
              <a:t>Section 1</a:t>
            </a:r>
            <a:endParaRPr lang="en-US"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5000" r="5000"/>
          <a:stretch>
            <a:fillRect/>
          </a:stretch>
        </p:blipFill>
        <p:spPr>
          <a:xfrm>
            <a:off x="0" y="0"/>
            <a:ext cx="10388600" cy="6438900"/>
          </a:xfrm>
          <a:prstGeom prst="rect">
            <a:avLst/>
          </a:prstGeom>
        </p:spPr>
      </p:pic>
      <p:sp>
        <p:nvSpPr>
          <p:cNvPr id="3" name="AutoShape 3"/>
          <p:cNvSpPr/>
          <p:nvPr/>
        </p:nvSpPr>
        <p:spPr>
          <a:xfrm>
            <a:off x="0" y="107950"/>
            <a:ext cx="10388600" cy="6438900"/>
          </a:xfrm>
          <a:prstGeom prst="rect">
            <a:avLst/>
          </a:prstGeom>
          <a:solidFill>
            <a:srgbClr val="000000">
              <a:alpha val="0"/>
            </a:srgbClr>
          </a:solidFill>
        </p:spPr>
      </p:sp>
      <p:pic>
        <p:nvPicPr>
          <p:cNvPr id="4" name="Picture 4"/>
          <p:cNvPicPr>
            <a:picLocks noChangeAspect="1"/>
          </p:cNvPicPr>
          <p:nvPr/>
        </p:nvPicPr>
        <p:blipFill>
          <a:blip r:embed="rId3"/>
          <a:srcRect l="14000" r="14000"/>
          <a:stretch>
            <a:fillRect/>
          </a:stretch>
        </p:blipFill>
        <p:spPr>
          <a:xfrm>
            <a:off x="1016000" y="1778000"/>
            <a:ext cx="2514600" cy="4241800"/>
          </a:xfrm>
          <a:prstGeom prst="roundRect">
            <a:avLst>
              <a:gd name="adj" fmla="val 3030"/>
            </a:avLst>
          </a:prstGeom>
        </p:spPr>
      </p:pic>
      <p:pic>
        <p:nvPicPr>
          <p:cNvPr id="5" name="Picture 5"/>
          <p:cNvPicPr>
            <a:picLocks noChangeAspect="1"/>
          </p:cNvPicPr>
          <p:nvPr/>
        </p:nvPicPr>
        <p:blipFill>
          <a:blip r:embed="rId3"/>
          <a:srcRect l="14000" r="14000"/>
          <a:stretch>
            <a:fillRect/>
          </a:stretch>
        </p:blipFill>
        <p:spPr>
          <a:xfrm>
            <a:off x="3937000" y="1778000"/>
            <a:ext cx="2514600" cy="4241800"/>
          </a:xfrm>
          <a:prstGeom prst="roundRect">
            <a:avLst>
              <a:gd name="adj" fmla="val 3030"/>
            </a:avLst>
          </a:prstGeom>
        </p:spPr>
      </p:pic>
      <p:pic>
        <p:nvPicPr>
          <p:cNvPr id="6" name="Picture 6"/>
          <p:cNvPicPr>
            <a:picLocks noChangeAspect="1"/>
          </p:cNvPicPr>
          <p:nvPr/>
        </p:nvPicPr>
        <p:blipFill>
          <a:blip r:embed="rId3"/>
          <a:srcRect l="14000" r="14000"/>
          <a:stretch>
            <a:fillRect/>
          </a:stretch>
        </p:blipFill>
        <p:spPr>
          <a:xfrm>
            <a:off x="6858000" y="1778000"/>
            <a:ext cx="2514600" cy="4241800"/>
          </a:xfrm>
          <a:prstGeom prst="roundRect">
            <a:avLst>
              <a:gd name="adj" fmla="val 3030"/>
            </a:avLst>
          </a:prstGeom>
        </p:spPr>
      </p:pic>
      <p:sp>
        <p:nvSpPr>
          <p:cNvPr id="7" name="AutoShape 7"/>
          <p:cNvSpPr/>
          <p:nvPr/>
        </p:nvSpPr>
        <p:spPr>
          <a:xfrm>
            <a:off x="1016000" y="1981200"/>
            <a:ext cx="0" cy="711200"/>
          </a:xfrm>
          <a:prstGeom prst="rect">
            <a:avLst/>
          </a:prstGeom>
          <a:solidFill>
            <a:srgbClr val="00694C">
              <a:alpha val="0"/>
            </a:srgbClr>
          </a:solidFill>
        </p:spPr>
      </p:sp>
      <p:sp>
        <p:nvSpPr>
          <p:cNvPr id="8" name="AutoShape 8"/>
          <p:cNvSpPr/>
          <p:nvPr/>
        </p:nvSpPr>
        <p:spPr>
          <a:xfrm>
            <a:off x="1191398" y="2336800"/>
            <a:ext cx="2514600" cy="4241800"/>
          </a:xfrm>
          <a:prstGeom prst="roundRect">
            <a:avLst>
              <a:gd name="adj" fmla="val 3030"/>
            </a:avLst>
          </a:prstGeom>
          <a:solidFill>
            <a:srgbClr val="000000">
              <a:alpha val="0"/>
            </a:srgbClr>
          </a:solidFill>
          <a:ln w="101600">
            <a:solidFill>
              <a:srgbClr val="000000">
                <a:alpha val="0"/>
              </a:srgbClr>
            </a:solidFill>
          </a:ln>
        </p:spPr>
      </p:sp>
      <p:sp>
        <p:nvSpPr>
          <p:cNvPr id="9" name="AutoShape 9"/>
          <p:cNvSpPr/>
          <p:nvPr/>
        </p:nvSpPr>
        <p:spPr>
          <a:xfrm>
            <a:off x="3937000" y="1981200"/>
            <a:ext cx="0" cy="711200"/>
          </a:xfrm>
          <a:prstGeom prst="rect">
            <a:avLst/>
          </a:prstGeom>
          <a:solidFill>
            <a:srgbClr val="000000"/>
          </a:solidFill>
        </p:spPr>
      </p:sp>
      <p:sp>
        <p:nvSpPr>
          <p:cNvPr id="10" name="AutoShape 10"/>
          <p:cNvSpPr/>
          <p:nvPr/>
        </p:nvSpPr>
        <p:spPr>
          <a:xfrm>
            <a:off x="3937000" y="1778000"/>
            <a:ext cx="2514600" cy="4241800"/>
          </a:xfrm>
          <a:prstGeom prst="roundRect">
            <a:avLst>
              <a:gd name="adj" fmla="val 3030"/>
            </a:avLst>
          </a:prstGeom>
          <a:solidFill>
            <a:srgbClr val="000000">
              <a:alpha val="0"/>
            </a:srgbClr>
          </a:solidFill>
          <a:ln w="101600">
            <a:solidFill>
              <a:srgbClr val="000000">
                <a:alpha val="0"/>
              </a:srgbClr>
            </a:solidFill>
          </a:ln>
        </p:spPr>
      </p:sp>
      <p:sp>
        <p:nvSpPr>
          <p:cNvPr id="11" name="AutoShape 11"/>
          <p:cNvSpPr/>
          <p:nvPr/>
        </p:nvSpPr>
        <p:spPr>
          <a:xfrm>
            <a:off x="6858000" y="1981200"/>
            <a:ext cx="0" cy="711200"/>
          </a:xfrm>
          <a:prstGeom prst="rect">
            <a:avLst/>
          </a:prstGeom>
          <a:solidFill>
            <a:srgbClr val="00694C">
              <a:alpha val="0"/>
            </a:srgbClr>
          </a:solidFill>
        </p:spPr>
      </p:sp>
      <p:sp>
        <p:nvSpPr>
          <p:cNvPr id="12" name="AutoShape 12"/>
          <p:cNvSpPr/>
          <p:nvPr/>
        </p:nvSpPr>
        <p:spPr>
          <a:xfrm>
            <a:off x="6858000" y="1778000"/>
            <a:ext cx="2514600" cy="4241800"/>
          </a:xfrm>
          <a:prstGeom prst="roundRect">
            <a:avLst>
              <a:gd name="adj" fmla="val 3030"/>
            </a:avLst>
          </a:prstGeom>
          <a:solidFill>
            <a:srgbClr val="000000">
              <a:alpha val="0"/>
            </a:srgbClr>
          </a:solidFill>
          <a:ln w="101600">
            <a:solidFill>
              <a:srgbClr val="000000">
                <a:alpha val="0"/>
              </a:srgbClr>
            </a:solidFill>
          </a:ln>
        </p:spPr>
      </p:sp>
      <p:sp>
        <p:nvSpPr>
          <p:cNvPr id="13" name="TextBox 13"/>
          <p:cNvSpPr txBox="1"/>
          <p:nvPr/>
        </p:nvSpPr>
        <p:spPr>
          <a:xfrm>
            <a:off x="1270000" y="2044700"/>
            <a:ext cx="1981200" cy="482600"/>
          </a:xfrm>
          <a:prstGeom prst="rect">
            <a:avLst/>
          </a:prstGeom>
          <a:solidFill>
            <a:srgbClr val="000000">
              <a:alpha val="0"/>
            </a:srgbClr>
          </a:solidFill>
        </p:spPr>
        <p:txBody>
          <a:bodyPr lIns="0" tIns="0" rIns="0" bIns="0" rtlCol="0" anchor="t"/>
          <a:lstStyle/>
          <a:p>
            <a:pPr algn="l">
              <a:lnSpc>
                <a:spcPct val="100000"/>
              </a:lnSpc>
              <a:defRPr/>
            </a:pPr>
            <a:r>
              <a:rPr lang="en-US" sz="3200" b="1">
                <a:solidFill>
                  <a:srgbClr val="000000"/>
                </a:solidFill>
                <a:latin typeface="苹方-简"/>
              </a:rPr>
              <a:t>01</a:t>
            </a:r>
            <a:endParaRPr lang="en-US" sz="1100"/>
          </a:p>
        </p:txBody>
      </p:sp>
      <p:sp>
        <p:nvSpPr>
          <p:cNvPr id="14" name="TextBox 14"/>
          <p:cNvSpPr txBox="1"/>
          <p:nvPr/>
        </p:nvSpPr>
        <p:spPr>
          <a:xfrm>
            <a:off x="4191000" y="2044700"/>
            <a:ext cx="1981200" cy="482600"/>
          </a:xfrm>
          <a:prstGeom prst="rect">
            <a:avLst/>
          </a:prstGeom>
          <a:solidFill>
            <a:srgbClr val="000000">
              <a:alpha val="0"/>
            </a:srgbClr>
          </a:solidFill>
        </p:spPr>
        <p:txBody>
          <a:bodyPr lIns="0" tIns="0" rIns="0" bIns="0" rtlCol="0" anchor="t"/>
          <a:lstStyle/>
          <a:p>
            <a:pPr algn="l">
              <a:lnSpc>
                <a:spcPct val="100000"/>
              </a:lnSpc>
              <a:defRPr/>
            </a:pPr>
            <a:r>
              <a:rPr lang="en-US" sz="3200" b="1">
                <a:solidFill>
                  <a:srgbClr val="000000"/>
                </a:solidFill>
                <a:latin typeface="苹方-简"/>
              </a:rPr>
              <a:t>02</a:t>
            </a:r>
            <a:endParaRPr lang="en-US" sz="1100"/>
          </a:p>
        </p:txBody>
      </p:sp>
      <p:sp>
        <p:nvSpPr>
          <p:cNvPr id="15" name="TextBox 15"/>
          <p:cNvSpPr txBox="1"/>
          <p:nvPr/>
        </p:nvSpPr>
        <p:spPr>
          <a:xfrm>
            <a:off x="7112000" y="2044700"/>
            <a:ext cx="1981200" cy="482600"/>
          </a:xfrm>
          <a:prstGeom prst="rect">
            <a:avLst/>
          </a:prstGeom>
          <a:solidFill>
            <a:srgbClr val="000000">
              <a:alpha val="0"/>
            </a:srgbClr>
          </a:solidFill>
        </p:spPr>
        <p:txBody>
          <a:bodyPr lIns="0" tIns="0" rIns="0" bIns="0" rtlCol="0" anchor="t"/>
          <a:lstStyle/>
          <a:p>
            <a:pPr algn="l">
              <a:lnSpc>
                <a:spcPct val="100000"/>
              </a:lnSpc>
              <a:defRPr/>
            </a:pPr>
            <a:r>
              <a:rPr lang="en-US" sz="3200" b="1">
                <a:solidFill>
                  <a:srgbClr val="000000"/>
                </a:solidFill>
                <a:latin typeface="苹方-简"/>
              </a:rPr>
              <a:t>03</a:t>
            </a:r>
            <a:endParaRPr lang="en-US" sz="1100"/>
          </a:p>
        </p:txBody>
      </p:sp>
      <p:sp>
        <p:nvSpPr>
          <p:cNvPr id="16" name="TextBox 16"/>
          <p:cNvSpPr txBox="1"/>
          <p:nvPr/>
        </p:nvSpPr>
        <p:spPr>
          <a:xfrm>
            <a:off x="1016000" y="444500"/>
            <a:ext cx="8356600" cy="4191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226FD4"/>
                </a:solidFill>
                <a:latin typeface="苹方-简"/>
              </a:rPr>
              <a:t>Enhancing Diagnosis with AI Algorithms</a:t>
            </a:r>
            <a:endParaRPr lang="en-US" sz="1100"/>
          </a:p>
        </p:txBody>
      </p:sp>
      <p:sp>
        <p:nvSpPr>
          <p:cNvPr id="17" name="TextBox 17"/>
          <p:cNvSpPr txBox="1"/>
          <p:nvPr/>
        </p:nvSpPr>
        <p:spPr>
          <a:xfrm>
            <a:off x="1270000" y="3238500"/>
            <a:ext cx="1981200" cy="482600"/>
          </a:xfrm>
          <a:prstGeom prst="rect">
            <a:avLst/>
          </a:prstGeom>
          <a:solidFill>
            <a:srgbClr val="000000">
              <a:alpha val="0"/>
            </a:srgbClr>
          </a:solidFill>
        </p:spPr>
        <p:txBody>
          <a:bodyPr lIns="0" tIns="0" rIns="0" bIns="0" rtlCol="0" anchor="t"/>
          <a:lstStyle/>
          <a:p>
            <a:pPr algn="l">
              <a:lnSpc>
                <a:spcPct val="100000"/>
              </a:lnSpc>
              <a:defRPr/>
            </a:pPr>
            <a:r>
              <a:rPr lang="en-US" sz="1600" b="1" dirty="0">
                <a:solidFill>
                  <a:srgbClr val="000000"/>
                </a:solidFill>
                <a:latin typeface="苹方-简"/>
              </a:rPr>
              <a:t>Improved Accuracy in Diagnosis</a:t>
            </a:r>
            <a:endParaRPr lang="en-US" sz="1100" dirty="0"/>
          </a:p>
        </p:txBody>
      </p:sp>
      <p:sp>
        <p:nvSpPr>
          <p:cNvPr id="18" name="TextBox 18"/>
          <p:cNvSpPr txBox="1"/>
          <p:nvPr/>
        </p:nvSpPr>
        <p:spPr>
          <a:xfrm>
            <a:off x="4191000" y="3238500"/>
            <a:ext cx="1981200" cy="482600"/>
          </a:xfrm>
          <a:prstGeom prst="rect">
            <a:avLst/>
          </a:prstGeom>
          <a:solidFill>
            <a:srgbClr val="000000">
              <a:alpha val="0"/>
            </a:srgbClr>
          </a:solidFill>
        </p:spPr>
        <p:txBody>
          <a:bodyPr lIns="0" tIns="0" rIns="0" bIns="0" rtlCol="0" anchor="t"/>
          <a:lstStyle/>
          <a:p>
            <a:pPr algn="l">
              <a:lnSpc>
                <a:spcPct val="100000"/>
              </a:lnSpc>
              <a:defRPr/>
            </a:pPr>
            <a:r>
              <a:rPr lang="en-US" sz="1600" b="1">
                <a:solidFill>
                  <a:srgbClr val="000000"/>
                </a:solidFill>
                <a:latin typeface="苹方-简"/>
              </a:rPr>
              <a:t>Predictive Analytics for Early Detection</a:t>
            </a:r>
            <a:endParaRPr lang="en-US" sz="1100"/>
          </a:p>
        </p:txBody>
      </p:sp>
      <p:sp>
        <p:nvSpPr>
          <p:cNvPr id="19" name="TextBox 19"/>
          <p:cNvSpPr txBox="1"/>
          <p:nvPr/>
        </p:nvSpPr>
        <p:spPr>
          <a:xfrm>
            <a:off x="7112000" y="3238500"/>
            <a:ext cx="1981200" cy="482600"/>
          </a:xfrm>
          <a:prstGeom prst="rect">
            <a:avLst/>
          </a:prstGeom>
          <a:solidFill>
            <a:srgbClr val="000000">
              <a:alpha val="0"/>
            </a:srgbClr>
          </a:solidFill>
        </p:spPr>
        <p:txBody>
          <a:bodyPr lIns="0" tIns="0" rIns="0" bIns="0" rtlCol="0" anchor="t"/>
          <a:lstStyle/>
          <a:p>
            <a:pPr algn="l">
              <a:lnSpc>
                <a:spcPct val="100000"/>
              </a:lnSpc>
              <a:defRPr/>
            </a:pPr>
            <a:r>
              <a:rPr lang="en-US" sz="1600" b="1">
                <a:solidFill>
                  <a:srgbClr val="000000"/>
                </a:solidFill>
                <a:latin typeface="苹方-简"/>
              </a:rPr>
              <a:t>Integration with Clinical Workflows</a:t>
            </a:r>
            <a:endParaRPr lang="en-US" sz="1100"/>
          </a:p>
        </p:txBody>
      </p:sp>
      <p:sp>
        <p:nvSpPr>
          <p:cNvPr id="20" name="TextBox 20"/>
          <p:cNvSpPr txBox="1"/>
          <p:nvPr/>
        </p:nvSpPr>
        <p:spPr>
          <a:xfrm>
            <a:off x="1270000" y="3937000"/>
            <a:ext cx="1981200" cy="1600200"/>
          </a:xfrm>
          <a:prstGeom prst="rect">
            <a:avLst/>
          </a:prstGeom>
          <a:solidFill>
            <a:srgbClr val="000000">
              <a:alpha val="0"/>
            </a:srgbClr>
          </a:solidFill>
        </p:spPr>
        <p:txBody>
          <a:bodyPr lIns="0" tIns="0" rIns="0" bIns="0" rtlCol="0" anchor="t"/>
          <a:lstStyle/>
          <a:p>
            <a:pPr algn="just">
              <a:lnSpc>
                <a:spcPct val="100000"/>
              </a:lnSpc>
              <a:defRPr/>
            </a:pPr>
            <a:r>
              <a:rPr lang="en-US" sz="1200" b="0" dirty="0">
                <a:solidFill>
                  <a:srgbClr val="000000"/>
                </a:solidFill>
                <a:latin typeface="苹方-简"/>
              </a:rPr>
              <a:t>AI algorithms analyze vast amounts of medical data, including imaging and genetic information, to identify patterns that may be missed by human clinicians, leading to more accurate and timely diagnoses.</a:t>
            </a:r>
            <a:endParaRPr lang="en-US" sz="1100" dirty="0"/>
          </a:p>
        </p:txBody>
      </p:sp>
      <p:sp>
        <p:nvSpPr>
          <p:cNvPr id="21" name="TextBox 21"/>
          <p:cNvSpPr txBox="1"/>
          <p:nvPr/>
        </p:nvSpPr>
        <p:spPr>
          <a:xfrm>
            <a:off x="4191000" y="3937000"/>
            <a:ext cx="1981200" cy="1371600"/>
          </a:xfrm>
          <a:prstGeom prst="rect">
            <a:avLst/>
          </a:prstGeom>
          <a:solidFill>
            <a:srgbClr val="000000">
              <a:alpha val="0"/>
            </a:srgbClr>
          </a:solidFill>
        </p:spPr>
        <p:txBody>
          <a:bodyPr lIns="0" tIns="0" rIns="0" bIns="0" rtlCol="0" anchor="t"/>
          <a:lstStyle/>
          <a:p>
            <a:pPr algn="just">
              <a:lnSpc>
                <a:spcPct val="100000"/>
              </a:lnSpc>
              <a:defRPr/>
            </a:pPr>
            <a:r>
              <a:rPr lang="en-US" sz="1200" b="0" dirty="0">
                <a:solidFill>
                  <a:srgbClr val="000000"/>
                </a:solidFill>
                <a:latin typeface="苹方-简"/>
              </a:rPr>
              <a:t>By leveraging machine learning techniques, AI can predict the likelihood of diseases based on patient history and risk factors, enabling early intervention and better patient outcomes.</a:t>
            </a:r>
            <a:endParaRPr lang="en-US" sz="1100" dirty="0"/>
          </a:p>
        </p:txBody>
      </p:sp>
      <p:sp>
        <p:nvSpPr>
          <p:cNvPr id="22" name="TextBox 22"/>
          <p:cNvSpPr txBox="1"/>
          <p:nvPr/>
        </p:nvSpPr>
        <p:spPr>
          <a:xfrm>
            <a:off x="7112000" y="3937000"/>
            <a:ext cx="1981200" cy="1828800"/>
          </a:xfrm>
          <a:prstGeom prst="rect">
            <a:avLst/>
          </a:prstGeom>
          <a:solidFill>
            <a:srgbClr val="000000">
              <a:alpha val="0"/>
            </a:srgbClr>
          </a:solidFill>
        </p:spPr>
        <p:txBody>
          <a:bodyPr lIns="0" tIns="0" rIns="0" bIns="0" rtlCol="0" anchor="t"/>
          <a:lstStyle/>
          <a:p>
            <a:pPr algn="just">
              <a:lnSpc>
                <a:spcPct val="100000"/>
              </a:lnSpc>
              <a:defRPr/>
            </a:pPr>
            <a:r>
              <a:rPr lang="en-US" sz="1200" b="0" dirty="0">
                <a:solidFill>
                  <a:srgbClr val="000000"/>
                </a:solidFill>
                <a:latin typeface="苹方-简"/>
              </a:rPr>
              <a:t>AI tools can seamlessly integrate into existing healthcare systems, providing real-time decision support to clinicians, enhancing their diagnostic capabilities, and ultimately improving patient care efficiency.</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2000" r="12000"/>
          <a:stretch>
            <a:fillRect/>
          </a:stretch>
        </p:blipFill>
        <p:spPr>
          <a:xfrm>
            <a:off x="101599" y="-501650"/>
            <a:ext cx="11085635" cy="8158377"/>
          </a:xfrm>
          <a:prstGeom prst="rect">
            <a:avLst/>
          </a:prstGeom>
        </p:spPr>
      </p:pic>
      <p:sp>
        <p:nvSpPr>
          <p:cNvPr id="3" name="AutoShape 3"/>
          <p:cNvSpPr/>
          <p:nvPr/>
        </p:nvSpPr>
        <p:spPr>
          <a:xfrm>
            <a:off x="798634" y="-569452"/>
            <a:ext cx="10388600" cy="7645400"/>
          </a:xfrm>
          <a:prstGeom prst="rect">
            <a:avLst/>
          </a:prstGeom>
          <a:solidFill>
            <a:srgbClr val="EDF4FD">
              <a:alpha val="0"/>
            </a:srgbClr>
          </a:solidFill>
        </p:spPr>
      </p:sp>
      <p:pic>
        <p:nvPicPr>
          <p:cNvPr id="4" name="Picture 4"/>
          <p:cNvPicPr>
            <a:picLocks noChangeAspect="1"/>
          </p:cNvPicPr>
          <p:nvPr/>
        </p:nvPicPr>
        <p:blipFill>
          <a:blip r:embed="rId3"/>
          <a:srcRect l="17000" r="17000"/>
          <a:stretch>
            <a:fillRect/>
          </a:stretch>
        </p:blipFill>
        <p:spPr>
          <a:xfrm>
            <a:off x="0" y="0"/>
            <a:ext cx="3454400" cy="7645400"/>
          </a:xfrm>
          <a:prstGeom prst="rect">
            <a:avLst/>
          </a:prstGeom>
        </p:spPr>
      </p:pic>
      <p:sp>
        <p:nvSpPr>
          <p:cNvPr id="5" name="AutoShape 5"/>
          <p:cNvSpPr/>
          <p:nvPr/>
        </p:nvSpPr>
        <p:spPr>
          <a:xfrm>
            <a:off x="4152898" y="749928"/>
            <a:ext cx="4927601" cy="1308466"/>
          </a:xfrm>
          <a:prstGeom prst="roundRect">
            <a:avLst>
              <a:gd name="adj" fmla="val 11538"/>
            </a:avLst>
          </a:prstGeom>
          <a:solidFill>
            <a:srgbClr val="F2F4F6"/>
          </a:solidFill>
        </p:spPr>
      </p:sp>
      <p:sp>
        <p:nvSpPr>
          <p:cNvPr id="8" name="AutoShape 8"/>
          <p:cNvSpPr/>
          <p:nvPr/>
        </p:nvSpPr>
        <p:spPr>
          <a:xfrm>
            <a:off x="-48708" y="-580779"/>
            <a:ext cx="3454400" cy="7645400"/>
          </a:xfrm>
          <a:prstGeom prst="rect">
            <a:avLst/>
          </a:prstGeom>
          <a:solidFill>
            <a:srgbClr val="000000">
              <a:alpha val="0"/>
            </a:srgbClr>
          </a:solidFill>
        </p:spPr>
        <p:txBody>
          <a:bodyPr/>
          <a:lstStyle/>
          <a:p>
            <a:endParaRPr lang="en-IN" dirty="0"/>
          </a:p>
        </p:txBody>
      </p:sp>
      <p:sp>
        <p:nvSpPr>
          <p:cNvPr id="9" name="AutoShape 9"/>
          <p:cNvSpPr/>
          <p:nvPr/>
        </p:nvSpPr>
        <p:spPr>
          <a:xfrm>
            <a:off x="4318000" y="1854200"/>
            <a:ext cx="0" cy="1308100"/>
          </a:xfrm>
          <a:prstGeom prst="rect">
            <a:avLst/>
          </a:prstGeom>
          <a:solidFill>
            <a:srgbClr val="FFFFFF"/>
          </a:solidFill>
        </p:spPr>
      </p:sp>
      <p:sp>
        <p:nvSpPr>
          <p:cNvPr id="10" name="AutoShape 10"/>
          <p:cNvSpPr/>
          <p:nvPr/>
        </p:nvSpPr>
        <p:spPr>
          <a:xfrm>
            <a:off x="4318000" y="3657600"/>
            <a:ext cx="0" cy="1308100"/>
          </a:xfrm>
          <a:prstGeom prst="rect">
            <a:avLst/>
          </a:prstGeom>
          <a:solidFill>
            <a:srgbClr val="FFFFFF"/>
          </a:solidFill>
        </p:spPr>
      </p:sp>
      <p:sp>
        <p:nvSpPr>
          <p:cNvPr id="11" name="AutoShape 11"/>
          <p:cNvSpPr/>
          <p:nvPr/>
        </p:nvSpPr>
        <p:spPr>
          <a:xfrm>
            <a:off x="4318000" y="5499100"/>
            <a:ext cx="0" cy="1524000"/>
          </a:xfrm>
          <a:prstGeom prst="rect">
            <a:avLst/>
          </a:prstGeom>
          <a:solidFill>
            <a:srgbClr val="FFFFFF"/>
          </a:solidFill>
        </p:spPr>
      </p:sp>
      <p:sp>
        <p:nvSpPr>
          <p:cNvPr id="12" name="AutoShape 12"/>
          <p:cNvSpPr/>
          <p:nvPr/>
        </p:nvSpPr>
        <p:spPr>
          <a:xfrm>
            <a:off x="0" y="0"/>
            <a:ext cx="0" cy="0"/>
          </a:xfrm>
          <a:prstGeom prst="rect">
            <a:avLst/>
          </a:prstGeom>
          <a:solidFill>
            <a:srgbClr val="000000">
              <a:alpha val="0"/>
            </a:srgbClr>
          </a:solidFill>
        </p:spPr>
      </p:sp>
      <p:sp>
        <p:nvSpPr>
          <p:cNvPr id="13" name="TextBox 13"/>
          <p:cNvSpPr txBox="1"/>
          <p:nvPr/>
        </p:nvSpPr>
        <p:spPr>
          <a:xfrm>
            <a:off x="4203700" y="-149139"/>
            <a:ext cx="5054600" cy="850900"/>
          </a:xfrm>
          <a:prstGeom prst="rect">
            <a:avLst/>
          </a:prstGeom>
          <a:solidFill>
            <a:srgbClr val="000000">
              <a:alpha val="0"/>
            </a:srgbClr>
          </a:solidFill>
        </p:spPr>
        <p:txBody>
          <a:bodyPr lIns="0" tIns="0" rIns="0" bIns="0" rtlCol="0" anchor="t"/>
          <a:lstStyle/>
          <a:p>
            <a:pPr algn="l">
              <a:lnSpc>
                <a:spcPct val="100000"/>
              </a:lnSpc>
              <a:defRPr/>
            </a:pPr>
            <a:r>
              <a:rPr lang="en-US" sz="2800" b="1" dirty="0">
                <a:solidFill>
                  <a:srgbClr val="226FD4"/>
                </a:solidFill>
                <a:latin typeface="苹方-简"/>
              </a:rPr>
              <a:t>Personalized Treatment Plans through Data Analysis</a:t>
            </a:r>
            <a:endParaRPr lang="en-US" sz="1100" dirty="0"/>
          </a:p>
        </p:txBody>
      </p:sp>
      <p:sp>
        <p:nvSpPr>
          <p:cNvPr id="14" name="TextBox 14"/>
          <p:cNvSpPr txBox="1"/>
          <p:nvPr/>
        </p:nvSpPr>
        <p:spPr>
          <a:xfrm>
            <a:off x="4229271" y="820825"/>
            <a:ext cx="4622800" cy="266700"/>
          </a:xfrm>
          <a:prstGeom prst="rect">
            <a:avLst/>
          </a:prstGeom>
          <a:solidFill>
            <a:srgbClr val="000000">
              <a:alpha val="0"/>
            </a:srgbClr>
          </a:solidFill>
        </p:spPr>
        <p:txBody>
          <a:bodyPr lIns="0" tIns="0" rIns="0" bIns="0" rtlCol="0" anchor="t"/>
          <a:lstStyle/>
          <a:p>
            <a:pPr algn="l">
              <a:lnSpc>
                <a:spcPct val="100000"/>
              </a:lnSpc>
              <a:defRPr/>
            </a:pPr>
            <a:r>
              <a:rPr lang="en-US" sz="1800" b="1" dirty="0">
                <a:solidFill>
                  <a:srgbClr val="000000"/>
                </a:solidFill>
                <a:latin typeface="苹方-简"/>
              </a:rPr>
              <a:t>Data-Driven Insights for Customization</a:t>
            </a:r>
            <a:endParaRPr lang="en-US" sz="1100" dirty="0"/>
          </a:p>
        </p:txBody>
      </p:sp>
      <p:sp>
        <p:nvSpPr>
          <p:cNvPr id="17" name="TextBox 17"/>
          <p:cNvSpPr txBox="1"/>
          <p:nvPr/>
        </p:nvSpPr>
        <p:spPr>
          <a:xfrm>
            <a:off x="4250013" y="1151102"/>
            <a:ext cx="4629665" cy="83016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69749F"/>
                </a:solidFill>
                <a:latin typeface="苹方-简"/>
              </a:rPr>
              <a:t>AI leverages extensive patient data, including genetic, lifestyle, and historical health information, to create tailored treatment plans that address individual patient needs and improve therapeutic outcomes.</a:t>
            </a:r>
            <a:endParaRPr lang="en-US" sz="1100" dirty="0"/>
          </a:p>
        </p:txBody>
      </p:sp>
      <p:sp>
        <p:nvSpPr>
          <p:cNvPr id="6" name="AutoShape 6"/>
          <p:cNvSpPr/>
          <p:nvPr/>
        </p:nvSpPr>
        <p:spPr>
          <a:xfrm>
            <a:off x="4202057" y="2267021"/>
            <a:ext cx="4878441" cy="1433667"/>
          </a:xfrm>
          <a:prstGeom prst="roundRect">
            <a:avLst>
              <a:gd name="adj" fmla="val 11538"/>
            </a:avLst>
          </a:prstGeom>
          <a:solidFill>
            <a:srgbClr val="F2F4F6"/>
          </a:solidFill>
        </p:spPr>
      </p:sp>
      <p:sp>
        <p:nvSpPr>
          <p:cNvPr id="15" name="TextBox 15"/>
          <p:cNvSpPr txBox="1"/>
          <p:nvPr/>
        </p:nvSpPr>
        <p:spPr>
          <a:xfrm>
            <a:off x="4311650" y="2360796"/>
            <a:ext cx="4366709" cy="274839"/>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Real-Time Monitoring and Adjustments</a:t>
            </a:r>
            <a:endParaRPr lang="en-US" sz="1100"/>
          </a:p>
        </p:txBody>
      </p:sp>
      <p:sp>
        <p:nvSpPr>
          <p:cNvPr id="18" name="TextBox 18"/>
          <p:cNvSpPr txBox="1"/>
          <p:nvPr/>
        </p:nvSpPr>
        <p:spPr>
          <a:xfrm>
            <a:off x="4311650" y="2757742"/>
            <a:ext cx="4366709" cy="876867"/>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69749F"/>
                </a:solidFill>
                <a:latin typeface="苹方-简"/>
              </a:rPr>
              <a:t>Through continuous data analysis, AI systems can monitor patient responses to treatments in real-time, allowing for immediate adjustments to plans based on efficacy and side effects, ensuring optimal care.</a:t>
            </a:r>
            <a:endParaRPr lang="en-US" sz="1100" dirty="0"/>
          </a:p>
        </p:txBody>
      </p:sp>
      <p:sp>
        <p:nvSpPr>
          <p:cNvPr id="7" name="AutoShape 7"/>
          <p:cNvSpPr/>
          <p:nvPr/>
        </p:nvSpPr>
        <p:spPr>
          <a:xfrm>
            <a:off x="4229270" y="3865398"/>
            <a:ext cx="4851229" cy="1494002"/>
          </a:xfrm>
          <a:prstGeom prst="roundRect">
            <a:avLst>
              <a:gd name="adj" fmla="val 9868"/>
            </a:avLst>
          </a:prstGeom>
          <a:solidFill>
            <a:srgbClr val="F2F4F6"/>
          </a:solidFill>
        </p:spPr>
        <p:txBody>
          <a:bodyPr/>
          <a:lstStyle/>
          <a:p>
            <a:endParaRPr lang="en-IN" dirty="0"/>
          </a:p>
        </p:txBody>
      </p:sp>
      <p:sp>
        <p:nvSpPr>
          <p:cNvPr id="16" name="TextBox 16"/>
          <p:cNvSpPr txBox="1"/>
          <p:nvPr/>
        </p:nvSpPr>
        <p:spPr>
          <a:xfrm>
            <a:off x="4333100" y="3975705"/>
            <a:ext cx="4622800" cy="326223"/>
          </a:xfrm>
          <a:prstGeom prst="rect">
            <a:avLst/>
          </a:prstGeom>
          <a:solidFill>
            <a:srgbClr val="000000">
              <a:alpha val="0"/>
            </a:srgbClr>
          </a:solidFill>
        </p:spPr>
        <p:txBody>
          <a:bodyPr lIns="0" tIns="0" rIns="0" bIns="0" rtlCol="0" anchor="t"/>
          <a:lstStyle/>
          <a:p>
            <a:pPr algn="l">
              <a:lnSpc>
                <a:spcPct val="100000"/>
              </a:lnSpc>
              <a:defRPr/>
            </a:pPr>
            <a:r>
              <a:rPr lang="en-US" sz="1800" b="1" dirty="0">
                <a:solidFill>
                  <a:srgbClr val="000000"/>
                </a:solidFill>
                <a:latin typeface="苹方-简"/>
              </a:rPr>
              <a:t>Enhanced Patient Engagement and Compliance</a:t>
            </a:r>
            <a:endParaRPr lang="en-US" sz="1100" dirty="0"/>
          </a:p>
        </p:txBody>
      </p:sp>
      <p:sp>
        <p:nvSpPr>
          <p:cNvPr id="19" name="TextBox 19"/>
          <p:cNvSpPr txBox="1"/>
          <p:nvPr/>
        </p:nvSpPr>
        <p:spPr>
          <a:xfrm>
            <a:off x="4345972" y="4357956"/>
            <a:ext cx="4622800" cy="809515"/>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69749F"/>
                </a:solidFill>
                <a:latin typeface="苹方-简"/>
              </a:rPr>
              <a:t>Personalized treatment plans foster greater patient involvement in their healthcare journey, as AI tools provide tailored recommendations and education, leading to improved adherence to treatment protocols and better health results.</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sp>
      <p:sp>
        <p:nvSpPr>
          <p:cNvPr id="4" name="AutoShape 4"/>
          <p:cNvSpPr/>
          <p:nvPr/>
        </p:nvSpPr>
        <p:spPr>
          <a:xfrm>
            <a:off x="1016000" y="1397000"/>
            <a:ext cx="2641600" cy="3898900"/>
          </a:xfrm>
          <a:prstGeom prst="rect">
            <a:avLst/>
          </a:prstGeom>
          <a:solidFill>
            <a:srgbClr val="EDF4FD">
              <a:alpha val="0"/>
            </a:srgbClr>
          </a:solidFill>
        </p:spPr>
      </p:sp>
      <p:sp>
        <p:nvSpPr>
          <p:cNvPr id="5" name="AutoShape 5"/>
          <p:cNvSpPr/>
          <p:nvPr/>
        </p:nvSpPr>
        <p:spPr>
          <a:xfrm>
            <a:off x="3860800" y="1397000"/>
            <a:ext cx="2641600" cy="3898900"/>
          </a:xfrm>
          <a:prstGeom prst="rect">
            <a:avLst/>
          </a:prstGeom>
          <a:solidFill>
            <a:srgbClr val="EDF4FD">
              <a:alpha val="0"/>
            </a:srgbClr>
          </a:solidFill>
        </p:spPr>
      </p:sp>
      <p:sp>
        <p:nvSpPr>
          <p:cNvPr id="6" name="AutoShape 6"/>
          <p:cNvSpPr/>
          <p:nvPr/>
        </p:nvSpPr>
        <p:spPr>
          <a:xfrm>
            <a:off x="6718300" y="1397000"/>
            <a:ext cx="2641600" cy="3898900"/>
          </a:xfrm>
          <a:prstGeom prst="rect">
            <a:avLst/>
          </a:prstGeom>
          <a:solidFill>
            <a:srgbClr val="EDF4FD">
              <a:alpha val="0"/>
            </a:srgbClr>
          </a:solidFill>
        </p:spPr>
      </p:sp>
      <p:sp>
        <p:nvSpPr>
          <p:cNvPr id="7" name="AutoShape 7"/>
          <p:cNvSpPr/>
          <p:nvPr/>
        </p:nvSpPr>
        <p:spPr>
          <a:xfrm>
            <a:off x="1016000" y="5422900"/>
            <a:ext cx="2641600" cy="0"/>
          </a:xfrm>
          <a:prstGeom prst="rect">
            <a:avLst/>
          </a:prstGeom>
          <a:solidFill>
            <a:srgbClr val="000000"/>
          </a:solidFill>
        </p:spPr>
      </p:sp>
      <p:sp>
        <p:nvSpPr>
          <p:cNvPr id="8" name="AutoShape 8"/>
          <p:cNvSpPr/>
          <p:nvPr/>
        </p:nvSpPr>
        <p:spPr>
          <a:xfrm>
            <a:off x="3860800" y="5422900"/>
            <a:ext cx="2641600" cy="0"/>
          </a:xfrm>
          <a:prstGeom prst="rect">
            <a:avLst/>
          </a:prstGeom>
          <a:solidFill>
            <a:srgbClr val="000000"/>
          </a:solidFill>
        </p:spPr>
      </p:sp>
      <p:sp>
        <p:nvSpPr>
          <p:cNvPr id="9" name="AutoShape 9"/>
          <p:cNvSpPr/>
          <p:nvPr/>
        </p:nvSpPr>
        <p:spPr>
          <a:xfrm>
            <a:off x="6718300" y="5422900"/>
            <a:ext cx="2641600" cy="0"/>
          </a:xfrm>
          <a:prstGeom prst="rect">
            <a:avLst/>
          </a:prstGeom>
          <a:solidFill>
            <a:srgbClr val="000000"/>
          </a:solidFill>
        </p:spPr>
      </p:sp>
      <p:pic>
        <p:nvPicPr>
          <p:cNvPr id="10" name="Picture 10"/>
          <p:cNvPicPr>
            <a:picLocks noChangeAspect="1"/>
          </p:cNvPicPr>
          <p:nvPr/>
        </p:nvPicPr>
        <p:blipFill>
          <a:blip r:embed="rId3"/>
          <a:srcRect t="8000" b="8000"/>
          <a:stretch>
            <a:fillRect/>
          </a:stretch>
        </p:blipFill>
        <p:spPr>
          <a:xfrm>
            <a:off x="1016000" y="1397000"/>
            <a:ext cx="2641600" cy="1485900"/>
          </a:xfrm>
          <a:prstGeom prst="rect">
            <a:avLst/>
          </a:prstGeom>
        </p:spPr>
      </p:pic>
      <p:pic>
        <p:nvPicPr>
          <p:cNvPr id="11" name="Picture 11"/>
          <p:cNvPicPr>
            <a:picLocks noChangeAspect="1"/>
          </p:cNvPicPr>
          <p:nvPr/>
        </p:nvPicPr>
        <p:blipFill>
          <a:blip r:embed="rId4"/>
          <a:srcRect l="1000" r="1000"/>
          <a:stretch>
            <a:fillRect/>
          </a:stretch>
        </p:blipFill>
        <p:spPr>
          <a:xfrm>
            <a:off x="3860800" y="1397000"/>
            <a:ext cx="2641600" cy="1485900"/>
          </a:xfrm>
          <a:prstGeom prst="rect">
            <a:avLst/>
          </a:prstGeom>
        </p:spPr>
      </p:pic>
      <p:pic>
        <p:nvPicPr>
          <p:cNvPr id="12" name="Picture 12"/>
          <p:cNvPicPr>
            <a:picLocks noChangeAspect="1"/>
          </p:cNvPicPr>
          <p:nvPr/>
        </p:nvPicPr>
        <p:blipFill>
          <a:blip r:embed="rId5"/>
          <a:srcRect t="8000" b="8000"/>
          <a:stretch>
            <a:fillRect/>
          </a:stretch>
        </p:blipFill>
        <p:spPr>
          <a:xfrm>
            <a:off x="6718300" y="1397000"/>
            <a:ext cx="2641600" cy="1485900"/>
          </a:xfrm>
          <a:prstGeom prst="rect">
            <a:avLst/>
          </a:prstGeom>
        </p:spPr>
      </p:pic>
      <p:sp>
        <p:nvSpPr>
          <p:cNvPr id="13" name="TextBox 13"/>
          <p:cNvSpPr txBox="1"/>
          <p:nvPr/>
        </p:nvSpPr>
        <p:spPr>
          <a:xfrm>
            <a:off x="1016000" y="457200"/>
            <a:ext cx="8356600" cy="5334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226FD4"/>
                </a:solidFill>
                <a:latin typeface="苹方-简"/>
              </a:rPr>
              <a:t>AI in Remote Patient Monitoring</a:t>
            </a:r>
            <a:endParaRPr lang="en-US" sz="1100"/>
          </a:p>
        </p:txBody>
      </p:sp>
      <p:sp>
        <p:nvSpPr>
          <p:cNvPr id="14" name="TextBox 14"/>
          <p:cNvSpPr txBox="1"/>
          <p:nvPr/>
        </p:nvSpPr>
        <p:spPr>
          <a:xfrm>
            <a:off x="1016000" y="3035300"/>
            <a:ext cx="2641600" cy="7112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Continuous Health Monitoring</a:t>
            </a:r>
            <a:endParaRPr lang="en-US" sz="1100"/>
          </a:p>
        </p:txBody>
      </p:sp>
      <p:sp>
        <p:nvSpPr>
          <p:cNvPr id="15" name="TextBox 15"/>
          <p:cNvSpPr txBox="1"/>
          <p:nvPr/>
        </p:nvSpPr>
        <p:spPr>
          <a:xfrm>
            <a:off x="3860800" y="3035300"/>
            <a:ext cx="2641600" cy="7112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Data Analysis for Predictive Insights</a:t>
            </a:r>
            <a:endParaRPr lang="en-US" sz="1100"/>
          </a:p>
        </p:txBody>
      </p:sp>
      <p:sp>
        <p:nvSpPr>
          <p:cNvPr id="16" name="TextBox 16"/>
          <p:cNvSpPr txBox="1"/>
          <p:nvPr/>
        </p:nvSpPr>
        <p:spPr>
          <a:xfrm>
            <a:off x="6718300" y="3035300"/>
            <a:ext cx="2641600" cy="7112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Enhanced Patient Engagement</a:t>
            </a:r>
            <a:endParaRPr lang="en-US" sz="1100"/>
          </a:p>
        </p:txBody>
      </p:sp>
      <p:sp>
        <p:nvSpPr>
          <p:cNvPr id="17" name="TextBox 17"/>
          <p:cNvSpPr txBox="1"/>
          <p:nvPr/>
        </p:nvSpPr>
        <p:spPr>
          <a:xfrm>
            <a:off x="1016000" y="3797300"/>
            <a:ext cx="2641600" cy="1270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69749F"/>
                </a:solidFill>
                <a:latin typeface="苹方-简"/>
              </a:rPr>
              <a:t>AI technologies enable real-time tracking of patient vitals and health metrics through wearable devices, ensuring timely interventions and reducing the need for frequent hospital visits.</a:t>
            </a:r>
            <a:endParaRPr lang="en-US" sz="1100" dirty="0"/>
          </a:p>
        </p:txBody>
      </p:sp>
      <p:sp>
        <p:nvSpPr>
          <p:cNvPr id="18" name="TextBox 18"/>
          <p:cNvSpPr txBox="1"/>
          <p:nvPr/>
        </p:nvSpPr>
        <p:spPr>
          <a:xfrm>
            <a:off x="3860800" y="3797300"/>
            <a:ext cx="2641600" cy="1485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69749F"/>
                </a:solidFill>
                <a:latin typeface="苹方-简"/>
              </a:rPr>
              <a:t>By analyzing data collected from remote monitoring devices, AI can identify trends and predict potential health issues, allowing healthcare providers to proactively manage patient care and prevent complications.</a:t>
            </a:r>
            <a:endParaRPr lang="en-US" sz="1100" dirty="0"/>
          </a:p>
        </p:txBody>
      </p:sp>
      <p:sp>
        <p:nvSpPr>
          <p:cNvPr id="19" name="TextBox 19"/>
          <p:cNvSpPr txBox="1"/>
          <p:nvPr/>
        </p:nvSpPr>
        <p:spPr>
          <a:xfrm>
            <a:off x="6718300" y="3797300"/>
            <a:ext cx="2641600" cy="133985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69749F"/>
                </a:solidFill>
                <a:latin typeface="苹方-简"/>
              </a:rPr>
              <a:t>AI-driven platforms facilitate communication between patients and healthcare providers, empowering patients to take an active role in their health management and improving overall satisfaction with care.</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9000" r="9000"/>
          <a:stretch>
            <a:fillRect/>
          </a:stretch>
        </p:blipFill>
        <p:spPr>
          <a:xfrm>
            <a:off x="0" y="0"/>
            <a:ext cx="10388600" cy="7099300"/>
          </a:xfrm>
          <a:prstGeom prst="rect">
            <a:avLst/>
          </a:prstGeom>
        </p:spPr>
      </p:pic>
      <p:sp>
        <p:nvSpPr>
          <p:cNvPr id="3" name="AutoShape 3"/>
          <p:cNvSpPr/>
          <p:nvPr/>
        </p:nvSpPr>
        <p:spPr>
          <a:xfrm>
            <a:off x="0" y="0"/>
            <a:ext cx="10388600" cy="7099300"/>
          </a:xfrm>
          <a:prstGeom prst="rect">
            <a:avLst/>
          </a:prstGeom>
          <a:solidFill>
            <a:srgbClr val="000000">
              <a:alpha val="0"/>
            </a:srgbClr>
          </a:solidFill>
        </p:spPr>
      </p:sp>
      <p:pic>
        <p:nvPicPr>
          <p:cNvPr id="4" name="Picture 4"/>
          <p:cNvPicPr>
            <a:picLocks noChangeAspect="1"/>
          </p:cNvPicPr>
          <p:nvPr/>
        </p:nvPicPr>
        <p:blipFill>
          <a:blip r:embed="rId3"/>
          <a:srcRect l="16000" r="16000"/>
          <a:stretch>
            <a:fillRect/>
          </a:stretch>
        </p:blipFill>
        <p:spPr>
          <a:xfrm>
            <a:off x="1016000" y="2209800"/>
            <a:ext cx="2514600" cy="4483100"/>
          </a:xfrm>
          <a:prstGeom prst="roundRect">
            <a:avLst>
              <a:gd name="adj" fmla="val 3030"/>
            </a:avLst>
          </a:prstGeom>
        </p:spPr>
      </p:pic>
      <p:pic>
        <p:nvPicPr>
          <p:cNvPr id="5" name="Picture 5"/>
          <p:cNvPicPr>
            <a:picLocks noChangeAspect="1"/>
          </p:cNvPicPr>
          <p:nvPr/>
        </p:nvPicPr>
        <p:blipFill>
          <a:blip r:embed="rId3"/>
          <a:srcRect l="16000" r="16000"/>
          <a:stretch>
            <a:fillRect/>
          </a:stretch>
        </p:blipFill>
        <p:spPr>
          <a:xfrm>
            <a:off x="3937000" y="2209800"/>
            <a:ext cx="2514600" cy="4483100"/>
          </a:xfrm>
          <a:prstGeom prst="roundRect">
            <a:avLst>
              <a:gd name="adj" fmla="val 3030"/>
            </a:avLst>
          </a:prstGeom>
        </p:spPr>
      </p:pic>
      <p:pic>
        <p:nvPicPr>
          <p:cNvPr id="6" name="Picture 6"/>
          <p:cNvPicPr>
            <a:picLocks noChangeAspect="1"/>
          </p:cNvPicPr>
          <p:nvPr/>
        </p:nvPicPr>
        <p:blipFill>
          <a:blip r:embed="rId3"/>
          <a:srcRect l="16000" r="16000"/>
          <a:stretch>
            <a:fillRect/>
          </a:stretch>
        </p:blipFill>
        <p:spPr>
          <a:xfrm>
            <a:off x="6858000" y="2209800"/>
            <a:ext cx="2514600" cy="4483100"/>
          </a:xfrm>
          <a:prstGeom prst="roundRect">
            <a:avLst>
              <a:gd name="adj" fmla="val 3030"/>
            </a:avLst>
          </a:prstGeom>
        </p:spPr>
      </p:pic>
      <p:sp>
        <p:nvSpPr>
          <p:cNvPr id="7" name="AutoShape 7"/>
          <p:cNvSpPr/>
          <p:nvPr/>
        </p:nvSpPr>
        <p:spPr>
          <a:xfrm>
            <a:off x="1016000" y="2413000"/>
            <a:ext cx="0" cy="711200"/>
          </a:xfrm>
          <a:prstGeom prst="rect">
            <a:avLst/>
          </a:prstGeom>
          <a:solidFill>
            <a:srgbClr val="00694C">
              <a:alpha val="0"/>
            </a:srgbClr>
          </a:solidFill>
        </p:spPr>
      </p:sp>
      <p:sp>
        <p:nvSpPr>
          <p:cNvPr id="8" name="AutoShape 8"/>
          <p:cNvSpPr/>
          <p:nvPr/>
        </p:nvSpPr>
        <p:spPr>
          <a:xfrm>
            <a:off x="1016000" y="2209800"/>
            <a:ext cx="2514600" cy="4483100"/>
          </a:xfrm>
          <a:prstGeom prst="roundRect">
            <a:avLst>
              <a:gd name="adj" fmla="val 3030"/>
            </a:avLst>
          </a:prstGeom>
          <a:solidFill>
            <a:srgbClr val="000000">
              <a:alpha val="0"/>
            </a:srgbClr>
          </a:solidFill>
          <a:ln w="101600">
            <a:solidFill>
              <a:srgbClr val="000000">
                <a:alpha val="0"/>
              </a:srgbClr>
            </a:solidFill>
          </a:ln>
        </p:spPr>
      </p:sp>
      <p:sp>
        <p:nvSpPr>
          <p:cNvPr id="9" name="AutoShape 9"/>
          <p:cNvSpPr/>
          <p:nvPr/>
        </p:nvSpPr>
        <p:spPr>
          <a:xfrm>
            <a:off x="3937000" y="2413000"/>
            <a:ext cx="0" cy="711200"/>
          </a:xfrm>
          <a:prstGeom prst="rect">
            <a:avLst/>
          </a:prstGeom>
          <a:solidFill>
            <a:srgbClr val="000000"/>
          </a:solidFill>
        </p:spPr>
      </p:sp>
      <p:sp>
        <p:nvSpPr>
          <p:cNvPr id="10" name="AutoShape 10"/>
          <p:cNvSpPr/>
          <p:nvPr/>
        </p:nvSpPr>
        <p:spPr>
          <a:xfrm>
            <a:off x="3937000" y="2209800"/>
            <a:ext cx="2514600" cy="4483100"/>
          </a:xfrm>
          <a:prstGeom prst="roundRect">
            <a:avLst>
              <a:gd name="adj" fmla="val 3030"/>
            </a:avLst>
          </a:prstGeom>
          <a:solidFill>
            <a:srgbClr val="000000">
              <a:alpha val="0"/>
            </a:srgbClr>
          </a:solidFill>
          <a:ln w="101600">
            <a:solidFill>
              <a:srgbClr val="000000">
                <a:alpha val="0"/>
              </a:srgbClr>
            </a:solidFill>
          </a:ln>
        </p:spPr>
      </p:sp>
      <p:sp>
        <p:nvSpPr>
          <p:cNvPr id="11" name="AutoShape 11"/>
          <p:cNvSpPr/>
          <p:nvPr/>
        </p:nvSpPr>
        <p:spPr>
          <a:xfrm>
            <a:off x="6858000" y="2413000"/>
            <a:ext cx="0" cy="711200"/>
          </a:xfrm>
          <a:prstGeom prst="rect">
            <a:avLst/>
          </a:prstGeom>
          <a:solidFill>
            <a:srgbClr val="00694C">
              <a:alpha val="0"/>
            </a:srgbClr>
          </a:solidFill>
        </p:spPr>
      </p:sp>
      <p:sp>
        <p:nvSpPr>
          <p:cNvPr id="12" name="AutoShape 12"/>
          <p:cNvSpPr/>
          <p:nvPr/>
        </p:nvSpPr>
        <p:spPr>
          <a:xfrm>
            <a:off x="6858000" y="2209800"/>
            <a:ext cx="2514600" cy="4483100"/>
          </a:xfrm>
          <a:prstGeom prst="roundRect">
            <a:avLst>
              <a:gd name="adj" fmla="val 3030"/>
            </a:avLst>
          </a:prstGeom>
          <a:solidFill>
            <a:srgbClr val="000000">
              <a:alpha val="0"/>
            </a:srgbClr>
          </a:solidFill>
          <a:ln w="101600">
            <a:solidFill>
              <a:srgbClr val="000000">
                <a:alpha val="0"/>
              </a:srgbClr>
            </a:solidFill>
          </a:ln>
        </p:spPr>
      </p:sp>
      <p:sp>
        <p:nvSpPr>
          <p:cNvPr id="13" name="TextBox 13"/>
          <p:cNvSpPr txBox="1"/>
          <p:nvPr/>
        </p:nvSpPr>
        <p:spPr>
          <a:xfrm>
            <a:off x="1270000" y="2476500"/>
            <a:ext cx="1981200" cy="482600"/>
          </a:xfrm>
          <a:prstGeom prst="rect">
            <a:avLst/>
          </a:prstGeom>
          <a:solidFill>
            <a:srgbClr val="000000">
              <a:alpha val="0"/>
            </a:srgbClr>
          </a:solidFill>
        </p:spPr>
        <p:txBody>
          <a:bodyPr lIns="0" tIns="0" rIns="0" bIns="0" rtlCol="0" anchor="t"/>
          <a:lstStyle/>
          <a:p>
            <a:pPr algn="l">
              <a:lnSpc>
                <a:spcPct val="100000"/>
              </a:lnSpc>
              <a:defRPr/>
            </a:pPr>
            <a:r>
              <a:rPr lang="en-US" sz="3200" b="1">
                <a:solidFill>
                  <a:srgbClr val="000000"/>
                </a:solidFill>
                <a:latin typeface="苹方-简"/>
              </a:rPr>
              <a:t>01</a:t>
            </a:r>
            <a:endParaRPr lang="en-US" sz="1100"/>
          </a:p>
        </p:txBody>
      </p:sp>
      <p:sp>
        <p:nvSpPr>
          <p:cNvPr id="14" name="TextBox 14"/>
          <p:cNvSpPr txBox="1"/>
          <p:nvPr/>
        </p:nvSpPr>
        <p:spPr>
          <a:xfrm>
            <a:off x="4191000" y="2476500"/>
            <a:ext cx="1981200" cy="482600"/>
          </a:xfrm>
          <a:prstGeom prst="rect">
            <a:avLst/>
          </a:prstGeom>
          <a:solidFill>
            <a:srgbClr val="000000">
              <a:alpha val="0"/>
            </a:srgbClr>
          </a:solidFill>
        </p:spPr>
        <p:txBody>
          <a:bodyPr lIns="0" tIns="0" rIns="0" bIns="0" rtlCol="0" anchor="t"/>
          <a:lstStyle/>
          <a:p>
            <a:pPr algn="l">
              <a:lnSpc>
                <a:spcPct val="100000"/>
              </a:lnSpc>
              <a:defRPr/>
            </a:pPr>
            <a:r>
              <a:rPr lang="en-US" sz="3200" b="1">
                <a:solidFill>
                  <a:srgbClr val="000000"/>
                </a:solidFill>
                <a:latin typeface="苹方-简"/>
              </a:rPr>
              <a:t>02</a:t>
            </a:r>
            <a:endParaRPr lang="en-US" sz="1100"/>
          </a:p>
        </p:txBody>
      </p:sp>
      <p:sp>
        <p:nvSpPr>
          <p:cNvPr id="15" name="TextBox 15"/>
          <p:cNvSpPr txBox="1"/>
          <p:nvPr/>
        </p:nvSpPr>
        <p:spPr>
          <a:xfrm>
            <a:off x="7112000" y="2476500"/>
            <a:ext cx="1981200" cy="482600"/>
          </a:xfrm>
          <a:prstGeom prst="rect">
            <a:avLst/>
          </a:prstGeom>
          <a:solidFill>
            <a:srgbClr val="000000">
              <a:alpha val="0"/>
            </a:srgbClr>
          </a:solidFill>
        </p:spPr>
        <p:txBody>
          <a:bodyPr lIns="0" tIns="0" rIns="0" bIns="0" rtlCol="0" anchor="t"/>
          <a:lstStyle/>
          <a:p>
            <a:pPr algn="l">
              <a:lnSpc>
                <a:spcPct val="100000"/>
              </a:lnSpc>
              <a:defRPr/>
            </a:pPr>
            <a:r>
              <a:rPr lang="en-US" sz="3200" b="1">
                <a:solidFill>
                  <a:srgbClr val="000000"/>
                </a:solidFill>
                <a:latin typeface="苹方-简"/>
              </a:rPr>
              <a:t>03</a:t>
            </a:r>
            <a:endParaRPr lang="en-US" sz="1100"/>
          </a:p>
        </p:txBody>
      </p:sp>
      <p:sp>
        <p:nvSpPr>
          <p:cNvPr id="16" name="TextBox 16"/>
          <p:cNvSpPr txBox="1"/>
          <p:nvPr/>
        </p:nvSpPr>
        <p:spPr>
          <a:xfrm>
            <a:off x="1016000" y="444500"/>
            <a:ext cx="8356600" cy="8509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226FD4"/>
                </a:solidFill>
                <a:latin typeface="苹方-简"/>
              </a:rPr>
              <a:t>Case Studies: Successful AI Implementations in Healthcare</a:t>
            </a:r>
            <a:endParaRPr lang="en-US" sz="1100"/>
          </a:p>
        </p:txBody>
      </p:sp>
      <p:sp>
        <p:nvSpPr>
          <p:cNvPr id="17" name="TextBox 17"/>
          <p:cNvSpPr txBox="1"/>
          <p:nvPr/>
        </p:nvSpPr>
        <p:spPr>
          <a:xfrm>
            <a:off x="1155700" y="3153891"/>
            <a:ext cx="1981200" cy="241300"/>
          </a:xfrm>
          <a:prstGeom prst="rect">
            <a:avLst/>
          </a:prstGeom>
          <a:solidFill>
            <a:srgbClr val="000000">
              <a:alpha val="0"/>
            </a:srgbClr>
          </a:solidFill>
        </p:spPr>
        <p:txBody>
          <a:bodyPr lIns="0" tIns="0" rIns="0" bIns="0" rtlCol="0" anchor="t"/>
          <a:lstStyle/>
          <a:p>
            <a:pPr algn="l">
              <a:lnSpc>
                <a:spcPct val="100000"/>
              </a:lnSpc>
              <a:defRPr/>
            </a:pPr>
            <a:r>
              <a:rPr lang="en-US" sz="1600" b="1" dirty="0">
                <a:solidFill>
                  <a:srgbClr val="000000"/>
                </a:solidFill>
                <a:latin typeface="苹方-简"/>
              </a:rPr>
              <a:t>AI in Radiology</a:t>
            </a:r>
            <a:endParaRPr lang="en-US" sz="1100" dirty="0"/>
          </a:p>
        </p:txBody>
      </p:sp>
      <p:sp>
        <p:nvSpPr>
          <p:cNvPr id="18" name="TextBox 18"/>
          <p:cNvSpPr txBox="1"/>
          <p:nvPr/>
        </p:nvSpPr>
        <p:spPr>
          <a:xfrm>
            <a:off x="4127500" y="3110127"/>
            <a:ext cx="1981200" cy="533400"/>
          </a:xfrm>
          <a:prstGeom prst="rect">
            <a:avLst/>
          </a:prstGeom>
          <a:solidFill>
            <a:srgbClr val="000000">
              <a:alpha val="0"/>
            </a:srgbClr>
          </a:solidFill>
        </p:spPr>
        <p:txBody>
          <a:bodyPr lIns="0" tIns="0" rIns="0" bIns="0" rtlCol="0" anchor="t"/>
          <a:lstStyle/>
          <a:p>
            <a:pPr algn="l">
              <a:lnSpc>
                <a:spcPct val="100000"/>
              </a:lnSpc>
              <a:defRPr/>
            </a:pPr>
            <a:r>
              <a:rPr lang="en-US" sz="1600" b="1" dirty="0">
                <a:solidFill>
                  <a:srgbClr val="000000"/>
                </a:solidFill>
                <a:latin typeface="苹方-简"/>
              </a:rPr>
              <a:t>Predictive Analytics for Patient Readmission</a:t>
            </a:r>
            <a:endParaRPr lang="en-US" sz="1100" dirty="0"/>
          </a:p>
        </p:txBody>
      </p:sp>
      <p:sp>
        <p:nvSpPr>
          <p:cNvPr id="19" name="TextBox 19"/>
          <p:cNvSpPr txBox="1"/>
          <p:nvPr/>
        </p:nvSpPr>
        <p:spPr>
          <a:xfrm>
            <a:off x="7091749" y="3069968"/>
            <a:ext cx="1981200" cy="482600"/>
          </a:xfrm>
          <a:prstGeom prst="rect">
            <a:avLst/>
          </a:prstGeom>
          <a:solidFill>
            <a:srgbClr val="000000">
              <a:alpha val="0"/>
            </a:srgbClr>
          </a:solidFill>
        </p:spPr>
        <p:txBody>
          <a:bodyPr lIns="0" tIns="0" rIns="0" bIns="0" rtlCol="0" anchor="t"/>
          <a:lstStyle/>
          <a:p>
            <a:pPr algn="l">
              <a:lnSpc>
                <a:spcPct val="100000"/>
              </a:lnSpc>
              <a:defRPr/>
            </a:pPr>
            <a:r>
              <a:rPr lang="en-US" sz="1600" b="1" dirty="0">
                <a:solidFill>
                  <a:srgbClr val="000000"/>
                </a:solidFill>
                <a:latin typeface="苹方-简"/>
              </a:rPr>
              <a:t>AI-Powered Virtual Health Assistants</a:t>
            </a:r>
            <a:endParaRPr lang="en-US" sz="1100" dirty="0"/>
          </a:p>
        </p:txBody>
      </p:sp>
      <p:sp>
        <p:nvSpPr>
          <p:cNvPr id="20" name="TextBox 20"/>
          <p:cNvSpPr txBox="1"/>
          <p:nvPr/>
        </p:nvSpPr>
        <p:spPr>
          <a:xfrm>
            <a:off x="1155700" y="3595817"/>
            <a:ext cx="1981200" cy="1828800"/>
          </a:xfrm>
          <a:prstGeom prst="rect">
            <a:avLst/>
          </a:prstGeom>
          <a:solidFill>
            <a:srgbClr val="000000">
              <a:alpha val="0"/>
            </a:srgbClr>
          </a:solidFill>
        </p:spPr>
        <p:txBody>
          <a:bodyPr lIns="0" tIns="0" rIns="0" bIns="0" rtlCol="0" anchor="t"/>
          <a:lstStyle/>
          <a:p>
            <a:pPr algn="just">
              <a:lnSpc>
                <a:spcPct val="100000"/>
              </a:lnSpc>
              <a:defRPr/>
            </a:pPr>
            <a:r>
              <a:rPr lang="en-US" sz="1200" b="0" dirty="0">
                <a:solidFill>
                  <a:srgbClr val="000000"/>
                </a:solidFill>
                <a:latin typeface="苹方-简"/>
              </a:rPr>
              <a:t>A leading hospital implemented AI algorithms to analyze radiology images, resulting in a 30% reduction in diagnostic errors.</a:t>
            </a:r>
            <a:r>
              <a:rPr lang="en-US" sz="1100" dirty="0">
                <a:solidFill>
                  <a:srgbClr val="000000"/>
                </a:solidFill>
                <a:latin typeface="苹方-简"/>
              </a:rPr>
              <a:t> and significantly faster report turnaround times, enhancing patient care and operational efficiency</a:t>
            </a:r>
            <a:endParaRPr lang="en-US" sz="1100" dirty="0"/>
          </a:p>
        </p:txBody>
      </p:sp>
      <p:sp>
        <p:nvSpPr>
          <p:cNvPr id="21" name="TextBox 21"/>
          <p:cNvSpPr txBox="1"/>
          <p:nvPr/>
        </p:nvSpPr>
        <p:spPr>
          <a:xfrm>
            <a:off x="4127500" y="3775676"/>
            <a:ext cx="1981200" cy="1828800"/>
          </a:xfrm>
          <a:prstGeom prst="rect">
            <a:avLst/>
          </a:prstGeom>
          <a:solidFill>
            <a:srgbClr val="000000">
              <a:alpha val="0"/>
            </a:srgbClr>
          </a:solidFill>
        </p:spPr>
        <p:txBody>
          <a:bodyPr lIns="0" tIns="0" rIns="0" bIns="0" rtlCol="0" anchor="t"/>
          <a:lstStyle/>
          <a:p>
            <a:pPr algn="just">
              <a:lnSpc>
                <a:spcPct val="100000"/>
              </a:lnSpc>
              <a:defRPr/>
            </a:pPr>
            <a:r>
              <a:rPr lang="en-US" sz="1200" b="0" dirty="0">
                <a:solidFill>
                  <a:srgbClr val="000000"/>
                </a:solidFill>
                <a:latin typeface="苹方-简"/>
              </a:rPr>
              <a:t>A healthcare system utilized AI-driven predictive analytics to identify high-risk patients for readmission, leading to targeted interventions that reduced readmission rates by 25%, improving patient outcomes and reducing costs.</a:t>
            </a:r>
            <a:endParaRPr lang="en-US" sz="1100" dirty="0"/>
          </a:p>
        </p:txBody>
      </p:sp>
      <p:sp>
        <p:nvSpPr>
          <p:cNvPr id="22" name="TextBox 22"/>
          <p:cNvSpPr txBox="1"/>
          <p:nvPr/>
        </p:nvSpPr>
        <p:spPr>
          <a:xfrm>
            <a:off x="7079735" y="3663436"/>
            <a:ext cx="1981200" cy="1828800"/>
          </a:xfrm>
          <a:prstGeom prst="rect">
            <a:avLst/>
          </a:prstGeom>
          <a:solidFill>
            <a:srgbClr val="000000">
              <a:alpha val="0"/>
            </a:srgbClr>
          </a:solidFill>
        </p:spPr>
        <p:txBody>
          <a:bodyPr lIns="0" tIns="0" rIns="0" bIns="0" rtlCol="0" anchor="t"/>
          <a:lstStyle/>
          <a:p>
            <a:pPr algn="just">
              <a:lnSpc>
                <a:spcPct val="100000"/>
              </a:lnSpc>
              <a:defRPr/>
            </a:pPr>
            <a:r>
              <a:rPr lang="en-US" sz="1200" b="0" dirty="0">
                <a:solidFill>
                  <a:srgbClr val="000000"/>
                </a:solidFill>
                <a:latin typeface="苹方-简"/>
              </a:rPr>
              <a:t>A healthcare provider deployed AI virtual assistants to manage patient inquiries and appointment scheduling, which improved patient engagement and satisfaction scores by 40%, while freeing up staff to focus on more complex patient needs.</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sp>
      <p:pic>
        <p:nvPicPr>
          <p:cNvPr id="4" name="Picture 4"/>
          <p:cNvPicPr>
            <a:picLocks noChangeAspect="1"/>
          </p:cNvPicPr>
          <p:nvPr/>
        </p:nvPicPr>
        <p:blipFill>
          <a:blip r:embed="rId3"/>
          <a:srcRect t="1000" b="1000"/>
          <a:stretch>
            <a:fillRect/>
          </a:stretch>
        </p:blipFill>
        <p:spPr>
          <a:xfrm>
            <a:off x="0" y="0"/>
            <a:ext cx="10388600" cy="5854700"/>
          </a:xfrm>
          <a:prstGeom prst="rect">
            <a:avLst/>
          </a:prstGeom>
        </p:spPr>
      </p:pic>
      <p:sp>
        <p:nvSpPr>
          <p:cNvPr id="5" name="AutoShape 5"/>
          <p:cNvSpPr/>
          <p:nvPr/>
        </p:nvSpPr>
        <p:spPr>
          <a:xfrm>
            <a:off x="914400" y="2032000"/>
            <a:ext cx="4394200" cy="482600"/>
          </a:xfrm>
          <a:prstGeom prst="rect">
            <a:avLst/>
          </a:prstGeom>
          <a:solidFill>
            <a:srgbClr val="000000">
              <a:alpha val="0"/>
            </a:srgbClr>
          </a:solidFill>
        </p:spPr>
      </p:sp>
      <p:sp>
        <p:nvSpPr>
          <p:cNvPr id="6" name="AutoShape 6"/>
          <p:cNvSpPr/>
          <p:nvPr/>
        </p:nvSpPr>
        <p:spPr>
          <a:xfrm>
            <a:off x="0" y="0"/>
            <a:ext cx="10388600" cy="5854700"/>
          </a:xfrm>
          <a:prstGeom prst="rect">
            <a:avLst/>
          </a:prstGeom>
          <a:solidFill>
            <a:srgbClr val="000000">
              <a:alpha val="0"/>
            </a:srgbClr>
          </a:solidFill>
        </p:spPr>
      </p:sp>
      <p:sp>
        <p:nvSpPr>
          <p:cNvPr id="7" name="AutoShape 7"/>
          <p:cNvSpPr/>
          <p:nvPr/>
        </p:nvSpPr>
        <p:spPr>
          <a:xfrm>
            <a:off x="3632200" y="4584700"/>
            <a:ext cx="3111500" cy="0"/>
          </a:xfrm>
          <a:prstGeom prst="rect">
            <a:avLst/>
          </a:prstGeom>
          <a:solidFill>
            <a:srgbClr val="000000"/>
          </a:solidFill>
        </p:spPr>
      </p:sp>
      <p:sp>
        <p:nvSpPr>
          <p:cNvPr id="8" name="TextBox 8"/>
          <p:cNvSpPr txBox="1"/>
          <p:nvPr/>
        </p:nvSpPr>
        <p:spPr>
          <a:xfrm>
            <a:off x="914400" y="2819400"/>
            <a:ext cx="4394200" cy="304800"/>
          </a:xfrm>
          <a:prstGeom prst="rect">
            <a:avLst/>
          </a:prstGeom>
          <a:solidFill>
            <a:srgbClr val="000000">
              <a:alpha val="0"/>
            </a:srgbClr>
          </a:solidFill>
        </p:spPr>
        <p:txBody>
          <a:bodyPr lIns="0" tIns="0" rIns="0" bIns="0" rtlCol="0" anchor="t"/>
          <a:lstStyle/>
          <a:p>
            <a:pPr algn="l">
              <a:lnSpc>
                <a:spcPct val="100000"/>
              </a:lnSpc>
              <a:defRPr/>
            </a:pPr>
            <a:r>
              <a:rPr lang="en-US" sz="1600" b="1">
                <a:solidFill>
                  <a:srgbClr val="000000"/>
                </a:solidFill>
                <a:latin typeface="苹方-简"/>
              </a:rPr>
              <a:t>AI's Role in Healthcare Operations</a:t>
            </a:r>
            <a:endParaRPr lang="en-US" sz="1100"/>
          </a:p>
        </p:txBody>
      </p:sp>
      <p:sp>
        <p:nvSpPr>
          <p:cNvPr id="9" name="TextBox 9"/>
          <p:cNvSpPr txBox="1"/>
          <p:nvPr/>
        </p:nvSpPr>
        <p:spPr>
          <a:xfrm>
            <a:off x="914400" y="2032000"/>
            <a:ext cx="4394200" cy="482600"/>
          </a:xfrm>
          <a:prstGeom prst="rect">
            <a:avLst/>
          </a:prstGeom>
          <a:solidFill>
            <a:srgbClr val="000000">
              <a:alpha val="0"/>
            </a:srgbClr>
          </a:solidFill>
        </p:spPr>
        <p:txBody>
          <a:bodyPr lIns="0" tIns="0" rIns="0" bIns="0" rtlCol="0" anchor="t"/>
          <a:lstStyle/>
          <a:p>
            <a:pPr algn="l">
              <a:lnSpc>
                <a:spcPct val="100000"/>
              </a:lnSpc>
              <a:defRPr/>
            </a:pPr>
            <a:r>
              <a:rPr lang="en-US" sz="3200" b="1">
                <a:solidFill>
                  <a:srgbClr val="226FD4"/>
                </a:solidFill>
                <a:latin typeface="苹方-简"/>
              </a:rPr>
              <a:t>Section 2</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1000" r="11000"/>
          <a:stretch>
            <a:fillRect/>
          </a:stretch>
        </p:blipFill>
        <p:spPr>
          <a:xfrm>
            <a:off x="0" y="0"/>
            <a:ext cx="10388600" cy="7366000"/>
          </a:xfrm>
          <a:prstGeom prst="rect">
            <a:avLst/>
          </a:prstGeom>
        </p:spPr>
      </p:pic>
      <p:sp>
        <p:nvSpPr>
          <p:cNvPr id="3" name="AutoShape 3"/>
          <p:cNvSpPr/>
          <p:nvPr/>
        </p:nvSpPr>
        <p:spPr>
          <a:xfrm>
            <a:off x="0" y="0"/>
            <a:ext cx="10388600" cy="7366000"/>
          </a:xfrm>
          <a:prstGeom prst="rect">
            <a:avLst/>
          </a:prstGeom>
          <a:solidFill>
            <a:srgbClr val="EDF4FD">
              <a:alpha val="0"/>
            </a:srgbClr>
          </a:solidFill>
        </p:spPr>
        <p:txBody>
          <a:bodyPr/>
          <a:lstStyle/>
          <a:p>
            <a:endParaRPr lang="en-IN" dirty="0"/>
          </a:p>
        </p:txBody>
      </p:sp>
      <p:pic>
        <p:nvPicPr>
          <p:cNvPr id="4" name="Picture 4"/>
          <p:cNvPicPr>
            <a:picLocks noChangeAspect="1"/>
          </p:cNvPicPr>
          <p:nvPr/>
        </p:nvPicPr>
        <p:blipFill>
          <a:blip r:embed="rId3"/>
          <a:srcRect l="15000" r="15000"/>
          <a:stretch>
            <a:fillRect/>
          </a:stretch>
        </p:blipFill>
        <p:spPr>
          <a:xfrm>
            <a:off x="0" y="0"/>
            <a:ext cx="3454400" cy="7366000"/>
          </a:xfrm>
          <a:prstGeom prst="rect">
            <a:avLst/>
          </a:prstGeom>
        </p:spPr>
      </p:pic>
      <p:sp>
        <p:nvSpPr>
          <p:cNvPr id="8" name="AutoShape 8"/>
          <p:cNvSpPr/>
          <p:nvPr/>
        </p:nvSpPr>
        <p:spPr>
          <a:xfrm>
            <a:off x="0" y="0"/>
            <a:ext cx="3454400" cy="7366000"/>
          </a:xfrm>
          <a:prstGeom prst="rect">
            <a:avLst/>
          </a:prstGeom>
          <a:solidFill>
            <a:srgbClr val="000000">
              <a:alpha val="0"/>
            </a:srgbClr>
          </a:solidFill>
        </p:spPr>
      </p:sp>
      <p:sp>
        <p:nvSpPr>
          <p:cNvPr id="9" name="AutoShape 9"/>
          <p:cNvSpPr/>
          <p:nvPr/>
        </p:nvSpPr>
        <p:spPr>
          <a:xfrm>
            <a:off x="4318000" y="1854200"/>
            <a:ext cx="0" cy="1308100"/>
          </a:xfrm>
          <a:prstGeom prst="rect">
            <a:avLst/>
          </a:prstGeom>
          <a:solidFill>
            <a:srgbClr val="FFFFFF"/>
          </a:solidFill>
        </p:spPr>
      </p:sp>
      <p:sp>
        <p:nvSpPr>
          <p:cNvPr id="10" name="AutoShape 10"/>
          <p:cNvSpPr/>
          <p:nvPr/>
        </p:nvSpPr>
        <p:spPr>
          <a:xfrm>
            <a:off x="4318000" y="3657600"/>
            <a:ext cx="0" cy="1308100"/>
          </a:xfrm>
          <a:prstGeom prst="rect">
            <a:avLst/>
          </a:prstGeom>
          <a:solidFill>
            <a:srgbClr val="FFFFFF"/>
          </a:solidFill>
        </p:spPr>
      </p:sp>
      <p:sp>
        <p:nvSpPr>
          <p:cNvPr id="11" name="AutoShape 11"/>
          <p:cNvSpPr/>
          <p:nvPr/>
        </p:nvSpPr>
        <p:spPr>
          <a:xfrm>
            <a:off x="4318000" y="5461000"/>
            <a:ext cx="0" cy="1308100"/>
          </a:xfrm>
          <a:prstGeom prst="rect">
            <a:avLst/>
          </a:prstGeom>
          <a:solidFill>
            <a:srgbClr val="FFFFFF"/>
          </a:solidFill>
        </p:spPr>
      </p:sp>
      <p:sp>
        <p:nvSpPr>
          <p:cNvPr id="12" name="AutoShape 12"/>
          <p:cNvSpPr/>
          <p:nvPr/>
        </p:nvSpPr>
        <p:spPr>
          <a:xfrm>
            <a:off x="0" y="0"/>
            <a:ext cx="0" cy="0"/>
          </a:xfrm>
          <a:prstGeom prst="rect">
            <a:avLst/>
          </a:prstGeom>
          <a:solidFill>
            <a:srgbClr val="000000">
              <a:alpha val="0"/>
            </a:srgbClr>
          </a:solidFill>
        </p:spPr>
      </p:sp>
      <p:sp>
        <p:nvSpPr>
          <p:cNvPr id="13" name="TextBox 13"/>
          <p:cNvSpPr txBox="1"/>
          <p:nvPr/>
        </p:nvSpPr>
        <p:spPr>
          <a:xfrm>
            <a:off x="4322405" y="0"/>
            <a:ext cx="5054600" cy="850900"/>
          </a:xfrm>
          <a:prstGeom prst="rect">
            <a:avLst/>
          </a:prstGeom>
          <a:solidFill>
            <a:srgbClr val="000000">
              <a:alpha val="0"/>
            </a:srgbClr>
          </a:solidFill>
        </p:spPr>
        <p:txBody>
          <a:bodyPr lIns="0" tIns="0" rIns="0" bIns="0" rtlCol="0" anchor="t"/>
          <a:lstStyle/>
          <a:p>
            <a:pPr algn="l">
              <a:lnSpc>
                <a:spcPct val="100000"/>
              </a:lnSpc>
              <a:defRPr/>
            </a:pPr>
            <a:r>
              <a:rPr lang="en-US" sz="2800" b="1" dirty="0">
                <a:solidFill>
                  <a:srgbClr val="226FD4"/>
                </a:solidFill>
                <a:latin typeface="苹方-简"/>
              </a:rPr>
              <a:t>Streamlining Administrative Processes with AI</a:t>
            </a:r>
            <a:endParaRPr lang="en-US" sz="1100" dirty="0"/>
          </a:p>
        </p:txBody>
      </p:sp>
      <p:sp>
        <p:nvSpPr>
          <p:cNvPr id="5" name="AutoShape 5"/>
          <p:cNvSpPr/>
          <p:nvPr/>
        </p:nvSpPr>
        <p:spPr>
          <a:xfrm>
            <a:off x="4289454" y="933548"/>
            <a:ext cx="4940300" cy="1549400"/>
          </a:xfrm>
          <a:prstGeom prst="roundRect">
            <a:avLst>
              <a:gd name="adj" fmla="val 11538"/>
            </a:avLst>
          </a:prstGeom>
          <a:solidFill>
            <a:srgbClr val="F2F4F6"/>
          </a:solidFill>
        </p:spPr>
      </p:sp>
      <p:sp>
        <p:nvSpPr>
          <p:cNvPr id="14" name="TextBox 14"/>
          <p:cNvSpPr txBox="1"/>
          <p:nvPr/>
        </p:nvSpPr>
        <p:spPr>
          <a:xfrm>
            <a:off x="4432300" y="1029481"/>
            <a:ext cx="4518264" cy="250288"/>
          </a:xfrm>
          <a:prstGeom prst="rect">
            <a:avLst/>
          </a:prstGeom>
          <a:solidFill>
            <a:srgbClr val="000000">
              <a:alpha val="0"/>
            </a:srgbClr>
          </a:solidFill>
        </p:spPr>
        <p:txBody>
          <a:bodyPr lIns="0" tIns="0" rIns="0" bIns="0" rtlCol="0" anchor="t"/>
          <a:lstStyle/>
          <a:p>
            <a:pPr algn="l">
              <a:lnSpc>
                <a:spcPct val="100000"/>
              </a:lnSpc>
              <a:defRPr/>
            </a:pPr>
            <a:r>
              <a:rPr lang="en-US" sz="1800" b="1" dirty="0">
                <a:solidFill>
                  <a:srgbClr val="000000"/>
                </a:solidFill>
                <a:latin typeface="苹方-简"/>
              </a:rPr>
              <a:t>Increased Efficiency in Operations</a:t>
            </a:r>
            <a:endParaRPr lang="en-US" sz="1100" dirty="0"/>
          </a:p>
        </p:txBody>
      </p:sp>
      <p:sp>
        <p:nvSpPr>
          <p:cNvPr id="17" name="TextBox 17"/>
          <p:cNvSpPr txBox="1"/>
          <p:nvPr/>
        </p:nvSpPr>
        <p:spPr>
          <a:xfrm>
            <a:off x="4473642" y="1448983"/>
            <a:ext cx="4518264" cy="798537"/>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69749F"/>
                </a:solidFill>
                <a:latin typeface="苹方-简"/>
              </a:rPr>
              <a:t>AI automates routine administrative tasks such as scheduling, billing, and patient record management, significantly reducing the time staff spend on these processes and allowing them to focus on patient care.</a:t>
            </a:r>
            <a:endParaRPr lang="en-US" sz="1100" dirty="0"/>
          </a:p>
        </p:txBody>
      </p:sp>
      <p:grpSp>
        <p:nvGrpSpPr>
          <p:cNvPr id="21" name="Group 20">
            <a:extLst>
              <a:ext uri="{FF2B5EF4-FFF2-40B4-BE49-F238E27FC236}">
                <a16:creationId xmlns:a16="http://schemas.microsoft.com/office/drawing/2014/main" id="{2D57A562-9722-D50D-B242-14873754C7BD}"/>
              </a:ext>
            </a:extLst>
          </p:cNvPr>
          <p:cNvGrpSpPr/>
          <p:nvPr/>
        </p:nvGrpSpPr>
        <p:grpSpPr>
          <a:xfrm>
            <a:off x="4289453" y="2628900"/>
            <a:ext cx="4940301" cy="1549400"/>
            <a:chOff x="4318000" y="3492500"/>
            <a:chExt cx="5054600" cy="1651000"/>
          </a:xfrm>
        </p:grpSpPr>
        <p:sp>
          <p:nvSpPr>
            <p:cNvPr id="6" name="AutoShape 6"/>
            <p:cNvSpPr/>
            <p:nvPr/>
          </p:nvSpPr>
          <p:spPr>
            <a:xfrm>
              <a:off x="4318000" y="3492500"/>
              <a:ext cx="5054600" cy="1651000"/>
            </a:xfrm>
            <a:prstGeom prst="roundRect">
              <a:avLst>
                <a:gd name="adj" fmla="val 11538"/>
              </a:avLst>
            </a:prstGeom>
            <a:solidFill>
              <a:srgbClr val="F2F4F6"/>
            </a:solidFill>
          </p:spPr>
        </p:sp>
        <p:sp>
          <p:nvSpPr>
            <p:cNvPr id="15" name="TextBox 15"/>
            <p:cNvSpPr txBox="1"/>
            <p:nvPr/>
          </p:nvSpPr>
          <p:spPr>
            <a:xfrm>
              <a:off x="4521200" y="3708400"/>
              <a:ext cx="4622800" cy="2667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Enhanced Data Management</a:t>
              </a:r>
              <a:endParaRPr lang="en-US" sz="1100"/>
            </a:p>
          </p:txBody>
        </p:sp>
        <p:sp>
          <p:nvSpPr>
            <p:cNvPr id="18" name="TextBox 18"/>
            <p:cNvSpPr txBox="1"/>
            <p:nvPr/>
          </p:nvSpPr>
          <p:spPr>
            <a:xfrm>
              <a:off x="4521200" y="4089400"/>
              <a:ext cx="4622800" cy="850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69749F"/>
                  </a:solidFill>
                  <a:latin typeface="苹方-简"/>
                </a:rPr>
                <a:t>AI systems can organize and analyze vast amounts of healthcare data, ensuring that information is easily accessible and up-to-date, which improves decision-making and operational workflows within healthcare facilities.</a:t>
              </a:r>
              <a:endParaRPr lang="en-US" sz="1100" dirty="0"/>
            </a:p>
          </p:txBody>
        </p:sp>
      </p:grpSp>
      <p:grpSp>
        <p:nvGrpSpPr>
          <p:cNvPr id="22" name="Group 21">
            <a:extLst>
              <a:ext uri="{FF2B5EF4-FFF2-40B4-BE49-F238E27FC236}">
                <a16:creationId xmlns:a16="http://schemas.microsoft.com/office/drawing/2014/main" id="{2EC13D49-4951-DAB4-933A-814124AD81C3}"/>
              </a:ext>
            </a:extLst>
          </p:cNvPr>
          <p:cNvGrpSpPr/>
          <p:nvPr/>
        </p:nvGrpSpPr>
        <p:grpSpPr>
          <a:xfrm>
            <a:off x="4317776" y="4311650"/>
            <a:ext cx="5029771" cy="1689100"/>
            <a:chOff x="4305300" y="5153431"/>
            <a:chExt cx="5054600" cy="1651000"/>
          </a:xfrm>
        </p:grpSpPr>
        <p:sp>
          <p:nvSpPr>
            <p:cNvPr id="7" name="AutoShape 7"/>
            <p:cNvSpPr/>
            <p:nvPr/>
          </p:nvSpPr>
          <p:spPr>
            <a:xfrm>
              <a:off x="4305300" y="5153431"/>
              <a:ext cx="5054600" cy="1651000"/>
            </a:xfrm>
            <a:prstGeom prst="roundRect">
              <a:avLst>
                <a:gd name="adj" fmla="val 11538"/>
              </a:avLst>
            </a:prstGeom>
            <a:solidFill>
              <a:srgbClr val="F2F4F6"/>
            </a:solidFill>
          </p:spPr>
        </p:sp>
        <p:sp>
          <p:nvSpPr>
            <p:cNvPr id="16" name="TextBox 16"/>
            <p:cNvSpPr txBox="1"/>
            <p:nvPr/>
          </p:nvSpPr>
          <p:spPr>
            <a:xfrm>
              <a:off x="4461935" y="5312301"/>
              <a:ext cx="4622800" cy="266700"/>
            </a:xfrm>
            <a:prstGeom prst="rect">
              <a:avLst/>
            </a:prstGeom>
            <a:solidFill>
              <a:srgbClr val="000000">
                <a:alpha val="0"/>
              </a:srgbClr>
            </a:solidFill>
          </p:spPr>
          <p:txBody>
            <a:bodyPr lIns="0" tIns="0" rIns="0" bIns="0" rtlCol="0" anchor="t"/>
            <a:lstStyle/>
            <a:p>
              <a:pPr algn="l">
                <a:lnSpc>
                  <a:spcPct val="100000"/>
                </a:lnSpc>
                <a:defRPr/>
              </a:pPr>
              <a:r>
                <a:rPr lang="en-US" sz="1800" b="1" dirty="0">
                  <a:solidFill>
                    <a:srgbClr val="000000"/>
                  </a:solidFill>
                  <a:latin typeface="苹方-简"/>
                </a:rPr>
                <a:t>Cost Reduction and Resource Optimization</a:t>
              </a:r>
              <a:endParaRPr lang="en-US" sz="1100" dirty="0"/>
            </a:p>
          </p:txBody>
        </p:sp>
        <p:sp>
          <p:nvSpPr>
            <p:cNvPr id="19" name="TextBox 19"/>
            <p:cNvSpPr txBox="1"/>
            <p:nvPr/>
          </p:nvSpPr>
          <p:spPr>
            <a:xfrm>
              <a:off x="4476423" y="5708253"/>
              <a:ext cx="4622800" cy="850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69749F"/>
                  </a:solidFill>
                  <a:latin typeface="苹方-简"/>
                </a:rPr>
                <a:t>By streamlining administrative processes, AI helps healthcare organizations lower operational costs and optimize resource allocation, ultimately leading to improved financial performance and better patient services.</a:t>
              </a:r>
              <a:endParaRPr lang="en-US" sz="1100"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892800"/>
          </a:xfrm>
          <a:prstGeom prst="rect">
            <a:avLst/>
          </a:prstGeom>
        </p:spPr>
      </p:pic>
      <p:sp>
        <p:nvSpPr>
          <p:cNvPr id="3" name="AutoShape 3"/>
          <p:cNvSpPr/>
          <p:nvPr/>
        </p:nvSpPr>
        <p:spPr>
          <a:xfrm>
            <a:off x="0" y="0"/>
            <a:ext cx="10388600" cy="5892800"/>
          </a:xfrm>
          <a:prstGeom prst="rect">
            <a:avLst/>
          </a:prstGeom>
          <a:solidFill>
            <a:srgbClr val="000000">
              <a:alpha val="0"/>
            </a:srgbClr>
          </a:solidFill>
        </p:spPr>
      </p:sp>
      <p:sp>
        <p:nvSpPr>
          <p:cNvPr id="4" name="AutoShape 4"/>
          <p:cNvSpPr/>
          <p:nvPr/>
        </p:nvSpPr>
        <p:spPr>
          <a:xfrm>
            <a:off x="1016000" y="1397000"/>
            <a:ext cx="2641600" cy="4114800"/>
          </a:xfrm>
          <a:prstGeom prst="rect">
            <a:avLst/>
          </a:prstGeom>
          <a:solidFill>
            <a:srgbClr val="EDF4FD">
              <a:alpha val="0"/>
            </a:srgbClr>
          </a:solidFill>
        </p:spPr>
      </p:sp>
      <p:sp>
        <p:nvSpPr>
          <p:cNvPr id="5" name="AutoShape 5"/>
          <p:cNvSpPr/>
          <p:nvPr/>
        </p:nvSpPr>
        <p:spPr>
          <a:xfrm>
            <a:off x="3860800" y="1397000"/>
            <a:ext cx="2641600" cy="4114800"/>
          </a:xfrm>
          <a:prstGeom prst="rect">
            <a:avLst/>
          </a:prstGeom>
          <a:solidFill>
            <a:srgbClr val="EDF4FD">
              <a:alpha val="0"/>
            </a:srgbClr>
          </a:solidFill>
        </p:spPr>
      </p:sp>
      <p:sp>
        <p:nvSpPr>
          <p:cNvPr id="6" name="AutoShape 6"/>
          <p:cNvSpPr/>
          <p:nvPr/>
        </p:nvSpPr>
        <p:spPr>
          <a:xfrm>
            <a:off x="6718300" y="1397000"/>
            <a:ext cx="2641600" cy="4114800"/>
          </a:xfrm>
          <a:prstGeom prst="rect">
            <a:avLst/>
          </a:prstGeom>
          <a:solidFill>
            <a:srgbClr val="EDF4FD">
              <a:alpha val="0"/>
            </a:srgbClr>
          </a:solidFill>
        </p:spPr>
      </p:sp>
      <p:sp>
        <p:nvSpPr>
          <p:cNvPr id="7" name="AutoShape 7"/>
          <p:cNvSpPr/>
          <p:nvPr/>
        </p:nvSpPr>
        <p:spPr>
          <a:xfrm>
            <a:off x="1016000" y="5638800"/>
            <a:ext cx="2641600" cy="0"/>
          </a:xfrm>
          <a:prstGeom prst="rect">
            <a:avLst/>
          </a:prstGeom>
          <a:solidFill>
            <a:srgbClr val="000000"/>
          </a:solidFill>
        </p:spPr>
      </p:sp>
      <p:sp>
        <p:nvSpPr>
          <p:cNvPr id="8" name="AutoShape 8"/>
          <p:cNvSpPr/>
          <p:nvPr/>
        </p:nvSpPr>
        <p:spPr>
          <a:xfrm>
            <a:off x="3860800" y="5638800"/>
            <a:ext cx="2641600" cy="0"/>
          </a:xfrm>
          <a:prstGeom prst="rect">
            <a:avLst/>
          </a:prstGeom>
          <a:solidFill>
            <a:srgbClr val="000000"/>
          </a:solidFill>
        </p:spPr>
      </p:sp>
      <p:sp>
        <p:nvSpPr>
          <p:cNvPr id="9" name="AutoShape 9"/>
          <p:cNvSpPr/>
          <p:nvPr/>
        </p:nvSpPr>
        <p:spPr>
          <a:xfrm>
            <a:off x="6718300" y="5638800"/>
            <a:ext cx="2641600" cy="0"/>
          </a:xfrm>
          <a:prstGeom prst="rect">
            <a:avLst/>
          </a:prstGeom>
          <a:solidFill>
            <a:srgbClr val="000000"/>
          </a:solidFill>
        </p:spPr>
      </p:sp>
      <p:pic>
        <p:nvPicPr>
          <p:cNvPr id="10" name="Picture 10"/>
          <p:cNvPicPr>
            <a:picLocks noChangeAspect="1"/>
          </p:cNvPicPr>
          <p:nvPr/>
        </p:nvPicPr>
        <p:blipFill>
          <a:blip r:embed="rId3"/>
          <a:srcRect t="4000" b="4000"/>
          <a:stretch>
            <a:fillRect/>
          </a:stretch>
        </p:blipFill>
        <p:spPr>
          <a:xfrm>
            <a:off x="1016000" y="1397000"/>
            <a:ext cx="2641600" cy="1485900"/>
          </a:xfrm>
          <a:prstGeom prst="rect">
            <a:avLst/>
          </a:prstGeom>
        </p:spPr>
      </p:pic>
      <p:pic>
        <p:nvPicPr>
          <p:cNvPr id="11" name="Picture 11"/>
          <p:cNvPicPr>
            <a:picLocks noChangeAspect="1"/>
          </p:cNvPicPr>
          <p:nvPr/>
        </p:nvPicPr>
        <p:blipFill>
          <a:blip r:embed="rId4"/>
          <a:srcRect t="32000" b="32000"/>
          <a:stretch>
            <a:fillRect/>
          </a:stretch>
        </p:blipFill>
        <p:spPr>
          <a:xfrm>
            <a:off x="3860800" y="1397000"/>
            <a:ext cx="2641600" cy="1485900"/>
          </a:xfrm>
          <a:prstGeom prst="rect">
            <a:avLst/>
          </a:prstGeom>
        </p:spPr>
      </p:pic>
      <p:pic>
        <p:nvPicPr>
          <p:cNvPr id="12" name="Picture 12"/>
          <p:cNvPicPr>
            <a:picLocks noChangeAspect="1"/>
          </p:cNvPicPr>
          <p:nvPr/>
        </p:nvPicPr>
        <p:blipFill>
          <a:blip r:embed="rId5"/>
          <a:srcRect t="7000" b="7000"/>
          <a:stretch>
            <a:fillRect/>
          </a:stretch>
        </p:blipFill>
        <p:spPr>
          <a:xfrm>
            <a:off x="6718300" y="1397000"/>
            <a:ext cx="2641600" cy="1485900"/>
          </a:xfrm>
          <a:prstGeom prst="rect">
            <a:avLst/>
          </a:prstGeom>
        </p:spPr>
      </p:pic>
      <p:sp>
        <p:nvSpPr>
          <p:cNvPr id="13" name="TextBox 13"/>
          <p:cNvSpPr txBox="1"/>
          <p:nvPr/>
        </p:nvSpPr>
        <p:spPr>
          <a:xfrm>
            <a:off x="1016000" y="457200"/>
            <a:ext cx="8356600" cy="5334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226FD4"/>
                </a:solidFill>
                <a:latin typeface="苹方-简"/>
              </a:rPr>
              <a:t>AI in Supply Chain Management for Healthcare</a:t>
            </a:r>
            <a:endParaRPr lang="en-US" sz="1100"/>
          </a:p>
        </p:txBody>
      </p:sp>
      <p:sp>
        <p:nvSpPr>
          <p:cNvPr id="14" name="TextBox 14"/>
          <p:cNvSpPr txBox="1"/>
          <p:nvPr/>
        </p:nvSpPr>
        <p:spPr>
          <a:xfrm>
            <a:off x="1016000" y="3035300"/>
            <a:ext cx="2641600" cy="7112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Enhanced Inventory Management</a:t>
            </a:r>
            <a:endParaRPr lang="en-US" sz="1100"/>
          </a:p>
        </p:txBody>
      </p:sp>
      <p:sp>
        <p:nvSpPr>
          <p:cNvPr id="15" name="TextBox 15"/>
          <p:cNvSpPr txBox="1"/>
          <p:nvPr/>
        </p:nvSpPr>
        <p:spPr>
          <a:xfrm>
            <a:off x="3860800" y="3035300"/>
            <a:ext cx="2641600" cy="7112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Predictive Analytics for Demand Forecasting</a:t>
            </a:r>
            <a:endParaRPr lang="en-US" sz="1100"/>
          </a:p>
        </p:txBody>
      </p:sp>
      <p:sp>
        <p:nvSpPr>
          <p:cNvPr id="16" name="TextBox 16"/>
          <p:cNvSpPr txBox="1"/>
          <p:nvPr/>
        </p:nvSpPr>
        <p:spPr>
          <a:xfrm>
            <a:off x="6718300" y="3035300"/>
            <a:ext cx="2641600" cy="7112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Streamlined Supplier Collaboration</a:t>
            </a:r>
            <a:endParaRPr lang="en-US" sz="1100"/>
          </a:p>
        </p:txBody>
      </p:sp>
      <p:sp>
        <p:nvSpPr>
          <p:cNvPr id="17" name="TextBox 17"/>
          <p:cNvSpPr txBox="1"/>
          <p:nvPr/>
        </p:nvSpPr>
        <p:spPr>
          <a:xfrm>
            <a:off x="1016000" y="3797300"/>
            <a:ext cx="2641600" cy="1485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69749F"/>
                </a:solidFill>
                <a:latin typeface="苹方-简"/>
              </a:rPr>
              <a:t>AI technologies enable real-time tracking and analysis of inventory levels, ensuring that healthcare facilities maintain optimal stock levels of essential medical supplies and medications, reducing waste and preventing shortages.</a:t>
            </a:r>
            <a:endParaRPr lang="en-US" sz="1100" dirty="0"/>
          </a:p>
        </p:txBody>
      </p:sp>
      <p:sp>
        <p:nvSpPr>
          <p:cNvPr id="18" name="TextBox 18"/>
          <p:cNvSpPr txBox="1"/>
          <p:nvPr/>
        </p:nvSpPr>
        <p:spPr>
          <a:xfrm>
            <a:off x="3860800" y="3797300"/>
            <a:ext cx="2641600" cy="1485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69749F"/>
                </a:solidFill>
                <a:latin typeface="苹方-简"/>
              </a:rPr>
              <a:t>By utilizing historical data and machine learning algorithms, AI can accurately predict future demand for healthcare products, allowing organizations to proactively adjust their supply chain strategies and improve service delivery.</a:t>
            </a:r>
            <a:endParaRPr lang="en-US" sz="1100" dirty="0"/>
          </a:p>
        </p:txBody>
      </p:sp>
      <p:sp>
        <p:nvSpPr>
          <p:cNvPr id="19" name="TextBox 19"/>
          <p:cNvSpPr txBox="1"/>
          <p:nvPr/>
        </p:nvSpPr>
        <p:spPr>
          <a:xfrm>
            <a:off x="6718300" y="3797300"/>
            <a:ext cx="2641600" cy="17018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69749F"/>
                </a:solidFill>
                <a:latin typeface="苹方-简"/>
              </a:rPr>
              <a:t>AI facilitates better communication and collaboration with suppliers through automated processes and data sharing, leading to improved negotiation outcomes, reduced lead times, and enhanced overall supply chain efficiency in the healthcare sector.</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0" r="10000"/>
          <a:stretch>
            <a:fillRect/>
          </a:stretch>
        </p:blipFill>
        <p:spPr>
          <a:xfrm>
            <a:off x="0" y="0"/>
            <a:ext cx="10388600" cy="7327900"/>
          </a:xfrm>
          <a:prstGeom prst="rect">
            <a:avLst/>
          </a:prstGeom>
        </p:spPr>
      </p:pic>
      <p:sp>
        <p:nvSpPr>
          <p:cNvPr id="3" name="AutoShape 3"/>
          <p:cNvSpPr/>
          <p:nvPr/>
        </p:nvSpPr>
        <p:spPr>
          <a:xfrm>
            <a:off x="0" y="0"/>
            <a:ext cx="10388600" cy="7327900"/>
          </a:xfrm>
          <a:prstGeom prst="rect">
            <a:avLst/>
          </a:prstGeom>
          <a:solidFill>
            <a:srgbClr val="000000">
              <a:alpha val="0"/>
            </a:srgbClr>
          </a:solidFill>
        </p:spPr>
      </p:sp>
      <p:pic>
        <p:nvPicPr>
          <p:cNvPr id="4" name="Picture 4"/>
          <p:cNvPicPr>
            <a:picLocks noChangeAspect="1"/>
          </p:cNvPicPr>
          <p:nvPr/>
        </p:nvPicPr>
        <p:blipFill>
          <a:blip r:embed="rId3"/>
          <a:srcRect l="18000" r="18000"/>
          <a:stretch>
            <a:fillRect/>
          </a:stretch>
        </p:blipFill>
        <p:spPr>
          <a:xfrm>
            <a:off x="1016000" y="2209800"/>
            <a:ext cx="2514600" cy="4711700"/>
          </a:xfrm>
          <a:prstGeom prst="roundRect">
            <a:avLst>
              <a:gd name="adj" fmla="val 3030"/>
            </a:avLst>
          </a:prstGeom>
        </p:spPr>
      </p:pic>
      <p:pic>
        <p:nvPicPr>
          <p:cNvPr id="5" name="Picture 5"/>
          <p:cNvPicPr>
            <a:picLocks noChangeAspect="1"/>
          </p:cNvPicPr>
          <p:nvPr/>
        </p:nvPicPr>
        <p:blipFill>
          <a:blip r:embed="rId3"/>
          <a:srcRect l="18000" r="18000"/>
          <a:stretch>
            <a:fillRect/>
          </a:stretch>
        </p:blipFill>
        <p:spPr>
          <a:xfrm>
            <a:off x="3937000" y="2209800"/>
            <a:ext cx="2514600" cy="4711700"/>
          </a:xfrm>
          <a:prstGeom prst="roundRect">
            <a:avLst>
              <a:gd name="adj" fmla="val 3030"/>
            </a:avLst>
          </a:prstGeom>
        </p:spPr>
      </p:pic>
      <p:pic>
        <p:nvPicPr>
          <p:cNvPr id="6" name="Picture 6"/>
          <p:cNvPicPr>
            <a:picLocks noChangeAspect="1"/>
          </p:cNvPicPr>
          <p:nvPr/>
        </p:nvPicPr>
        <p:blipFill>
          <a:blip r:embed="rId3"/>
          <a:srcRect l="18000" r="18000"/>
          <a:stretch>
            <a:fillRect/>
          </a:stretch>
        </p:blipFill>
        <p:spPr>
          <a:xfrm>
            <a:off x="6858000" y="2209800"/>
            <a:ext cx="2514600" cy="4711700"/>
          </a:xfrm>
          <a:prstGeom prst="roundRect">
            <a:avLst>
              <a:gd name="adj" fmla="val 3030"/>
            </a:avLst>
          </a:prstGeom>
        </p:spPr>
      </p:pic>
      <p:sp>
        <p:nvSpPr>
          <p:cNvPr id="7" name="AutoShape 7"/>
          <p:cNvSpPr/>
          <p:nvPr/>
        </p:nvSpPr>
        <p:spPr>
          <a:xfrm>
            <a:off x="1016000" y="2413000"/>
            <a:ext cx="0" cy="711200"/>
          </a:xfrm>
          <a:prstGeom prst="rect">
            <a:avLst/>
          </a:prstGeom>
          <a:solidFill>
            <a:srgbClr val="00694C">
              <a:alpha val="0"/>
            </a:srgbClr>
          </a:solidFill>
        </p:spPr>
      </p:sp>
      <p:sp>
        <p:nvSpPr>
          <p:cNvPr id="8" name="AutoShape 8"/>
          <p:cNvSpPr/>
          <p:nvPr/>
        </p:nvSpPr>
        <p:spPr>
          <a:xfrm>
            <a:off x="1016000" y="2209800"/>
            <a:ext cx="2514600" cy="4711700"/>
          </a:xfrm>
          <a:prstGeom prst="roundRect">
            <a:avLst>
              <a:gd name="adj" fmla="val 3030"/>
            </a:avLst>
          </a:prstGeom>
          <a:solidFill>
            <a:srgbClr val="000000">
              <a:alpha val="0"/>
            </a:srgbClr>
          </a:solidFill>
          <a:ln w="101600">
            <a:solidFill>
              <a:srgbClr val="000000">
                <a:alpha val="0"/>
              </a:srgbClr>
            </a:solidFill>
          </a:ln>
        </p:spPr>
      </p:sp>
      <p:sp>
        <p:nvSpPr>
          <p:cNvPr id="9" name="AutoShape 9"/>
          <p:cNvSpPr/>
          <p:nvPr/>
        </p:nvSpPr>
        <p:spPr>
          <a:xfrm>
            <a:off x="3937000" y="2413000"/>
            <a:ext cx="0" cy="711200"/>
          </a:xfrm>
          <a:prstGeom prst="rect">
            <a:avLst/>
          </a:prstGeom>
          <a:solidFill>
            <a:srgbClr val="000000"/>
          </a:solidFill>
        </p:spPr>
      </p:sp>
      <p:sp>
        <p:nvSpPr>
          <p:cNvPr id="10" name="AutoShape 10"/>
          <p:cNvSpPr/>
          <p:nvPr/>
        </p:nvSpPr>
        <p:spPr>
          <a:xfrm>
            <a:off x="3937000" y="2209800"/>
            <a:ext cx="2514600" cy="4711700"/>
          </a:xfrm>
          <a:prstGeom prst="roundRect">
            <a:avLst>
              <a:gd name="adj" fmla="val 3030"/>
            </a:avLst>
          </a:prstGeom>
          <a:solidFill>
            <a:srgbClr val="000000">
              <a:alpha val="0"/>
            </a:srgbClr>
          </a:solidFill>
          <a:ln w="101600">
            <a:solidFill>
              <a:srgbClr val="000000">
                <a:alpha val="0"/>
              </a:srgbClr>
            </a:solidFill>
          </a:ln>
        </p:spPr>
      </p:sp>
      <p:sp>
        <p:nvSpPr>
          <p:cNvPr id="11" name="AutoShape 11"/>
          <p:cNvSpPr/>
          <p:nvPr/>
        </p:nvSpPr>
        <p:spPr>
          <a:xfrm>
            <a:off x="6858000" y="2413000"/>
            <a:ext cx="0" cy="711200"/>
          </a:xfrm>
          <a:prstGeom prst="rect">
            <a:avLst/>
          </a:prstGeom>
          <a:solidFill>
            <a:srgbClr val="00694C">
              <a:alpha val="0"/>
            </a:srgbClr>
          </a:solidFill>
        </p:spPr>
      </p:sp>
      <p:sp>
        <p:nvSpPr>
          <p:cNvPr id="12" name="AutoShape 12"/>
          <p:cNvSpPr/>
          <p:nvPr/>
        </p:nvSpPr>
        <p:spPr>
          <a:xfrm>
            <a:off x="6786605" y="1732520"/>
            <a:ext cx="2514600" cy="4711700"/>
          </a:xfrm>
          <a:prstGeom prst="roundRect">
            <a:avLst>
              <a:gd name="adj" fmla="val 3030"/>
            </a:avLst>
          </a:prstGeom>
          <a:solidFill>
            <a:srgbClr val="000000">
              <a:alpha val="0"/>
            </a:srgbClr>
          </a:solidFill>
          <a:ln w="101600">
            <a:solidFill>
              <a:srgbClr val="000000">
                <a:alpha val="0"/>
              </a:srgbClr>
            </a:solidFill>
          </a:ln>
        </p:spPr>
      </p:sp>
      <p:sp>
        <p:nvSpPr>
          <p:cNvPr id="13" name="TextBox 13"/>
          <p:cNvSpPr txBox="1"/>
          <p:nvPr/>
        </p:nvSpPr>
        <p:spPr>
          <a:xfrm>
            <a:off x="1270000" y="2476500"/>
            <a:ext cx="1981200" cy="482600"/>
          </a:xfrm>
          <a:prstGeom prst="rect">
            <a:avLst/>
          </a:prstGeom>
          <a:solidFill>
            <a:srgbClr val="000000">
              <a:alpha val="0"/>
            </a:srgbClr>
          </a:solidFill>
        </p:spPr>
        <p:txBody>
          <a:bodyPr lIns="0" tIns="0" rIns="0" bIns="0" rtlCol="0" anchor="t"/>
          <a:lstStyle/>
          <a:p>
            <a:pPr algn="l">
              <a:lnSpc>
                <a:spcPct val="100000"/>
              </a:lnSpc>
              <a:defRPr/>
            </a:pPr>
            <a:r>
              <a:rPr lang="en-US" sz="3200" b="1">
                <a:solidFill>
                  <a:srgbClr val="000000"/>
                </a:solidFill>
                <a:latin typeface="苹方-简"/>
              </a:rPr>
              <a:t>01</a:t>
            </a:r>
            <a:endParaRPr lang="en-US" sz="1100"/>
          </a:p>
        </p:txBody>
      </p:sp>
      <p:sp>
        <p:nvSpPr>
          <p:cNvPr id="14" name="TextBox 14"/>
          <p:cNvSpPr txBox="1"/>
          <p:nvPr/>
        </p:nvSpPr>
        <p:spPr>
          <a:xfrm>
            <a:off x="4191000" y="2476500"/>
            <a:ext cx="1981200" cy="482600"/>
          </a:xfrm>
          <a:prstGeom prst="rect">
            <a:avLst/>
          </a:prstGeom>
          <a:solidFill>
            <a:srgbClr val="000000">
              <a:alpha val="0"/>
            </a:srgbClr>
          </a:solidFill>
        </p:spPr>
        <p:txBody>
          <a:bodyPr lIns="0" tIns="0" rIns="0" bIns="0" rtlCol="0" anchor="t"/>
          <a:lstStyle/>
          <a:p>
            <a:pPr algn="l">
              <a:lnSpc>
                <a:spcPct val="100000"/>
              </a:lnSpc>
              <a:defRPr/>
            </a:pPr>
            <a:r>
              <a:rPr lang="en-US" sz="3200" b="1">
                <a:solidFill>
                  <a:srgbClr val="000000"/>
                </a:solidFill>
                <a:latin typeface="苹方-简"/>
              </a:rPr>
              <a:t>02</a:t>
            </a:r>
            <a:endParaRPr lang="en-US" sz="1100"/>
          </a:p>
        </p:txBody>
      </p:sp>
      <p:sp>
        <p:nvSpPr>
          <p:cNvPr id="15" name="TextBox 15"/>
          <p:cNvSpPr txBox="1"/>
          <p:nvPr/>
        </p:nvSpPr>
        <p:spPr>
          <a:xfrm>
            <a:off x="7112000" y="2476500"/>
            <a:ext cx="1981200" cy="482600"/>
          </a:xfrm>
          <a:prstGeom prst="rect">
            <a:avLst/>
          </a:prstGeom>
          <a:solidFill>
            <a:srgbClr val="000000">
              <a:alpha val="0"/>
            </a:srgbClr>
          </a:solidFill>
        </p:spPr>
        <p:txBody>
          <a:bodyPr lIns="0" tIns="0" rIns="0" bIns="0" rtlCol="0" anchor="t"/>
          <a:lstStyle/>
          <a:p>
            <a:pPr algn="l">
              <a:lnSpc>
                <a:spcPct val="100000"/>
              </a:lnSpc>
              <a:defRPr/>
            </a:pPr>
            <a:r>
              <a:rPr lang="en-US" sz="3200" b="1">
                <a:solidFill>
                  <a:srgbClr val="000000"/>
                </a:solidFill>
                <a:latin typeface="苹方-简"/>
              </a:rPr>
              <a:t>03</a:t>
            </a:r>
            <a:endParaRPr lang="en-US" sz="1100"/>
          </a:p>
        </p:txBody>
      </p:sp>
      <p:sp>
        <p:nvSpPr>
          <p:cNvPr id="16" name="TextBox 16"/>
          <p:cNvSpPr txBox="1"/>
          <p:nvPr/>
        </p:nvSpPr>
        <p:spPr>
          <a:xfrm>
            <a:off x="1016000" y="444500"/>
            <a:ext cx="8356600" cy="8509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226FD4"/>
                </a:solidFill>
                <a:latin typeface="苹方-简"/>
              </a:rPr>
              <a:t>Improving Resource Allocation through Predictive Analytics</a:t>
            </a:r>
            <a:endParaRPr lang="en-US" sz="1100"/>
          </a:p>
        </p:txBody>
      </p:sp>
      <p:sp>
        <p:nvSpPr>
          <p:cNvPr id="17" name="TextBox 17"/>
          <p:cNvSpPr txBox="1"/>
          <p:nvPr/>
        </p:nvSpPr>
        <p:spPr>
          <a:xfrm>
            <a:off x="1282700" y="3124200"/>
            <a:ext cx="1981200" cy="482600"/>
          </a:xfrm>
          <a:prstGeom prst="rect">
            <a:avLst/>
          </a:prstGeom>
          <a:solidFill>
            <a:srgbClr val="000000">
              <a:alpha val="0"/>
            </a:srgbClr>
          </a:solidFill>
        </p:spPr>
        <p:txBody>
          <a:bodyPr lIns="0" tIns="0" rIns="0" bIns="0" rtlCol="0" anchor="t"/>
          <a:lstStyle/>
          <a:p>
            <a:pPr algn="l">
              <a:lnSpc>
                <a:spcPct val="100000"/>
              </a:lnSpc>
              <a:defRPr/>
            </a:pPr>
            <a:r>
              <a:rPr lang="en-US" sz="1600" b="1" dirty="0">
                <a:solidFill>
                  <a:srgbClr val="000000"/>
                </a:solidFill>
                <a:latin typeface="苹方-简"/>
              </a:rPr>
              <a:t>Optimized Staffing Levels</a:t>
            </a:r>
            <a:endParaRPr lang="en-US" sz="1100" dirty="0"/>
          </a:p>
        </p:txBody>
      </p:sp>
      <p:sp>
        <p:nvSpPr>
          <p:cNvPr id="18" name="TextBox 18"/>
          <p:cNvSpPr txBox="1"/>
          <p:nvPr/>
        </p:nvSpPr>
        <p:spPr>
          <a:xfrm>
            <a:off x="4191000" y="3097255"/>
            <a:ext cx="1981200" cy="482600"/>
          </a:xfrm>
          <a:prstGeom prst="rect">
            <a:avLst/>
          </a:prstGeom>
          <a:solidFill>
            <a:srgbClr val="000000">
              <a:alpha val="0"/>
            </a:srgbClr>
          </a:solidFill>
        </p:spPr>
        <p:txBody>
          <a:bodyPr lIns="0" tIns="0" rIns="0" bIns="0" rtlCol="0" anchor="t"/>
          <a:lstStyle/>
          <a:p>
            <a:pPr algn="l">
              <a:lnSpc>
                <a:spcPct val="100000"/>
              </a:lnSpc>
              <a:defRPr/>
            </a:pPr>
            <a:r>
              <a:rPr lang="en-US" sz="1600" b="1" dirty="0">
                <a:solidFill>
                  <a:srgbClr val="000000"/>
                </a:solidFill>
                <a:latin typeface="苹方-简"/>
              </a:rPr>
              <a:t>Efficient Use of Medical Equipment</a:t>
            </a:r>
            <a:endParaRPr lang="en-US" sz="1100" dirty="0"/>
          </a:p>
        </p:txBody>
      </p:sp>
      <p:sp>
        <p:nvSpPr>
          <p:cNvPr id="19" name="TextBox 19"/>
          <p:cNvSpPr txBox="1"/>
          <p:nvPr/>
        </p:nvSpPr>
        <p:spPr>
          <a:xfrm>
            <a:off x="7099986" y="3091420"/>
            <a:ext cx="1981200" cy="533400"/>
          </a:xfrm>
          <a:prstGeom prst="rect">
            <a:avLst/>
          </a:prstGeom>
          <a:solidFill>
            <a:srgbClr val="000000">
              <a:alpha val="0"/>
            </a:srgbClr>
          </a:solidFill>
        </p:spPr>
        <p:txBody>
          <a:bodyPr lIns="0" tIns="0" rIns="0" bIns="0" rtlCol="0" anchor="t"/>
          <a:lstStyle/>
          <a:p>
            <a:pPr algn="l">
              <a:lnSpc>
                <a:spcPct val="100000"/>
              </a:lnSpc>
              <a:defRPr/>
            </a:pPr>
            <a:r>
              <a:rPr lang="en-US" sz="1600" b="1" dirty="0">
                <a:solidFill>
                  <a:srgbClr val="000000"/>
                </a:solidFill>
                <a:latin typeface="苹方-简"/>
              </a:rPr>
              <a:t>Cost Savings through Proactive Management</a:t>
            </a:r>
            <a:endParaRPr lang="en-US" sz="1100" dirty="0"/>
          </a:p>
        </p:txBody>
      </p:sp>
      <p:sp>
        <p:nvSpPr>
          <p:cNvPr id="20" name="TextBox 20"/>
          <p:cNvSpPr txBox="1"/>
          <p:nvPr/>
        </p:nvSpPr>
        <p:spPr>
          <a:xfrm>
            <a:off x="1238422" y="3759028"/>
            <a:ext cx="1981200" cy="2057400"/>
          </a:xfrm>
          <a:prstGeom prst="rect">
            <a:avLst/>
          </a:prstGeom>
          <a:solidFill>
            <a:srgbClr val="000000">
              <a:alpha val="0"/>
            </a:srgbClr>
          </a:solidFill>
        </p:spPr>
        <p:txBody>
          <a:bodyPr lIns="0" tIns="0" rIns="0" bIns="0" rtlCol="0" anchor="t"/>
          <a:lstStyle/>
          <a:p>
            <a:pPr algn="just">
              <a:lnSpc>
                <a:spcPct val="100000"/>
              </a:lnSpc>
              <a:defRPr/>
            </a:pPr>
            <a:r>
              <a:rPr lang="en-US" sz="1200" b="0" dirty="0">
                <a:solidFill>
                  <a:srgbClr val="000000"/>
                </a:solidFill>
                <a:latin typeface="苹方-简"/>
              </a:rPr>
              <a:t>Predictive analytics can forecast patient admission rates and resource needs, allowing healthcare facilities to adjust staffing levels accordingly, ensuring that the right number of healthcare professionals are available to meet patient demand.</a:t>
            </a:r>
            <a:endParaRPr lang="en-US" sz="1100" dirty="0"/>
          </a:p>
        </p:txBody>
      </p:sp>
      <p:sp>
        <p:nvSpPr>
          <p:cNvPr id="21" name="TextBox 21"/>
          <p:cNvSpPr txBox="1"/>
          <p:nvPr/>
        </p:nvSpPr>
        <p:spPr>
          <a:xfrm>
            <a:off x="4013200" y="3753450"/>
            <a:ext cx="1981200" cy="1828800"/>
          </a:xfrm>
          <a:prstGeom prst="rect">
            <a:avLst/>
          </a:prstGeom>
          <a:solidFill>
            <a:srgbClr val="000000">
              <a:alpha val="0"/>
            </a:srgbClr>
          </a:solidFill>
        </p:spPr>
        <p:txBody>
          <a:bodyPr lIns="0" tIns="0" rIns="0" bIns="0" rtlCol="0" anchor="t"/>
          <a:lstStyle/>
          <a:p>
            <a:pPr algn="just">
              <a:lnSpc>
                <a:spcPct val="100000"/>
              </a:lnSpc>
              <a:defRPr/>
            </a:pPr>
            <a:r>
              <a:rPr lang="en-US" sz="1200" b="0" dirty="0">
                <a:solidFill>
                  <a:srgbClr val="000000"/>
                </a:solidFill>
                <a:latin typeface="苹方-简"/>
              </a:rPr>
              <a:t>By analyzing usage patterns and patient flow, predictive analytics helps healthcare organizations allocate medical equipment more effectively, reducing downtime and ensuring that critical resources are available when needed.</a:t>
            </a:r>
            <a:endParaRPr lang="en-US" sz="1100" dirty="0"/>
          </a:p>
        </p:txBody>
      </p:sp>
      <p:sp>
        <p:nvSpPr>
          <p:cNvPr id="22" name="TextBox 22"/>
          <p:cNvSpPr txBox="1"/>
          <p:nvPr/>
        </p:nvSpPr>
        <p:spPr>
          <a:xfrm>
            <a:off x="7053305" y="3747529"/>
            <a:ext cx="1981200" cy="2057400"/>
          </a:xfrm>
          <a:prstGeom prst="rect">
            <a:avLst/>
          </a:prstGeom>
          <a:solidFill>
            <a:srgbClr val="000000">
              <a:alpha val="0"/>
            </a:srgbClr>
          </a:solidFill>
        </p:spPr>
        <p:txBody>
          <a:bodyPr lIns="0" tIns="0" rIns="0" bIns="0" rtlCol="0" anchor="t"/>
          <a:lstStyle/>
          <a:p>
            <a:pPr algn="just">
              <a:lnSpc>
                <a:spcPct val="100000"/>
              </a:lnSpc>
              <a:defRPr/>
            </a:pPr>
            <a:r>
              <a:rPr lang="en-US" sz="1200" b="0" dirty="0">
                <a:solidFill>
                  <a:srgbClr val="000000"/>
                </a:solidFill>
                <a:latin typeface="苹方-简"/>
              </a:rPr>
              <a:t>Implementing predictive analytics in resource allocation enables healthcare providers to identify inefficiencies and potential shortages in advance, leading to significant cost savings and improved financial sustainability for healthcare operations.</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1000" r="11000"/>
          <a:stretch>
            <a:fillRect/>
          </a:stretch>
        </p:blipFill>
        <p:spPr>
          <a:xfrm>
            <a:off x="0" y="0"/>
            <a:ext cx="10388600" cy="7366000"/>
          </a:xfrm>
          <a:prstGeom prst="rect">
            <a:avLst/>
          </a:prstGeom>
        </p:spPr>
      </p:pic>
      <p:sp>
        <p:nvSpPr>
          <p:cNvPr id="3" name="AutoShape 3"/>
          <p:cNvSpPr/>
          <p:nvPr/>
        </p:nvSpPr>
        <p:spPr>
          <a:xfrm>
            <a:off x="0" y="112069"/>
            <a:ext cx="10388600" cy="7366000"/>
          </a:xfrm>
          <a:prstGeom prst="rect">
            <a:avLst/>
          </a:prstGeom>
          <a:solidFill>
            <a:srgbClr val="EDF4FD">
              <a:alpha val="0"/>
            </a:srgbClr>
          </a:solidFill>
        </p:spPr>
        <p:txBody>
          <a:bodyPr/>
          <a:lstStyle/>
          <a:p>
            <a:endParaRPr lang="en-IN" dirty="0"/>
          </a:p>
        </p:txBody>
      </p:sp>
      <p:pic>
        <p:nvPicPr>
          <p:cNvPr id="4" name="Picture 4"/>
          <p:cNvPicPr>
            <a:picLocks noChangeAspect="1"/>
          </p:cNvPicPr>
          <p:nvPr/>
        </p:nvPicPr>
        <p:blipFill>
          <a:blip r:embed="rId3"/>
          <a:srcRect l="9000" r="9000"/>
          <a:stretch>
            <a:fillRect/>
          </a:stretch>
        </p:blipFill>
        <p:spPr>
          <a:xfrm>
            <a:off x="0" y="0"/>
            <a:ext cx="3454400" cy="7366000"/>
          </a:xfrm>
          <a:prstGeom prst="rect">
            <a:avLst/>
          </a:prstGeom>
        </p:spPr>
      </p:pic>
      <p:sp>
        <p:nvSpPr>
          <p:cNvPr id="8" name="AutoShape 8"/>
          <p:cNvSpPr/>
          <p:nvPr/>
        </p:nvSpPr>
        <p:spPr>
          <a:xfrm>
            <a:off x="-210176" y="-755650"/>
            <a:ext cx="3454400" cy="7366000"/>
          </a:xfrm>
          <a:prstGeom prst="rect">
            <a:avLst/>
          </a:prstGeom>
          <a:solidFill>
            <a:srgbClr val="000000">
              <a:alpha val="0"/>
            </a:srgbClr>
          </a:solidFill>
        </p:spPr>
        <p:txBody>
          <a:bodyPr/>
          <a:lstStyle/>
          <a:p>
            <a:endParaRPr lang="en-IN" dirty="0"/>
          </a:p>
        </p:txBody>
      </p:sp>
      <p:sp>
        <p:nvSpPr>
          <p:cNvPr id="9" name="AutoShape 9"/>
          <p:cNvSpPr/>
          <p:nvPr/>
        </p:nvSpPr>
        <p:spPr>
          <a:xfrm>
            <a:off x="4318000" y="1854200"/>
            <a:ext cx="0" cy="1308100"/>
          </a:xfrm>
          <a:prstGeom prst="rect">
            <a:avLst/>
          </a:prstGeom>
          <a:solidFill>
            <a:srgbClr val="FFFFFF"/>
          </a:solidFill>
        </p:spPr>
      </p:sp>
      <p:sp>
        <p:nvSpPr>
          <p:cNvPr id="10" name="AutoShape 10"/>
          <p:cNvSpPr/>
          <p:nvPr/>
        </p:nvSpPr>
        <p:spPr>
          <a:xfrm>
            <a:off x="4318000" y="3657600"/>
            <a:ext cx="0" cy="1308100"/>
          </a:xfrm>
          <a:prstGeom prst="rect">
            <a:avLst/>
          </a:prstGeom>
          <a:solidFill>
            <a:srgbClr val="FFFFFF"/>
          </a:solidFill>
        </p:spPr>
      </p:sp>
      <p:sp>
        <p:nvSpPr>
          <p:cNvPr id="11" name="AutoShape 11"/>
          <p:cNvSpPr/>
          <p:nvPr/>
        </p:nvSpPr>
        <p:spPr>
          <a:xfrm>
            <a:off x="4318000" y="5461000"/>
            <a:ext cx="0" cy="1308100"/>
          </a:xfrm>
          <a:prstGeom prst="rect">
            <a:avLst/>
          </a:prstGeom>
          <a:solidFill>
            <a:srgbClr val="FFFFFF"/>
          </a:solidFill>
        </p:spPr>
      </p:sp>
      <p:sp>
        <p:nvSpPr>
          <p:cNvPr id="12" name="AutoShape 12"/>
          <p:cNvSpPr/>
          <p:nvPr/>
        </p:nvSpPr>
        <p:spPr>
          <a:xfrm>
            <a:off x="0" y="0"/>
            <a:ext cx="0" cy="0"/>
          </a:xfrm>
          <a:prstGeom prst="rect">
            <a:avLst/>
          </a:prstGeom>
          <a:solidFill>
            <a:srgbClr val="000000">
              <a:alpha val="0"/>
            </a:srgbClr>
          </a:solidFill>
        </p:spPr>
      </p:sp>
      <p:sp>
        <p:nvSpPr>
          <p:cNvPr id="13" name="TextBox 13"/>
          <p:cNvSpPr txBox="1"/>
          <p:nvPr/>
        </p:nvSpPr>
        <p:spPr>
          <a:xfrm>
            <a:off x="4475142" y="119953"/>
            <a:ext cx="5054600" cy="850900"/>
          </a:xfrm>
          <a:prstGeom prst="rect">
            <a:avLst/>
          </a:prstGeom>
          <a:solidFill>
            <a:srgbClr val="000000">
              <a:alpha val="0"/>
            </a:srgbClr>
          </a:solidFill>
        </p:spPr>
        <p:txBody>
          <a:bodyPr lIns="0" tIns="0" rIns="0" bIns="0" rtlCol="0" anchor="t"/>
          <a:lstStyle/>
          <a:p>
            <a:pPr algn="l">
              <a:lnSpc>
                <a:spcPct val="100000"/>
              </a:lnSpc>
              <a:defRPr/>
            </a:pPr>
            <a:r>
              <a:rPr lang="en-US" sz="2800" b="1" dirty="0">
                <a:solidFill>
                  <a:srgbClr val="226FD4"/>
                </a:solidFill>
                <a:latin typeface="苹方-简"/>
              </a:rPr>
              <a:t>Reducing Operational Costs with AI Solutions</a:t>
            </a:r>
            <a:endParaRPr lang="en-US" sz="1100" dirty="0"/>
          </a:p>
        </p:txBody>
      </p:sp>
      <p:grpSp>
        <p:nvGrpSpPr>
          <p:cNvPr id="20" name="Group 19">
            <a:extLst>
              <a:ext uri="{FF2B5EF4-FFF2-40B4-BE49-F238E27FC236}">
                <a16:creationId xmlns:a16="http://schemas.microsoft.com/office/drawing/2014/main" id="{05E4F1F8-95F8-12CE-3EF2-BD0471E0F6C1}"/>
              </a:ext>
            </a:extLst>
          </p:cNvPr>
          <p:cNvGrpSpPr/>
          <p:nvPr/>
        </p:nvGrpSpPr>
        <p:grpSpPr>
          <a:xfrm>
            <a:off x="4486128" y="1188177"/>
            <a:ext cx="4789087" cy="1331680"/>
            <a:chOff x="4307497" y="1947713"/>
            <a:chExt cx="5054600" cy="1680761"/>
          </a:xfrm>
        </p:grpSpPr>
        <p:sp>
          <p:nvSpPr>
            <p:cNvPr id="5" name="AutoShape 5"/>
            <p:cNvSpPr/>
            <p:nvPr/>
          </p:nvSpPr>
          <p:spPr>
            <a:xfrm>
              <a:off x="4307497" y="1977474"/>
              <a:ext cx="5054600" cy="1651000"/>
            </a:xfrm>
            <a:prstGeom prst="roundRect">
              <a:avLst>
                <a:gd name="adj" fmla="val 11538"/>
              </a:avLst>
            </a:prstGeom>
            <a:solidFill>
              <a:srgbClr val="F2F4F6"/>
            </a:solidFill>
          </p:spPr>
        </p:sp>
        <p:sp>
          <p:nvSpPr>
            <p:cNvPr id="14" name="TextBox 14"/>
            <p:cNvSpPr txBox="1"/>
            <p:nvPr/>
          </p:nvSpPr>
          <p:spPr>
            <a:xfrm>
              <a:off x="4521200" y="1947713"/>
              <a:ext cx="4622800" cy="266701"/>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Automating Routine Tasks</a:t>
              </a:r>
              <a:endParaRPr lang="en-US" sz="1100"/>
            </a:p>
          </p:txBody>
        </p:sp>
        <p:sp>
          <p:nvSpPr>
            <p:cNvPr id="17" name="TextBox 17"/>
            <p:cNvSpPr txBox="1"/>
            <p:nvPr/>
          </p:nvSpPr>
          <p:spPr>
            <a:xfrm>
              <a:off x="4521200" y="2273300"/>
              <a:ext cx="4622800" cy="850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69749F"/>
                  </a:solidFill>
                  <a:latin typeface="苹方-简"/>
                </a:rPr>
                <a:t>AI technologies can automate repetitive administrative tasks such as appointment scheduling, billing, and patient record management, significantly reducing labor costs and allowing healthcare staff to focus on more critical patient care activities.</a:t>
              </a:r>
              <a:endParaRPr lang="en-US" sz="1100" dirty="0"/>
            </a:p>
          </p:txBody>
        </p:sp>
      </p:grpSp>
      <p:grpSp>
        <p:nvGrpSpPr>
          <p:cNvPr id="21" name="Group 20">
            <a:extLst>
              <a:ext uri="{FF2B5EF4-FFF2-40B4-BE49-F238E27FC236}">
                <a16:creationId xmlns:a16="http://schemas.microsoft.com/office/drawing/2014/main" id="{B0E6CFFF-FAD2-C691-DC98-18F7895D6C41}"/>
              </a:ext>
            </a:extLst>
          </p:cNvPr>
          <p:cNvGrpSpPr/>
          <p:nvPr/>
        </p:nvGrpSpPr>
        <p:grpSpPr>
          <a:xfrm>
            <a:off x="4444846" y="2702767"/>
            <a:ext cx="4978711" cy="1426017"/>
            <a:chOff x="4449537" y="2789973"/>
            <a:chExt cx="5004316" cy="1585177"/>
          </a:xfrm>
        </p:grpSpPr>
        <p:sp>
          <p:nvSpPr>
            <p:cNvPr id="6" name="AutoShape 6"/>
            <p:cNvSpPr/>
            <p:nvPr/>
          </p:nvSpPr>
          <p:spPr>
            <a:xfrm>
              <a:off x="4449537" y="2789973"/>
              <a:ext cx="5004316" cy="1585177"/>
            </a:xfrm>
            <a:prstGeom prst="roundRect">
              <a:avLst>
                <a:gd name="adj" fmla="val 11538"/>
              </a:avLst>
            </a:prstGeom>
            <a:solidFill>
              <a:srgbClr val="F2F4F6"/>
            </a:solidFill>
          </p:spPr>
        </p:sp>
        <p:sp>
          <p:nvSpPr>
            <p:cNvPr id="15" name="TextBox 15"/>
            <p:cNvSpPr txBox="1"/>
            <p:nvPr/>
          </p:nvSpPr>
          <p:spPr>
            <a:xfrm>
              <a:off x="4622802" y="2857500"/>
              <a:ext cx="4622800" cy="266700"/>
            </a:xfrm>
            <a:prstGeom prst="rect">
              <a:avLst/>
            </a:prstGeom>
            <a:solidFill>
              <a:srgbClr val="000000">
                <a:alpha val="0"/>
              </a:srgbClr>
            </a:solidFill>
          </p:spPr>
          <p:txBody>
            <a:bodyPr lIns="0" tIns="0" rIns="0" bIns="0" rtlCol="0" anchor="t"/>
            <a:lstStyle/>
            <a:p>
              <a:pPr algn="l">
                <a:lnSpc>
                  <a:spcPct val="100000"/>
                </a:lnSpc>
                <a:defRPr/>
              </a:pPr>
              <a:r>
                <a:rPr lang="en-US" sz="1800" b="1" dirty="0">
                  <a:solidFill>
                    <a:srgbClr val="000000"/>
                  </a:solidFill>
                  <a:latin typeface="苹方-简"/>
                </a:rPr>
                <a:t>Predictive Maintenance for Equipment</a:t>
              </a:r>
              <a:endParaRPr lang="en-US" sz="1100" dirty="0"/>
            </a:p>
          </p:txBody>
        </p:sp>
        <p:sp>
          <p:nvSpPr>
            <p:cNvPr id="18" name="TextBox 18"/>
            <p:cNvSpPr txBox="1"/>
            <p:nvPr/>
          </p:nvSpPr>
          <p:spPr>
            <a:xfrm>
              <a:off x="4642461" y="3232150"/>
              <a:ext cx="4622800" cy="850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69749F"/>
                  </a:solidFill>
                  <a:latin typeface="苹方-简"/>
                </a:rPr>
                <a:t>By utilizing AI-driven predictive analytics, healthcare facilities can anticipate equipment failures and schedule maintenance proactively, minimizing downtime and repair costs, thus ensuring continuous operational efficiency.</a:t>
              </a:r>
              <a:endParaRPr lang="en-US" sz="1100" dirty="0"/>
            </a:p>
          </p:txBody>
        </p:sp>
      </p:grpSp>
      <p:grpSp>
        <p:nvGrpSpPr>
          <p:cNvPr id="22" name="Group 21">
            <a:extLst>
              <a:ext uri="{FF2B5EF4-FFF2-40B4-BE49-F238E27FC236}">
                <a16:creationId xmlns:a16="http://schemas.microsoft.com/office/drawing/2014/main" id="{E79CB424-7417-FF71-3273-42F07F28C52A}"/>
              </a:ext>
            </a:extLst>
          </p:cNvPr>
          <p:cNvGrpSpPr/>
          <p:nvPr/>
        </p:nvGrpSpPr>
        <p:grpSpPr>
          <a:xfrm>
            <a:off x="4444846" y="4175440"/>
            <a:ext cx="5043611" cy="1446142"/>
            <a:chOff x="4492701" y="4551154"/>
            <a:chExt cx="5054600" cy="1651000"/>
          </a:xfrm>
        </p:grpSpPr>
        <p:sp>
          <p:nvSpPr>
            <p:cNvPr id="7" name="AutoShape 7"/>
            <p:cNvSpPr/>
            <p:nvPr/>
          </p:nvSpPr>
          <p:spPr>
            <a:xfrm>
              <a:off x="4492701" y="4551154"/>
              <a:ext cx="5054600" cy="1651000"/>
            </a:xfrm>
            <a:prstGeom prst="roundRect">
              <a:avLst>
                <a:gd name="adj" fmla="val 11538"/>
              </a:avLst>
            </a:prstGeom>
            <a:solidFill>
              <a:srgbClr val="F2F4F6"/>
            </a:solidFill>
          </p:spPr>
        </p:sp>
        <p:sp>
          <p:nvSpPr>
            <p:cNvPr id="16" name="TextBox 16"/>
            <p:cNvSpPr txBox="1"/>
            <p:nvPr/>
          </p:nvSpPr>
          <p:spPr>
            <a:xfrm>
              <a:off x="4645224" y="4701252"/>
              <a:ext cx="4622800" cy="266700"/>
            </a:xfrm>
            <a:prstGeom prst="rect">
              <a:avLst/>
            </a:prstGeom>
            <a:solidFill>
              <a:srgbClr val="000000">
                <a:alpha val="0"/>
              </a:srgbClr>
            </a:solidFill>
          </p:spPr>
          <p:txBody>
            <a:bodyPr lIns="0" tIns="0" rIns="0" bIns="0" rtlCol="0" anchor="t"/>
            <a:lstStyle/>
            <a:p>
              <a:pPr algn="l">
                <a:lnSpc>
                  <a:spcPct val="100000"/>
                </a:lnSpc>
                <a:defRPr/>
              </a:pPr>
              <a:r>
                <a:rPr lang="en-US" sz="1800" b="1" dirty="0">
                  <a:solidFill>
                    <a:srgbClr val="000000"/>
                  </a:solidFill>
                  <a:latin typeface="苹方-简"/>
                </a:rPr>
                <a:t>Optimizing Supply Chain Operations</a:t>
              </a:r>
              <a:endParaRPr lang="en-US" sz="1100" dirty="0"/>
            </a:p>
          </p:txBody>
        </p:sp>
        <p:sp>
          <p:nvSpPr>
            <p:cNvPr id="19" name="TextBox 19"/>
            <p:cNvSpPr txBox="1"/>
            <p:nvPr/>
          </p:nvSpPr>
          <p:spPr>
            <a:xfrm>
              <a:off x="4589559" y="5067364"/>
              <a:ext cx="4622800" cy="850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69749F"/>
                  </a:solidFill>
                  <a:latin typeface="苹方-简"/>
                </a:rPr>
                <a:t>AI solutions enhance supply chain management by predicting demand and optimizing inventory levels, which reduces excess stock and waste, ultimately leading to lower operational costs and improved resource utilization in healthcare settings.</a:t>
              </a:r>
              <a:endParaRPr lang="en-US" sz="11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sp>
      <p:pic>
        <p:nvPicPr>
          <p:cNvPr id="4" name="Picture 4"/>
          <p:cNvPicPr>
            <a:picLocks noChangeAspect="1"/>
          </p:cNvPicPr>
          <p:nvPr/>
        </p:nvPicPr>
        <p:blipFill>
          <a:blip r:embed="rId3"/>
          <a:srcRect t="1000" b="1000"/>
          <a:stretch>
            <a:fillRect/>
          </a:stretch>
        </p:blipFill>
        <p:spPr>
          <a:xfrm>
            <a:off x="0" y="0"/>
            <a:ext cx="10388600" cy="5854700"/>
          </a:xfrm>
          <a:prstGeom prst="rect">
            <a:avLst/>
          </a:prstGeom>
        </p:spPr>
      </p:pic>
      <p:sp>
        <p:nvSpPr>
          <p:cNvPr id="5" name="AutoShape 5"/>
          <p:cNvSpPr/>
          <p:nvPr/>
        </p:nvSpPr>
        <p:spPr>
          <a:xfrm>
            <a:off x="914400" y="2032000"/>
            <a:ext cx="4394200" cy="482600"/>
          </a:xfrm>
          <a:prstGeom prst="rect">
            <a:avLst/>
          </a:prstGeom>
          <a:solidFill>
            <a:srgbClr val="000000">
              <a:alpha val="0"/>
            </a:srgbClr>
          </a:solidFill>
        </p:spPr>
      </p:sp>
      <p:sp>
        <p:nvSpPr>
          <p:cNvPr id="6" name="AutoShape 6"/>
          <p:cNvSpPr/>
          <p:nvPr/>
        </p:nvSpPr>
        <p:spPr>
          <a:xfrm>
            <a:off x="0" y="0"/>
            <a:ext cx="10388600" cy="5854700"/>
          </a:xfrm>
          <a:prstGeom prst="rect">
            <a:avLst/>
          </a:prstGeom>
          <a:solidFill>
            <a:srgbClr val="000000">
              <a:alpha val="0"/>
            </a:srgbClr>
          </a:solidFill>
        </p:spPr>
      </p:sp>
      <p:sp>
        <p:nvSpPr>
          <p:cNvPr id="7" name="AutoShape 7"/>
          <p:cNvSpPr/>
          <p:nvPr/>
        </p:nvSpPr>
        <p:spPr>
          <a:xfrm>
            <a:off x="3632200" y="4584700"/>
            <a:ext cx="3111500" cy="0"/>
          </a:xfrm>
          <a:prstGeom prst="rect">
            <a:avLst/>
          </a:prstGeom>
          <a:solidFill>
            <a:srgbClr val="000000"/>
          </a:solidFill>
        </p:spPr>
      </p:sp>
      <p:sp>
        <p:nvSpPr>
          <p:cNvPr id="8" name="TextBox 8"/>
          <p:cNvSpPr txBox="1"/>
          <p:nvPr/>
        </p:nvSpPr>
        <p:spPr>
          <a:xfrm>
            <a:off x="914400" y="2819400"/>
            <a:ext cx="4394200" cy="304800"/>
          </a:xfrm>
          <a:prstGeom prst="rect">
            <a:avLst/>
          </a:prstGeom>
          <a:solidFill>
            <a:srgbClr val="000000">
              <a:alpha val="0"/>
            </a:srgbClr>
          </a:solidFill>
        </p:spPr>
        <p:txBody>
          <a:bodyPr lIns="0" tIns="0" rIns="0" bIns="0" rtlCol="0" anchor="t"/>
          <a:lstStyle/>
          <a:p>
            <a:pPr algn="l">
              <a:lnSpc>
                <a:spcPct val="100000"/>
              </a:lnSpc>
              <a:defRPr/>
            </a:pPr>
            <a:r>
              <a:rPr lang="en-US" sz="1600" b="1">
                <a:solidFill>
                  <a:srgbClr val="000000"/>
                </a:solidFill>
                <a:latin typeface="苹方-简"/>
              </a:rPr>
              <a:t>Ethical Considerations and Challenges</a:t>
            </a:r>
            <a:endParaRPr lang="en-US" sz="1100"/>
          </a:p>
        </p:txBody>
      </p:sp>
      <p:sp>
        <p:nvSpPr>
          <p:cNvPr id="9" name="TextBox 9"/>
          <p:cNvSpPr txBox="1"/>
          <p:nvPr/>
        </p:nvSpPr>
        <p:spPr>
          <a:xfrm>
            <a:off x="914400" y="2032000"/>
            <a:ext cx="4394200" cy="482600"/>
          </a:xfrm>
          <a:prstGeom prst="rect">
            <a:avLst/>
          </a:prstGeom>
          <a:solidFill>
            <a:srgbClr val="000000">
              <a:alpha val="0"/>
            </a:srgbClr>
          </a:solidFill>
        </p:spPr>
        <p:txBody>
          <a:bodyPr lIns="0" tIns="0" rIns="0" bIns="0" rtlCol="0" anchor="t"/>
          <a:lstStyle/>
          <a:p>
            <a:pPr algn="l">
              <a:lnSpc>
                <a:spcPct val="100000"/>
              </a:lnSpc>
              <a:defRPr/>
            </a:pPr>
            <a:r>
              <a:rPr lang="en-US" sz="3200" b="1">
                <a:solidFill>
                  <a:srgbClr val="226FD4"/>
                </a:solidFill>
                <a:latin typeface="苹方-简"/>
              </a:rPr>
              <a:t>Section 3</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sp>
      <p:sp>
        <p:nvSpPr>
          <p:cNvPr id="4" name="AutoShape 4"/>
          <p:cNvSpPr/>
          <p:nvPr/>
        </p:nvSpPr>
        <p:spPr>
          <a:xfrm>
            <a:off x="1016000" y="1397000"/>
            <a:ext cx="2641600" cy="3898900"/>
          </a:xfrm>
          <a:prstGeom prst="rect">
            <a:avLst/>
          </a:prstGeom>
          <a:solidFill>
            <a:srgbClr val="EDF4FD">
              <a:alpha val="0"/>
            </a:srgbClr>
          </a:solidFill>
        </p:spPr>
      </p:sp>
      <p:sp>
        <p:nvSpPr>
          <p:cNvPr id="5" name="AutoShape 5"/>
          <p:cNvSpPr/>
          <p:nvPr/>
        </p:nvSpPr>
        <p:spPr>
          <a:xfrm>
            <a:off x="3860800" y="1397000"/>
            <a:ext cx="2641600" cy="3898900"/>
          </a:xfrm>
          <a:prstGeom prst="rect">
            <a:avLst/>
          </a:prstGeom>
          <a:solidFill>
            <a:srgbClr val="EDF4FD">
              <a:alpha val="0"/>
            </a:srgbClr>
          </a:solidFill>
        </p:spPr>
      </p:sp>
      <p:sp>
        <p:nvSpPr>
          <p:cNvPr id="6" name="AutoShape 6"/>
          <p:cNvSpPr/>
          <p:nvPr/>
        </p:nvSpPr>
        <p:spPr>
          <a:xfrm>
            <a:off x="6718300" y="1397000"/>
            <a:ext cx="2641600" cy="3898900"/>
          </a:xfrm>
          <a:prstGeom prst="rect">
            <a:avLst/>
          </a:prstGeom>
          <a:solidFill>
            <a:srgbClr val="EDF4FD">
              <a:alpha val="0"/>
            </a:srgbClr>
          </a:solidFill>
        </p:spPr>
      </p:sp>
      <p:sp>
        <p:nvSpPr>
          <p:cNvPr id="7" name="AutoShape 7"/>
          <p:cNvSpPr/>
          <p:nvPr/>
        </p:nvSpPr>
        <p:spPr>
          <a:xfrm>
            <a:off x="1016000" y="5422900"/>
            <a:ext cx="2641600" cy="0"/>
          </a:xfrm>
          <a:prstGeom prst="rect">
            <a:avLst/>
          </a:prstGeom>
          <a:solidFill>
            <a:srgbClr val="000000"/>
          </a:solidFill>
        </p:spPr>
      </p:sp>
      <p:sp>
        <p:nvSpPr>
          <p:cNvPr id="8" name="AutoShape 8"/>
          <p:cNvSpPr/>
          <p:nvPr/>
        </p:nvSpPr>
        <p:spPr>
          <a:xfrm>
            <a:off x="3860800" y="5422900"/>
            <a:ext cx="2641600" cy="0"/>
          </a:xfrm>
          <a:prstGeom prst="rect">
            <a:avLst/>
          </a:prstGeom>
          <a:solidFill>
            <a:srgbClr val="000000"/>
          </a:solidFill>
        </p:spPr>
      </p:sp>
      <p:sp>
        <p:nvSpPr>
          <p:cNvPr id="9" name="AutoShape 9"/>
          <p:cNvSpPr/>
          <p:nvPr/>
        </p:nvSpPr>
        <p:spPr>
          <a:xfrm>
            <a:off x="6718300" y="5422900"/>
            <a:ext cx="2641600" cy="0"/>
          </a:xfrm>
          <a:prstGeom prst="rect">
            <a:avLst/>
          </a:prstGeom>
          <a:solidFill>
            <a:srgbClr val="000000"/>
          </a:solidFill>
        </p:spPr>
      </p:sp>
      <p:pic>
        <p:nvPicPr>
          <p:cNvPr id="10" name="Picture 10"/>
          <p:cNvPicPr>
            <a:picLocks noChangeAspect="1"/>
          </p:cNvPicPr>
          <p:nvPr/>
        </p:nvPicPr>
        <p:blipFill>
          <a:blip r:embed="rId3"/>
          <a:srcRect t="3000" b="3000"/>
          <a:stretch>
            <a:fillRect/>
          </a:stretch>
        </p:blipFill>
        <p:spPr>
          <a:xfrm>
            <a:off x="1016000" y="1397000"/>
            <a:ext cx="2641600" cy="1485900"/>
          </a:xfrm>
          <a:prstGeom prst="rect">
            <a:avLst/>
          </a:prstGeom>
        </p:spPr>
      </p:pic>
      <p:pic>
        <p:nvPicPr>
          <p:cNvPr id="11" name="Picture 11"/>
          <p:cNvPicPr>
            <a:picLocks noChangeAspect="1"/>
          </p:cNvPicPr>
          <p:nvPr/>
        </p:nvPicPr>
        <p:blipFill>
          <a:blip r:embed="rId4"/>
          <a:srcRect t="6000" b="6000"/>
          <a:stretch>
            <a:fillRect/>
          </a:stretch>
        </p:blipFill>
        <p:spPr>
          <a:xfrm>
            <a:off x="3860800" y="1397000"/>
            <a:ext cx="2641600" cy="1485900"/>
          </a:xfrm>
          <a:prstGeom prst="rect">
            <a:avLst/>
          </a:prstGeom>
        </p:spPr>
      </p:pic>
      <p:pic>
        <p:nvPicPr>
          <p:cNvPr id="12" name="Picture 12"/>
          <p:cNvPicPr>
            <a:picLocks noChangeAspect="1"/>
          </p:cNvPicPr>
          <p:nvPr/>
        </p:nvPicPr>
        <p:blipFill>
          <a:blip r:embed="rId5"/>
          <a:srcRect t="8000" b="8000"/>
          <a:stretch>
            <a:fillRect/>
          </a:stretch>
        </p:blipFill>
        <p:spPr>
          <a:xfrm>
            <a:off x="6718300" y="1397000"/>
            <a:ext cx="2641600" cy="1485900"/>
          </a:xfrm>
          <a:prstGeom prst="rect">
            <a:avLst/>
          </a:prstGeom>
        </p:spPr>
      </p:pic>
      <p:sp>
        <p:nvSpPr>
          <p:cNvPr id="13" name="TextBox 13"/>
          <p:cNvSpPr txBox="1"/>
          <p:nvPr/>
        </p:nvSpPr>
        <p:spPr>
          <a:xfrm>
            <a:off x="1016000" y="457200"/>
            <a:ext cx="8356600" cy="5334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226FD4"/>
                </a:solidFill>
                <a:latin typeface="苹方-简"/>
              </a:rPr>
              <a:t>Data Privacy Concerns in AI Applications</a:t>
            </a:r>
            <a:endParaRPr lang="en-US" sz="1100"/>
          </a:p>
        </p:txBody>
      </p:sp>
      <p:sp>
        <p:nvSpPr>
          <p:cNvPr id="14" name="TextBox 14"/>
          <p:cNvSpPr txBox="1"/>
          <p:nvPr/>
        </p:nvSpPr>
        <p:spPr>
          <a:xfrm>
            <a:off x="1016000" y="3035300"/>
            <a:ext cx="2641600" cy="7112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Patient Data Security Risks</a:t>
            </a:r>
            <a:endParaRPr lang="en-US" sz="1100"/>
          </a:p>
        </p:txBody>
      </p:sp>
      <p:sp>
        <p:nvSpPr>
          <p:cNvPr id="15" name="TextBox 15"/>
          <p:cNvSpPr txBox="1"/>
          <p:nvPr/>
        </p:nvSpPr>
        <p:spPr>
          <a:xfrm>
            <a:off x="3860800" y="3035300"/>
            <a:ext cx="2641600" cy="7112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Compliance with Regulations</a:t>
            </a:r>
            <a:endParaRPr lang="en-US" sz="1100"/>
          </a:p>
        </p:txBody>
      </p:sp>
      <p:sp>
        <p:nvSpPr>
          <p:cNvPr id="16" name="TextBox 16"/>
          <p:cNvSpPr txBox="1"/>
          <p:nvPr/>
        </p:nvSpPr>
        <p:spPr>
          <a:xfrm>
            <a:off x="6718300" y="3035300"/>
            <a:ext cx="2641600" cy="7112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Ethical Implications of Data Use</a:t>
            </a:r>
            <a:endParaRPr lang="en-US" sz="1100"/>
          </a:p>
        </p:txBody>
      </p:sp>
      <p:sp>
        <p:nvSpPr>
          <p:cNvPr id="17" name="TextBox 17"/>
          <p:cNvSpPr txBox="1"/>
          <p:nvPr/>
        </p:nvSpPr>
        <p:spPr>
          <a:xfrm>
            <a:off x="1016000" y="3797300"/>
            <a:ext cx="2641600" cy="1485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69749F"/>
                </a:solidFill>
                <a:latin typeface="苹方-简"/>
              </a:rPr>
              <a:t>The integration of AI in healthcare raises significant concerns regarding the security of sensitive patient data, as breaches can lead to unauthorized access and misuse of personal health information, undermining patient trust.</a:t>
            </a:r>
            <a:endParaRPr lang="en-US" sz="1100" dirty="0"/>
          </a:p>
        </p:txBody>
      </p:sp>
      <p:sp>
        <p:nvSpPr>
          <p:cNvPr id="18" name="TextBox 18"/>
          <p:cNvSpPr txBox="1"/>
          <p:nvPr/>
        </p:nvSpPr>
        <p:spPr>
          <a:xfrm>
            <a:off x="3860800" y="3797300"/>
            <a:ext cx="2641600" cy="1485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69749F"/>
                </a:solidFill>
                <a:latin typeface="苹方-简"/>
              </a:rPr>
              <a:t>Healthcare organizations must navigate complex regulations such as HIPAA and GDPR, ensuring that AI applications comply with data privacy laws while still leveraging data for improved patient care and operational efficiency.</a:t>
            </a:r>
            <a:endParaRPr lang="en-US" sz="1100" dirty="0"/>
          </a:p>
        </p:txBody>
      </p:sp>
      <p:sp>
        <p:nvSpPr>
          <p:cNvPr id="19" name="TextBox 19"/>
          <p:cNvSpPr txBox="1"/>
          <p:nvPr/>
        </p:nvSpPr>
        <p:spPr>
          <a:xfrm>
            <a:off x="6718300" y="3797300"/>
            <a:ext cx="2641600" cy="1485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69749F"/>
                </a:solidFill>
                <a:latin typeface="苹方-简"/>
              </a:rPr>
              <a:t>The use of AI in healthcare necessitates a careful consideration of ethical implications, including informed consent and the potential for bias in data handling, which can affect patient outcomes and equity in healthcare access.</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1000" r="11000"/>
          <a:stretch>
            <a:fillRect/>
          </a:stretch>
        </p:blipFill>
        <p:spPr>
          <a:xfrm>
            <a:off x="0" y="0"/>
            <a:ext cx="10388600" cy="7366000"/>
          </a:xfrm>
          <a:prstGeom prst="rect">
            <a:avLst/>
          </a:prstGeom>
        </p:spPr>
      </p:pic>
      <p:sp>
        <p:nvSpPr>
          <p:cNvPr id="3" name="AutoShape 3"/>
          <p:cNvSpPr/>
          <p:nvPr/>
        </p:nvSpPr>
        <p:spPr>
          <a:xfrm>
            <a:off x="-63500" y="-520700"/>
            <a:ext cx="10388600" cy="7366000"/>
          </a:xfrm>
          <a:prstGeom prst="rect">
            <a:avLst/>
          </a:prstGeom>
          <a:solidFill>
            <a:srgbClr val="EDF4FD">
              <a:alpha val="0"/>
            </a:srgbClr>
          </a:solidFill>
        </p:spPr>
      </p:sp>
      <p:pic>
        <p:nvPicPr>
          <p:cNvPr id="4" name="Picture 4"/>
          <p:cNvPicPr>
            <a:picLocks noChangeAspect="1"/>
          </p:cNvPicPr>
          <p:nvPr/>
        </p:nvPicPr>
        <p:blipFill>
          <a:blip r:embed="rId3"/>
          <a:srcRect l="19000" r="19000"/>
          <a:stretch>
            <a:fillRect/>
          </a:stretch>
        </p:blipFill>
        <p:spPr>
          <a:xfrm>
            <a:off x="0" y="0"/>
            <a:ext cx="3454400" cy="7366000"/>
          </a:xfrm>
          <a:prstGeom prst="rect">
            <a:avLst/>
          </a:prstGeom>
        </p:spPr>
      </p:pic>
      <p:sp>
        <p:nvSpPr>
          <p:cNvPr id="7" name="AutoShape 7"/>
          <p:cNvSpPr/>
          <p:nvPr/>
        </p:nvSpPr>
        <p:spPr>
          <a:xfrm>
            <a:off x="4341026" y="4292875"/>
            <a:ext cx="4995563" cy="1516448"/>
          </a:xfrm>
          <a:prstGeom prst="roundRect">
            <a:avLst>
              <a:gd name="adj" fmla="val 11538"/>
            </a:avLst>
          </a:prstGeom>
          <a:solidFill>
            <a:srgbClr val="F2F4F6"/>
          </a:solidFill>
        </p:spPr>
      </p:sp>
      <p:sp>
        <p:nvSpPr>
          <p:cNvPr id="8" name="AutoShape 8"/>
          <p:cNvSpPr/>
          <p:nvPr/>
        </p:nvSpPr>
        <p:spPr>
          <a:xfrm>
            <a:off x="0" y="0"/>
            <a:ext cx="3454400" cy="7366000"/>
          </a:xfrm>
          <a:prstGeom prst="rect">
            <a:avLst/>
          </a:prstGeom>
          <a:solidFill>
            <a:srgbClr val="000000">
              <a:alpha val="0"/>
            </a:srgbClr>
          </a:solidFill>
        </p:spPr>
      </p:sp>
      <p:sp>
        <p:nvSpPr>
          <p:cNvPr id="9" name="AutoShape 9"/>
          <p:cNvSpPr/>
          <p:nvPr/>
        </p:nvSpPr>
        <p:spPr>
          <a:xfrm>
            <a:off x="4318000" y="1854200"/>
            <a:ext cx="0" cy="1308100"/>
          </a:xfrm>
          <a:prstGeom prst="rect">
            <a:avLst/>
          </a:prstGeom>
          <a:solidFill>
            <a:srgbClr val="FFFFFF"/>
          </a:solidFill>
        </p:spPr>
      </p:sp>
      <p:sp>
        <p:nvSpPr>
          <p:cNvPr id="10" name="AutoShape 10"/>
          <p:cNvSpPr/>
          <p:nvPr/>
        </p:nvSpPr>
        <p:spPr>
          <a:xfrm>
            <a:off x="4318000" y="3657600"/>
            <a:ext cx="0" cy="1308100"/>
          </a:xfrm>
          <a:prstGeom prst="rect">
            <a:avLst/>
          </a:prstGeom>
          <a:solidFill>
            <a:srgbClr val="FFFFFF"/>
          </a:solidFill>
        </p:spPr>
      </p:sp>
      <p:sp>
        <p:nvSpPr>
          <p:cNvPr id="11" name="AutoShape 11"/>
          <p:cNvSpPr/>
          <p:nvPr/>
        </p:nvSpPr>
        <p:spPr>
          <a:xfrm>
            <a:off x="4318000" y="5461000"/>
            <a:ext cx="0" cy="1308100"/>
          </a:xfrm>
          <a:prstGeom prst="rect">
            <a:avLst/>
          </a:prstGeom>
          <a:solidFill>
            <a:srgbClr val="FFFFFF"/>
          </a:solidFill>
        </p:spPr>
      </p:sp>
      <p:sp>
        <p:nvSpPr>
          <p:cNvPr id="12" name="AutoShape 12"/>
          <p:cNvSpPr/>
          <p:nvPr/>
        </p:nvSpPr>
        <p:spPr>
          <a:xfrm>
            <a:off x="0" y="0"/>
            <a:ext cx="0" cy="0"/>
          </a:xfrm>
          <a:prstGeom prst="rect">
            <a:avLst/>
          </a:prstGeom>
          <a:solidFill>
            <a:srgbClr val="000000">
              <a:alpha val="0"/>
            </a:srgbClr>
          </a:solidFill>
        </p:spPr>
      </p:sp>
      <p:sp>
        <p:nvSpPr>
          <p:cNvPr id="13" name="TextBox 13"/>
          <p:cNvSpPr txBox="1"/>
          <p:nvPr/>
        </p:nvSpPr>
        <p:spPr>
          <a:xfrm>
            <a:off x="4285392" y="91124"/>
            <a:ext cx="5054600" cy="488950"/>
          </a:xfrm>
          <a:prstGeom prst="rect">
            <a:avLst/>
          </a:prstGeom>
          <a:solidFill>
            <a:srgbClr val="000000">
              <a:alpha val="0"/>
            </a:srgbClr>
          </a:solidFill>
        </p:spPr>
        <p:txBody>
          <a:bodyPr lIns="0" tIns="0" rIns="0" bIns="0" rtlCol="0" anchor="t"/>
          <a:lstStyle/>
          <a:p>
            <a:pPr algn="l">
              <a:lnSpc>
                <a:spcPct val="100000"/>
              </a:lnSpc>
              <a:defRPr/>
            </a:pPr>
            <a:r>
              <a:rPr lang="en-US" sz="2800" b="1" dirty="0">
                <a:solidFill>
                  <a:srgbClr val="226FD4"/>
                </a:solidFill>
                <a:latin typeface="苹方-简"/>
              </a:rPr>
              <a:t>Addressing Bias in AI Algorithms</a:t>
            </a:r>
            <a:endParaRPr lang="en-US" sz="1100" dirty="0"/>
          </a:p>
        </p:txBody>
      </p:sp>
      <p:sp>
        <p:nvSpPr>
          <p:cNvPr id="16" name="TextBox 16"/>
          <p:cNvSpPr txBox="1"/>
          <p:nvPr/>
        </p:nvSpPr>
        <p:spPr>
          <a:xfrm>
            <a:off x="4543682" y="4513695"/>
            <a:ext cx="4622800" cy="266700"/>
          </a:xfrm>
          <a:prstGeom prst="rect">
            <a:avLst/>
          </a:prstGeom>
          <a:solidFill>
            <a:srgbClr val="000000">
              <a:alpha val="0"/>
            </a:srgbClr>
          </a:solidFill>
        </p:spPr>
        <p:txBody>
          <a:bodyPr lIns="0" tIns="0" rIns="0" bIns="0" rtlCol="0" anchor="t"/>
          <a:lstStyle/>
          <a:p>
            <a:pPr algn="l">
              <a:lnSpc>
                <a:spcPct val="100000"/>
              </a:lnSpc>
              <a:defRPr/>
            </a:pPr>
            <a:r>
              <a:rPr lang="en-US" sz="1800" b="1" dirty="0">
                <a:solidFill>
                  <a:srgbClr val="000000"/>
                </a:solidFill>
                <a:latin typeface="苹方-简"/>
              </a:rPr>
              <a:t>Building Trust in AI Technologies</a:t>
            </a:r>
            <a:endParaRPr lang="en-US" sz="1100" dirty="0"/>
          </a:p>
        </p:txBody>
      </p:sp>
      <p:grpSp>
        <p:nvGrpSpPr>
          <p:cNvPr id="20" name="Group 19">
            <a:extLst>
              <a:ext uri="{FF2B5EF4-FFF2-40B4-BE49-F238E27FC236}">
                <a16:creationId xmlns:a16="http://schemas.microsoft.com/office/drawing/2014/main" id="{7765F336-6D38-7AD9-01A1-0E34958A4C77}"/>
              </a:ext>
            </a:extLst>
          </p:cNvPr>
          <p:cNvGrpSpPr/>
          <p:nvPr/>
        </p:nvGrpSpPr>
        <p:grpSpPr>
          <a:xfrm>
            <a:off x="4285392" y="679100"/>
            <a:ext cx="4995561" cy="1619250"/>
            <a:chOff x="4318000" y="1689100"/>
            <a:chExt cx="5054600" cy="1651000"/>
          </a:xfrm>
        </p:grpSpPr>
        <p:sp>
          <p:nvSpPr>
            <p:cNvPr id="5" name="AutoShape 5"/>
            <p:cNvSpPr/>
            <p:nvPr/>
          </p:nvSpPr>
          <p:spPr>
            <a:xfrm>
              <a:off x="4318000" y="1689100"/>
              <a:ext cx="5054600" cy="1651000"/>
            </a:xfrm>
            <a:prstGeom prst="roundRect">
              <a:avLst>
                <a:gd name="adj" fmla="val 11538"/>
              </a:avLst>
            </a:prstGeom>
            <a:solidFill>
              <a:srgbClr val="F2F4F6"/>
            </a:solidFill>
          </p:spPr>
        </p:sp>
        <p:sp>
          <p:nvSpPr>
            <p:cNvPr id="14" name="TextBox 14"/>
            <p:cNvSpPr txBox="1"/>
            <p:nvPr/>
          </p:nvSpPr>
          <p:spPr>
            <a:xfrm>
              <a:off x="4521200" y="1905000"/>
              <a:ext cx="4622800" cy="266700"/>
            </a:xfrm>
            <a:prstGeom prst="rect">
              <a:avLst/>
            </a:prstGeom>
            <a:solidFill>
              <a:srgbClr val="000000">
                <a:alpha val="0"/>
              </a:srgbClr>
            </a:solidFill>
          </p:spPr>
          <p:txBody>
            <a:bodyPr lIns="0" tIns="0" rIns="0" bIns="0" rtlCol="0" anchor="t"/>
            <a:lstStyle/>
            <a:p>
              <a:pPr algn="l">
                <a:lnSpc>
                  <a:spcPct val="100000"/>
                </a:lnSpc>
                <a:defRPr/>
              </a:pPr>
              <a:r>
                <a:rPr lang="en-US" sz="1800" b="1" dirty="0">
                  <a:solidFill>
                    <a:srgbClr val="000000"/>
                  </a:solidFill>
                  <a:latin typeface="苹方-简"/>
                </a:rPr>
                <a:t>Impact on Patient Outcomes</a:t>
              </a:r>
              <a:endParaRPr lang="en-US" sz="1100" dirty="0"/>
            </a:p>
          </p:txBody>
        </p:sp>
        <p:sp>
          <p:nvSpPr>
            <p:cNvPr id="17" name="TextBox 17"/>
            <p:cNvSpPr txBox="1"/>
            <p:nvPr/>
          </p:nvSpPr>
          <p:spPr>
            <a:xfrm>
              <a:off x="4521200" y="2273300"/>
              <a:ext cx="4622800" cy="850900"/>
            </a:xfrm>
            <a:prstGeom prst="rect">
              <a:avLst/>
            </a:prstGeom>
            <a:solidFill>
              <a:srgbClr val="000000">
                <a:alpha val="0"/>
              </a:srgbClr>
            </a:solidFill>
          </p:spPr>
          <p:txBody>
            <a:bodyPr lIns="0" tIns="0" rIns="0" bIns="0" rtlCol="0" anchor="t"/>
            <a:lstStyle/>
            <a:p>
              <a:pPr algn="l">
                <a:lnSpc>
                  <a:spcPct val="100000"/>
                </a:lnSpc>
                <a:defRPr/>
              </a:pPr>
              <a:r>
                <a:rPr lang="en-US" sz="1400" b="0" dirty="0">
                  <a:solidFill>
                    <a:srgbClr val="69749F"/>
                  </a:solidFill>
                  <a:latin typeface="苹方-简"/>
                </a:rPr>
                <a:t>Addressing bias in AI algorithms is crucial as biased data can lead to misdiagnoses and inappropriate treatment recommendations, disproportionately affecting marginalized groups and exacerbating health disparities.</a:t>
              </a:r>
              <a:endParaRPr lang="en-US" sz="1100" dirty="0"/>
            </a:p>
          </p:txBody>
        </p:sp>
      </p:grpSp>
      <p:grpSp>
        <p:nvGrpSpPr>
          <p:cNvPr id="21" name="Group 20">
            <a:extLst>
              <a:ext uri="{FF2B5EF4-FFF2-40B4-BE49-F238E27FC236}">
                <a16:creationId xmlns:a16="http://schemas.microsoft.com/office/drawing/2014/main" id="{418712B5-4411-6D7F-4377-E765C9F9CD10}"/>
              </a:ext>
            </a:extLst>
          </p:cNvPr>
          <p:cNvGrpSpPr/>
          <p:nvPr/>
        </p:nvGrpSpPr>
        <p:grpSpPr>
          <a:xfrm>
            <a:off x="4316457" y="2475311"/>
            <a:ext cx="4995562" cy="1663700"/>
            <a:chOff x="4318000" y="2922716"/>
            <a:chExt cx="5054600" cy="1651000"/>
          </a:xfrm>
        </p:grpSpPr>
        <p:sp>
          <p:nvSpPr>
            <p:cNvPr id="6" name="AutoShape 6"/>
            <p:cNvSpPr/>
            <p:nvPr/>
          </p:nvSpPr>
          <p:spPr>
            <a:xfrm>
              <a:off x="4318000" y="2922716"/>
              <a:ext cx="5054600" cy="1651000"/>
            </a:xfrm>
            <a:prstGeom prst="roundRect">
              <a:avLst>
                <a:gd name="adj" fmla="val 11538"/>
              </a:avLst>
            </a:prstGeom>
            <a:solidFill>
              <a:srgbClr val="F2F4F6"/>
            </a:solidFill>
          </p:spPr>
        </p:sp>
        <p:sp>
          <p:nvSpPr>
            <p:cNvPr id="15" name="TextBox 15"/>
            <p:cNvSpPr txBox="1"/>
            <p:nvPr/>
          </p:nvSpPr>
          <p:spPr>
            <a:xfrm>
              <a:off x="4541623" y="3087816"/>
              <a:ext cx="4622800" cy="266700"/>
            </a:xfrm>
            <a:prstGeom prst="rect">
              <a:avLst/>
            </a:prstGeom>
            <a:solidFill>
              <a:srgbClr val="000000">
                <a:alpha val="0"/>
              </a:srgbClr>
            </a:solidFill>
          </p:spPr>
          <p:txBody>
            <a:bodyPr lIns="0" tIns="0" rIns="0" bIns="0" rtlCol="0" anchor="t"/>
            <a:lstStyle/>
            <a:p>
              <a:pPr algn="l">
                <a:lnSpc>
                  <a:spcPct val="100000"/>
                </a:lnSpc>
                <a:defRPr/>
              </a:pPr>
              <a:r>
                <a:rPr lang="en-US" sz="1800" b="1" dirty="0">
                  <a:solidFill>
                    <a:srgbClr val="000000"/>
                  </a:solidFill>
                  <a:latin typeface="苹方-简"/>
                </a:rPr>
                <a:t>Ensuring Fairness and Equity</a:t>
              </a:r>
              <a:endParaRPr lang="en-US" sz="1100" dirty="0"/>
            </a:p>
          </p:txBody>
        </p:sp>
        <p:sp>
          <p:nvSpPr>
            <p:cNvPr id="18" name="TextBox 18"/>
            <p:cNvSpPr txBox="1"/>
            <p:nvPr/>
          </p:nvSpPr>
          <p:spPr>
            <a:xfrm>
              <a:off x="4509015" y="3493358"/>
              <a:ext cx="4622800" cy="850900"/>
            </a:xfrm>
            <a:prstGeom prst="rect">
              <a:avLst/>
            </a:prstGeom>
            <a:solidFill>
              <a:srgbClr val="000000">
                <a:alpha val="0"/>
              </a:srgbClr>
            </a:solidFill>
          </p:spPr>
          <p:txBody>
            <a:bodyPr lIns="0" tIns="0" rIns="0" bIns="0" rtlCol="0" anchor="t"/>
            <a:lstStyle/>
            <a:p>
              <a:pPr algn="l">
                <a:lnSpc>
                  <a:spcPct val="100000"/>
                </a:lnSpc>
                <a:defRPr/>
              </a:pPr>
              <a:r>
                <a:rPr lang="en-US" sz="1400" b="0" dirty="0">
                  <a:solidFill>
                    <a:srgbClr val="69749F"/>
                  </a:solidFill>
                  <a:latin typeface="苹方-简"/>
                </a:rPr>
                <a:t>Implementing strategies to identify and mitigate bias in AI systems promotes fairness in healthcare delivery, ensuring that all patients receive equitable treatment regardless of their background or demographic characteristics.</a:t>
              </a:r>
              <a:endParaRPr lang="en-US" sz="1100" dirty="0"/>
            </a:p>
          </p:txBody>
        </p:sp>
      </p:grpSp>
      <p:sp>
        <p:nvSpPr>
          <p:cNvPr id="19" name="TextBox 19"/>
          <p:cNvSpPr txBox="1"/>
          <p:nvPr/>
        </p:nvSpPr>
        <p:spPr>
          <a:xfrm>
            <a:off x="4533213" y="4809593"/>
            <a:ext cx="4622800" cy="850900"/>
          </a:xfrm>
          <a:prstGeom prst="rect">
            <a:avLst/>
          </a:prstGeom>
          <a:solidFill>
            <a:srgbClr val="000000">
              <a:alpha val="0"/>
            </a:srgbClr>
          </a:solidFill>
        </p:spPr>
        <p:txBody>
          <a:bodyPr lIns="0" tIns="0" rIns="0" bIns="0" rtlCol="0" anchor="t"/>
          <a:lstStyle/>
          <a:p>
            <a:pPr algn="l">
              <a:lnSpc>
                <a:spcPct val="100000"/>
              </a:lnSpc>
              <a:defRPr/>
            </a:pPr>
            <a:r>
              <a:rPr lang="en-US" sz="1400" b="0" dirty="0">
                <a:solidFill>
                  <a:srgbClr val="69749F"/>
                </a:solidFill>
                <a:latin typeface="苹方-简"/>
              </a:rPr>
              <a:t>By actively addressing bias, healthcare organizations can enhance trust among patients and providers in AI technologies, fostering greater acceptance and utilization of AI-driven solutions in clinical practice.</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8000" r="8000"/>
          <a:stretch>
            <a:fillRect/>
          </a:stretch>
        </p:blipFill>
        <p:spPr>
          <a:xfrm>
            <a:off x="0" y="0"/>
            <a:ext cx="10388600" cy="6896100"/>
          </a:xfrm>
          <a:prstGeom prst="rect">
            <a:avLst/>
          </a:prstGeom>
        </p:spPr>
      </p:pic>
      <p:sp>
        <p:nvSpPr>
          <p:cNvPr id="3" name="AutoShape 3"/>
          <p:cNvSpPr/>
          <p:nvPr/>
        </p:nvSpPr>
        <p:spPr>
          <a:xfrm>
            <a:off x="0" y="0"/>
            <a:ext cx="10388600" cy="6896100"/>
          </a:xfrm>
          <a:prstGeom prst="rect">
            <a:avLst/>
          </a:prstGeom>
          <a:solidFill>
            <a:srgbClr val="000000">
              <a:alpha val="0"/>
            </a:srgbClr>
          </a:solidFill>
        </p:spPr>
      </p:sp>
      <p:pic>
        <p:nvPicPr>
          <p:cNvPr id="4" name="Picture 4"/>
          <p:cNvPicPr>
            <a:picLocks noChangeAspect="1"/>
          </p:cNvPicPr>
          <p:nvPr/>
        </p:nvPicPr>
        <p:blipFill>
          <a:blip r:embed="rId3"/>
          <a:srcRect l="18000" r="18000"/>
          <a:stretch>
            <a:fillRect/>
          </a:stretch>
        </p:blipFill>
        <p:spPr>
          <a:xfrm>
            <a:off x="1016000" y="1778000"/>
            <a:ext cx="2514600" cy="4699000"/>
          </a:xfrm>
          <a:prstGeom prst="roundRect">
            <a:avLst>
              <a:gd name="adj" fmla="val 3030"/>
            </a:avLst>
          </a:prstGeom>
        </p:spPr>
      </p:pic>
      <p:pic>
        <p:nvPicPr>
          <p:cNvPr id="5" name="Picture 5"/>
          <p:cNvPicPr>
            <a:picLocks noChangeAspect="1"/>
          </p:cNvPicPr>
          <p:nvPr/>
        </p:nvPicPr>
        <p:blipFill>
          <a:blip r:embed="rId3"/>
          <a:srcRect l="18000" r="18000"/>
          <a:stretch>
            <a:fillRect/>
          </a:stretch>
        </p:blipFill>
        <p:spPr>
          <a:xfrm>
            <a:off x="3937000" y="1778000"/>
            <a:ext cx="2514600" cy="4699000"/>
          </a:xfrm>
          <a:prstGeom prst="roundRect">
            <a:avLst>
              <a:gd name="adj" fmla="val 3030"/>
            </a:avLst>
          </a:prstGeom>
        </p:spPr>
      </p:pic>
      <p:pic>
        <p:nvPicPr>
          <p:cNvPr id="6" name="Picture 6"/>
          <p:cNvPicPr>
            <a:picLocks noChangeAspect="1"/>
          </p:cNvPicPr>
          <p:nvPr/>
        </p:nvPicPr>
        <p:blipFill>
          <a:blip r:embed="rId3"/>
          <a:srcRect l="18000" r="18000"/>
          <a:stretch>
            <a:fillRect/>
          </a:stretch>
        </p:blipFill>
        <p:spPr>
          <a:xfrm>
            <a:off x="6858000" y="1778000"/>
            <a:ext cx="2514600" cy="4699000"/>
          </a:xfrm>
          <a:prstGeom prst="roundRect">
            <a:avLst>
              <a:gd name="adj" fmla="val 3030"/>
            </a:avLst>
          </a:prstGeom>
        </p:spPr>
      </p:pic>
      <p:sp>
        <p:nvSpPr>
          <p:cNvPr id="7" name="AutoShape 7"/>
          <p:cNvSpPr/>
          <p:nvPr/>
        </p:nvSpPr>
        <p:spPr>
          <a:xfrm>
            <a:off x="1016000" y="1981200"/>
            <a:ext cx="0" cy="711200"/>
          </a:xfrm>
          <a:prstGeom prst="rect">
            <a:avLst/>
          </a:prstGeom>
          <a:solidFill>
            <a:srgbClr val="00694C">
              <a:alpha val="0"/>
            </a:srgbClr>
          </a:solidFill>
        </p:spPr>
      </p:sp>
      <p:sp>
        <p:nvSpPr>
          <p:cNvPr id="8" name="AutoShape 8"/>
          <p:cNvSpPr/>
          <p:nvPr/>
        </p:nvSpPr>
        <p:spPr>
          <a:xfrm>
            <a:off x="1016000" y="1778000"/>
            <a:ext cx="2514600" cy="4699000"/>
          </a:xfrm>
          <a:prstGeom prst="roundRect">
            <a:avLst>
              <a:gd name="adj" fmla="val 3030"/>
            </a:avLst>
          </a:prstGeom>
          <a:solidFill>
            <a:srgbClr val="000000">
              <a:alpha val="0"/>
            </a:srgbClr>
          </a:solidFill>
          <a:ln w="101600">
            <a:solidFill>
              <a:srgbClr val="000000">
                <a:alpha val="0"/>
              </a:srgbClr>
            </a:solidFill>
          </a:ln>
        </p:spPr>
      </p:sp>
      <p:sp>
        <p:nvSpPr>
          <p:cNvPr id="9" name="AutoShape 9"/>
          <p:cNvSpPr/>
          <p:nvPr/>
        </p:nvSpPr>
        <p:spPr>
          <a:xfrm>
            <a:off x="3937000" y="1981200"/>
            <a:ext cx="0" cy="711200"/>
          </a:xfrm>
          <a:prstGeom prst="rect">
            <a:avLst/>
          </a:prstGeom>
          <a:solidFill>
            <a:srgbClr val="000000"/>
          </a:solidFill>
        </p:spPr>
      </p:sp>
      <p:sp>
        <p:nvSpPr>
          <p:cNvPr id="10" name="AutoShape 10"/>
          <p:cNvSpPr/>
          <p:nvPr/>
        </p:nvSpPr>
        <p:spPr>
          <a:xfrm>
            <a:off x="3937000" y="1778000"/>
            <a:ext cx="2514600" cy="4699000"/>
          </a:xfrm>
          <a:prstGeom prst="roundRect">
            <a:avLst>
              <a:gd name="adj" fmla="val 3030"/>
            </a:avLst>
          </a:prstGeom>
          <a:solidFill>
            <a:srgbClr val="000000">
              <a:alpha val="0"/>
            </a:srgbClr>
          </a:solidFill>
          <a:ln w="101600">
            <a:solidFill>
              <a:srgbClr val="000000">
                <a:alpha val="0"/>
              </a:srgbClr>
            </a:solidFill>
          </a:ln>
        </p:spPr>
      </p:sp>
      <p:sp>
        <p:nvSpPr>
          <p:cNvPr id="11" name="AutoShape 11"/>
          <p:cNvSpPr/>
          <p:nvPr/>
        </p:nvSpPr>
        <p:spPr>
          <a:xfrm>
            <a:off x="6858000" y="1981200"/>
            <a:ext cx="0" cy="711200"/>
          </a:xfrm>
          <a:prstGeom prst="rect">
            <a:avLst/>
          </a:prstGeom>
          <a:solidFill>
            <a:srgbClr val="00694C">
              <a:alpha val="0"/>
            </a:srgbClr>
          </a:solidFill>
        </p:spPr>
      </p:sp>
      <p:sp>
        <p:nvSpPr>
          <p:cNvPr id="12" name="AutoShape 12"/>
          <p:cNvSpPr/>
          <p:nvPr/>
        </p:nvSpPr>
        <p:spPr>
          <a:xfrm>
            <a:off x="6858000" y="1778000"/>
            <a:ext cx="2514600" cy="4699000"/>
          </a:xfrm>
          <a:prstGeom prst="roundRect">
            <a:avLst>
              <a:gd name="adj" fmla="val 3030"/>
            </a:avLst>
          </a:prstGeom>
          <a:solidFill>
            <a:srgbClr val="000000">
              <a:alpha val="0"/>
            </a:srgbClr>
          </a:solidFill>
          <a:ln w="101600">
            <a:solidFill>
              <a:srgbClr val="000000">
                <a:alpha val="0"/>
              </a:srgbClr>
            </a:solidFill>
          </a:ln>
        </p:spPr>
      </p:sp>
      <p:sp>
        <p:nvSpPr>
          <p:cNvPr id="13" name="TextBox 13"/>
          <p:cNvSpPr txBox="1"/>
          <p:nvPr/>
        </p:nvSpPr>
        <p:spPr>
          <a:xfrm>
            <a:off x="1270000" y="2044700"/>
            <a:ext cx="1981200" cy="482600"/>
          </a:xfrm>
          <a:prstGeom prst="rect">
            <a:avLst/>
          </a:prstGeom>
          <a:solidFill>
            <a:srgbClr val="000000">
              <a:alpha val="0"/>
            </a:srgbClr>
          </a:solidFill>
        </p:spPr>
        <p:txBody>
          <a:bodyPr lIns="0" tIns="0" rIns="0" bIns="0" rtlCol="0" anchor="t"/>
          <a:lstStyle/>
          <a:p>
            <a:pPr algn="l">
              <a:lnSpc>
                <a:spcPct val="100000"/>
              </a:lnSpc>
              <a:defRPr/>
            </a:pPr>
            <a:r>
              <a:rPr lang="en-US" sz="3200" b="1">
                <a:solidFill>
                  <a:srgbClr val="000000"/>
                </a:solidFill>
                <a:latin typeface="苹方-简"/>
              </a:rPr>
              <a:t>01</a:t>
            </a:r>
            <a:endParaRPr lang="en-US" sz="1100"/>
          </a:p>
        </p:txBody>
      </p:sp>
      <p:sp>
        <p:nvSpPr>
          <p:cNvPr id="14" name="TextBox 14"/>
          <p:cNvSpPr txBox="1"/>
          <p:nvPr/>
        </p:nvSpPr>
        <p:spPr>
          <a:xfrm>
            <a:off x="4191000" y="2044700"/>
            <a:ext cx="1981200" cy="482600"/>
          </a:xfrm>
          <a:prstGeom prst="rect">
            <a:avLst/>
          </a:prstGeom>
          <a:solidFill>
            <a:srgbClr val="000000">
              <a:alpha val="0"/>
            </a:srgbClr>
          </a:solidFill>
        </p:spPr>
        <p:txBody>
          <a:bodyPr lIns="0" tIns="0" rIns="0" bIns="0" rtlCol="0" anchor="t"/>
          <a:lstStyle/>
          <a:p>
            <a:pPr algn="l">
              <a:lnSpc>
                <a:spcPct val="100000"/>
              </a:lnSpc>
              <a:defRPr/>
            </a:pPr>
            <a:r>
              <a:rPr lang="en-US" sz="3200" b="1">
                <a:solidFill>
                  <a:srgbClr val="000000"/>
                </a:solidFill>
                <a:latin typeface="苹方-简"/>
              </a:rPr>
              <a:t>02</a:t>
            </a:r>
            <a:endParaRPr lang="en-US" sz="1100"/>
          </a:p>
        </p:txBody>
      </p:sp>
      <p:sp>
        <p:nvSpPr>
          <p:cNvPr id="15" name="TextBox 15"/>
          <p:cNvSpPr txBox="1"/>
          <p:nvPr/>
        </p:nvSpPr>
        <p:spPr>
          <a:xfrm>
            <a:off x="7112000" y="2044700"/>
            <a:ext cx="1981200" cy="482600"/>
          </a:xfrm>
          <a:prstGeom prst="rect">
            <a:avLst/>
          </a:prstGeom>
          <a:solidFill>
            <a:srgbClr val="000000">
              <a:alpha val="0"/>
            </a:srgbClr>
          </a:solidFill>
        </p:spPr>
        <p:txBody>
          <a:bodyPr lIns="0" tIns="0" rIns="0" bIns="0" rtlCol="0" anchor="t"/>
          <a:lstStyle/>
          <a:p>
            <a:pPr algn="l">
              <a:lnSpc>
                <a:spcPct val="100000"/>
              </a:lnSpc>
              <a:defRPr/>
            </a:pPr>
            <a:r>
              <a:rPr lang="en-US" sz="3200" b="1">
                <a:solidFill>
                  <a:srgbClr val="000000"/>
                </a:solidFill>
                <a:latin typeface="苹方-简"/>
              </a:rPr>
              <a:t>03</a:t>
            </a:r>
            <a:endParaRPr lang="en-US" sz="1100"/>
          </a:p>
        </p:txBody>
      </p:sp>
      <p:sp>
        <p:nvSpPr>
          <p:cNvPr id="16" name="TextBox 16"/>
          <p:cNvSpPr txBox="1"/>
          <p:nvPr/>
        </p:nvSpPr>
        <p:spPr>
          <a:xfrm>
            <a:off x="1016000" y="444500"/>
            <a:ext cx="8356600" cy="4191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226FD4"/>
                </a:solidFill>
                <a:latin typeface="苹方-简"/>
              </a:rPr>
              <a:t>Regulatory Frameworks for AI in Healthcare</a:t>
            </a:r>
            <a:endParaRPr lang="en-US" sz="1100"/>
          </a:p>
        </p:txBody>
      </p:sp>
      <p:sp>
        <p:nvSpPr>
          <p:cNvPr id="17" name="TextBox 17"/>
          <p:cNvSpPr txBox="1"/>
          <p:nvPr/>
        </p:nvSpPr>
        <p:spPr>
          <a:xfrm>
            <a:off x="1270000" y="2980209"/>
            <a:ext cx="1981200" cy="482600"/>
          </a:xfrm>
          <a:prstGeom prst="rect">
            <a:avLst/>
          </a:prstGeom>
          <a:solidFill>
            <a:srgbClr val="000000">
              <a:alpha val="0"/>
            </a:srgbClr>
          </a:solidFill>
        </p:spPr>
        <p:txBody>
          <a:bodyPr lIns="0" tIns="0" rIns="0" bIns="0" rtlCol="0" anchor="t"/>
          <a:lstStyle/>
          <a:p>
            <a:pPr algn="l">
              <a:lnSpc>
                <a:spcPct val="100000"/>
              </a:lnSpc>
              <a:defRPr/>
            </a:pPr>
            <a:r>
              <a:rPr lang="en-US" sz="1600" b="1" dirty="0">
                <a:solidFill>
                  <a:srgbClr val="000000"/>
                </a:solidFill>
                <a:latin typeface="苹方-简"/>
              </a:rPr>
              <a:t>Importance of Compliance</a:t>
            </a:r>
            <a:endParaRPr lang="en-US" sz="1100" dirty="0"/>
          </a:p>
        </p:txBody>
      </p:sp>
      <p:sp>
        <p:nvSpPr>
          <p:cNvPr id="18" name="TextBox 18"/>
          <p:cNvSpPr txBox="1"/>
          <p:nvPr/>
        </p:nvSpPr>
        <p:spPr>
          <a:xfrm>
            <a:off x="4127500" y="2990850"/>
            <a:ext cx="1981200" cy="482600"/>
          </a:xfrm>
          <a:prstGeom prst="rect">
            <a:avLst/>
          </a:prstGeom>
          <a:solidFill>
            <a:srgbClr val="000000">
              <a:alpha val="0"/>
            </a:srgbClr>
          </a:solidFill>
        </p:spPr>
        <p:txBody>
          <a:bodyPr lIns="0" tIns="0" rIns="0" bIns="0" rtlCol="0" anchor="t"/>
          <a:lstStyle/>
          <a:p>
            <a:pPr algn="l">
              <a:lnSpc>
                <a:spcPct val="100000"/>
              </a:lnSpc>
              <a:defRPr/>
            </a:pPr>
            <a:r>
              <a:rPr lang="en-US" sz="1600" b="1" dirty="0">
                <a:solidFill>
                  <a:srgbClr val="000000"/>
                </a:solidFill>
                <a:latin typeface="苹方-简"/>
              </a:rPr>
              <a:t>Key Regulatory Bodies</a:t>
            </a:r>
            <a:endParaRPr lang="en-US" sz="1100" dirty="0"/>
          </a:p>
        </p:txBody>
      </p:sp>
      <p:sp>
        <p:nvSpPr>
          <p:cNvPr id="19" name="TextBox 19"/>
          <p:cNvSpPr txBox="1"/>
          <p:nvPr/>
        </p:nvSpPr>
        <p:spPr>
          <a:xfrm>
            <a:off x="7112000" y="2927350"/>
            <a:ext cx="1981200" cy="482600"/>
          </a:xfrm>
          <a:prstGeom prst="rect">
            <a:avLst/>
          </a:prstGeom>
          <a:solidFill>
            <a:srgbClr val="000000">
              <a:alpha val="0"/>
            </a:srgbClr>
          </a:solidFill>
        </p:spPr>
        <p:txBody>
          <a:bodyPr lIns="0" tIns="0" rIns="0" bIns="0" rtlCol="0" anchor="t"/>
          <a:lstStyle/>
          <a:p>
            <a:pPr algn="l">
              <a:lnSpc>
                <a:spcPct val="100000"/>
              </a:lnSpc>
              <a:defRPr/>
            </a:pPr>
            <a:r>
              <a:rPr lang="en-US" sz="1600" b="1" dirty="0">
                <a:solidFill>
                  <a:srgbClr val="000000"/>
                </a:solidFill>
                <a:latin typeface="苹方-简"/>
              </a:rPr>
              <a:t>Challenges in Regulation</a:t>
            </a:r>
            <a:endParaRPr lang="en-US" sz="1100" dirty="0"/>
          </a:p>
        </p:txBody>
      </p:sp>
      <p:sp>
        <p:nvSpPr>
          <p:cNvPr id="20" name="TextBox 20"/>
          <p:cNvSpPr txBox="1"/>
          <p:nvPr/>
        </p:nvSpPr>
        <p:spPr>
          <a:xfrm>
            <a:off x="1247689" y="3584318"/>
            <a:ext cx="1981200" cy="1828800"/>
          </a:xfrm>
          <a:prstGeom prst="rect">
            <a:avLst/>
          </a:prstGeom>
          <a:solidFill>
            <a:srgbClr val="000000">
              <a:alpha val="0"/>
            </a:srgbClr>
          </a:solidFill>
        </p:spPr>
        <p:txBody>
          <a:bodyPr lIns="0" tIns="0" rIns="0" bIns="0" rtlCol="0" anchor="t"/>
          <a:lstStyle/>
          <a:p>
            <a:pPr algn="just">
              <a:lnSpc>
                <a:spcPct val="100000"/>
              </a:lnSpc>
              <a:defRPr/>
            </a:pPr>
            <a:r>
              <a:rPr lang="en-US" sz="1200" b="0" dirty="0">
                <a:solidFill>
                  <a:srgbClr val="000000"/>
                </a:solidFill>
                <a:latin typeface="苹方-简"/>
              </a:rPr>
              <a:t>Regulatory frameworks are essential to ensure that AI technologies in healthcare adhere to safety, efficacy, and ethical standards, protecting patient welfare and maintaining public trust in medical innovations.</a:t>
            </a:r>
            <a:endParaRPr lang="en-US" sz="1100" dirty="0"/>
          </a:p>
        </p:txBody>
      </p:sp>
      <p:sp>
        <p:nvSpPr>
          <p:cNvPr id="21" name="TextBox 21"/>
          <p:cNvSpPr txBox="1"/>
          <p:nvPr/>
        </p:nvSpPr>
        <p:spPr>
          <a:xfrm>
            <a:off x="4032078" y="3540726"/>
            <a:ext cx="1981200" cy="2286000"/>
          </a:xfrm>
          <a:prstGeom prst="rect">
            <a:avLst/>
          </a:prstGeom>
          <a:solidFill>
            <a:srgbClr val="000000">
              <a:alpha val="0"/>
            </a:srgbClr>
          </a:solidFill>
        </p:spPr>
        <p:txBody>
          <a:bodyPr lIns="0" tIns="0" rIns="0" bIns="0" rtlCol="0" anchor="t"/>
          <a:lstStyle/>
          <a:p>
            <a:pPr algn="just">
              <a:lnSpc>
                <a:spcPct val="100000"/>
              </a:lnSpc>
              <a:defRPr/>
            </a:pPr>
            <a:r>
              <a:rPr lang="en-US" sz="1200" b="0" dirty="0">
                <a:solidFill>
                  <a:srgbClr val="000000"/>
                </a:solidFill>
                <a:latin typeface="苹方-简"/>
              </a:rPr>
              <a:t>Organizations such as the FDA in the United States and the EMA in Europe play pivotal roles in overseeing AI applications in healthcare, establishing guidelines for approval processes, and monitoring post-market performance to ensure ongoing compliance.</a:t>
            </a:r>
            <a:endParaRPr lang="en-US" sz="1100" dirty="0"/>
          </a:p>
        </p:txBody>
      </p:sp>
      <p:sp>
        <p:nvSpPr>
          <p:cNvPr id="22" name="TextBox 22"/>
          <p:cNvSpPr txBox="1"/>
          <p:nvPr/>
        </p:nvSpPr>
        <p:spPr>
          <a:xfrm>
            <a:off x="7023100" y="3584318"/>
            <a:ext cx="1981200" cy="2286000"/>
          </a:xfrm>
          <a:prstGeom prst="rect">
            <a:avLst/>
          </a:prstGeom>
          <a:solidFill>
            <a:srgbClr val="000000">
              <a:alpha val="0"/>
            </a:srgbClr>
          </a:solidFill>
        </p:spPr>
        <p:txBody>
          <a:bodyPr lIns="0" tIns="0" rIns="0" bIns="0" rtlCol="0" anchor="t"/>
          <a:lstStyle/>
          <a:p>
            <a:pPr algn="just">
              <a:lnSpc>
                <a:spcPct val="100000"/>
              </a:lnSpc>
              <a:defRPr/>
            </a:pPr>
            <a:r>
              <a:rPr lang="en-US" sz="1200" b="0" dirty="0">
                <a:solidFill>
                  <a:srgbClr val="000000"/>
                </a:solidFill>
                <a:latin typeface="苹方-简"/>
              </a:rPr>
              <a:t>The rapid evolution of AI technologies presents challenges for regulatory bodies, necessitating adaptive frameworks that can keep pace with innovation while addressing concerns related to data privacy, algorithmic bias, and accountability in AI-driven healthcare solutions.</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sp>
      <p:sp>
        <p:nvSpPr>
          <p:cNvPr id="4" name="AutoShape 4"/>
          <p:cNvSpPr/>
          <p:nvPr/>
        </p:nvSpPr>
        <p:spPr>
          <a:xfrm>
            <a:off x="1016000" y="1397000"/>
            <a:ext cx="2641600" cy="3898900"/>
          </a:xfrm>
          <a:prstGeom prst="rect">
            <a:avLst/>
          </a:prstGeom>
          <a:solidFill>
            <a:srgbClr val="EDF4FD">
              <a:alpha val="0"/>
            </a:srgbClr>
          </a:solidFill>
        </p:spPr>
      </p:sp>
      <p:sp>
        <p:nvSpPr>
          <p:cNvPr id="5" name="AutoShape 5"/>
          <p:cNvSpPr/>
          <p:nvPr/>
        </p:nvSpPr>
        <p:spPr>
          <a:xfrm>
            <a:off x="3860800" y="1397000"/>
            <a:ext cx="2641600" cy="3898900"/>
          </a:xfrm>
          <a:prstGeom prst="rect">
            <a:avLst/>
          </a:prstGeom>
          <a:solidFill>
            <a:srgbClr val="EDF4FD">
              <a:alpha val="0"/>
            </a:srgbClr>
          </a:solidFill>
        </p:spPr>
      </p:sp>
      <p:sp>
        <p:nvSpPr>
          <p:cNvPr id="6" name="AutoShape 6"/>
          <p:cNvSpPr/>
          <p:nvPr/>
        </p:nvSpPr>
        <p:spPr>
          <a:xfrm>
            <a:off x="6718300" y="1397000"/>
            <a:ext cx="2641600" cy="3898900"/>
          </a:xfrm>
          <a:prstGeom prst="rect">
            <a:avLst/>
          </a:prstGeom>
          <a:solidFill>
            <a:srgbClr val="EDF4FD">
              <a:alpha val="0"/>
            </a:srgbClr>
          </a:solidFill>
        </p:spPr>
      </p:sp>
      <p:sp>
        <p:nvSpPr>
          <p:cNvPr id="7" name="AutoShape 7"/>
          <p:cNvSpPr/>
          <p:nvPr/>
        </p:nvSpPr>
        <p:spPr>
          <a:xfrm>
            <a:off x="1016000" y="5422900"/>
            <a:ext cx="2641600" cy="0"/>
          </a:xfrm>
          <a:prstGeom prst="rect">
            <a:avLst/>
          </a:prstGeom>
          <a:solidFill>
            <a:srgbClr val="000000"/>
          </a:solidFill>
        </p:spPr>
      </p:sp>
      <p:sp>
        <p:nvSpPr>
          <p:cNvPr id="8" name="AutoShape 8"/>
          <p:cNvSpPr/>
          <p:nvPr/>
        </p:nvSpPr>
        <p:spPr>
          <a:xfrm>
            <a:off x="3860800" y="5422900"/>
            <a:ext cx="2641600" cy="0"/>
          </a:xfrm>
          <a:prstGeom prst="rect">
            <a:avLst/>
          </a:prstGeom>
          <a:solidFill>
            <a:srgbClr val="000000"/>
          </a:solidFill>
        </p:spPr>
      </p:sp>
      <p:sp>
        <p:nvSpPr>
          <p:cNvPr id="9" name="AutoShape 9"/>
          <p:cNvSpPr/>
          <p:nvPr/>
        </p:nvSpPr>
        <p:spPr>
          <a:xfrm>
            <a:off x="6718300" y="5422900"/>
            <a:ext cx="2641600" cy="0"/>
          </a:xfrm>
          <a:prstGeom prst="rect">
            <a:avLst/>
          </a:prstGeom>
          <a:solidFill>
            <a:srgbClr val="000000"/>
          </a:solidFill>
        </p:spPr>
      </p:sp>
      <p:pic>
        <p:nvPicPr>
          <p:cNvPr id="10" name="Picture 10"/>
          <p:cNvPicPr>
            <a:picLocks noChangeAspect="1"/>
          </p:cNvPicPr>
          <p:nvPr/>
        </p:nvPicPr>
        <p:blipFill>
          <a:blip r:embed="rId3"/>
          <a:srcRect l="1000" r="1000"/>
          <a:stretch>
            <a:fillRect/>
          </a:stretch>
        </p:blipFill>
        <p:spPr>
          <a:xfrm>
            <a:off x="1016000" y="1397000"/>
            <a:ext cx="2641600" cy="1485900"/>
          </a:xfrm>
          <a:prstGeom prst="rect">
            <a:avLst/>
          </a:prstGeom>
        </p:spPr>
      </p:pic>
      <p:pic>
        <p:nvPicPr>
          <p:cNvPr id="11" name="Picture 11"/>
          <p:cNvPicPr>
            <a:picLocks noChangeAspect="1"/>
          </p:cNvPicPr>
          <p:nvPr/>
        </p:nvPicPr>
        <p:blipFill>
          <a:blip r:embed="rId4"/>
          <a:srcRect l="1000" r="1000"/>
          <a:stretch>
            <a:fillRect/>
          </a:stretch>
        </p:blipFill>
        <p:spPr>
          <a:xfrm>
            <a:off x="3860800" y="1397000"/>
            <a:ext cx="2641600" cy="1485900"/>
          </a:xfrm>
          <a:prstGeom prst="rect">
            <a:avLst/>
          </a:prstGeom>
        </p:spPr>
      </p:pic>
      <p:pic>
        <p:nvPicPr>
          <p:cNvPr id="12" name="Picture 12"/>
          <p:cNvPicPr>
            <a:picLocks noChangeAspect="1"/>
          </p:cNvPicPr>
          <p:nvPr/>
        </p:nvPicPr>
        <p:blipFill>
          <a:blip r:embed="rId5"/>
          <a:srcRect l="4000" r="4000"/>
          <a:stretch>
            <a:fillRect/>
          </a:stretch>
        </p:blipFill>
        <p:spPr>
          <a:xfrm>
            <a:off x="6718300" y="1397000"/>
            <a:ext cx="2641600" cy="1485900"/>
          </a:xfrm>
          <a:prstGeom prst="rect">
            <a:avLst/>
          </a:prstGeom>
        </p:spPr>
      </p:pic>
      <p:sp>
        <p:nvSpPr>
          <p:cNvPr id="13" name="TextBox 13"/>
          <p:cNvSpPr txBox="1"/>
          <p:nvPr/>
        </p:nvSpPr>
        <p:spPr>
          <a:xfrm>
            <a:off x="1016000" y="457200"/>
            <a:ext cx="8356600" cy="5334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226FD4"/>
                </a:solidFill>
                <a:latin typeface="苹方-简"/>
              </a:rPr>
              <a:t>Ensuring Transparency and Accountability</a:t>
            </a:r>
            <a:endParaRPr lang="en-US" sz="1100"/>
          </a:p>
        </p:txBody>
      </p:sp>
      <p:sp>
        <p:nvSpPr>
          <p:cNvPr id="14" name="TextBox 14"/>
          <p:cNvSpPr txBox="1"/>
          <p:nvPr/>
        </p:nvSpPr>
        <p:spPr>
          <a:xfrm>
            <a:off x="1016000" y="3035300"/>
            <a:ext cx="2641600" cy="7112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Building Trust with Stakeholders</a:t>
            </a:r>
            <a:endParaRPr lang="en-US" sz="1100"/>
          </a:p>
        </p:txBody>
      </p:sp>
      <p:sp>
        <p:nvSpPr>
          <p:cNvPr id="15" name="TextBox 15"/>
          <p:cNvSpPr txBox="1"/>
          <p:nvPr/>
        </p:nvSpPr>
        <p:spPr>
          <a:xfrm>
            <a:off x="3860800" y="3035300"/>
            <a:ext cx="2641600" cy="7112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Accountability Mechanisms</a:t>
            </a:r>
            <a:endParaRPr lang="en-US" sz="1100"/>
          </a:p>
        </p:txBody>
      </p:sp>
      <p:sp>
        <p:nvSpPr>
          <p:cNvPr id="16" name="TextBox 16"/>
          <p:cNvSpPr txBox="1"/>
          <p:nvPr/>
        </p:nvSpPr>
        <p:spPr>
          <a:xfrm>
            <a:off x="6718300" y="3035300"/>
            <a:ext cx="2641600" cy="7112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Regulatory Compliance and Best Practices</a:t>
            </a:r>
            <a:endParaRPr lang="en-US" sz="1100"/>
          </a:p>
        </p:txBody>
      </p:sp>
      <p:sp>
        <p:nvSpPr>
          <p:cNvPr id="17" name="TextBox 17"/>
          <p:cNvSpPr txBox="1"/>
          <p:nvPr/>
        </p:nvSpPr>
        <p:spPr>
          <a:xfrm>
            <a:off x="1016000" y="3797300"/>
            <a:ext cx="2641600" cy="1485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69749F"/>
                </a:solidFill>
                <a:latin typeface="苹方-简"/>
              </a:rPr>
              <a:t>Transparency in AI applications fosters trust among patients, healthcare providers, and regulatory bodies, ensuring that stakeholders are informed about how AI systems make decisions and the data used in these processes.</a:t>
            </a:r>
            <a:endParaRPr lang="en-US" sz="1100" dirty="0"/>
          </a:p>
        </p:txBody>
      </p:sp>
      <p:sp>
        <p:nvSpPr>
          <p:cNvPr id="18" name="TextBox 18"/>
          <p:cNvSpPr txBox="1"/>
          <p:nvPr/>
        </p:nvSpPr>
        <p:spPr>
          <a:xfrm>
            <a:off x="3860800" y="3797300"/>
            <a:ext cx="2641600" cy="1485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69749F"/>
                </a:solidFill>
                <a:latin typeface="苹方-简"/>
              </a:rPr>
              <a:t>Establishing clear accountability frameworks for AI systems in healthcare is essential to address potential errors or biases, ensuring that organizations can take responsibility for outcomes and maintain high standards of care.</a:t>
            </a:r>
            <a:endParaRPr lang="en-US" sz="1100" dirty="0"/>
          </a:p>
        </p:txBody>
      </p:sp>
      <p:sp>
        <p:nvSpPr>
          <p:cNvPr id="19" name="TextBox 19"/>
          <p:cNvSpPr txBox="1"/>
          <p:nvPr/>
        </p:nvSpPr>
        <p:spPr>
          <a:xfrm>
            <a:off x="6718300" y="3797300"/>
            <a:ext cx="2641600" cy="1485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69749F"/>
                </a:solidFill>
                <a:latin typeface="苹方-简"/>
              </a:rPr>
              <a:t>Adhering to regulatory guidelines and implementing best practices for transparency and accountability in AI usage not only enhances patient safety but also promotes ethical standards within the healthcare industry.</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sp>
      <p:pic>
        <p:nvPicPr>
          <p:cNvPr id="4" name="Picture 4"/>
          <p:cNvPicPr>
            <a:picLocks noChangeAspect="1"/>
          </p:cNvPicPr>
          <p:nvPr/>
        </p:nvPicPr>
        <p:blipFill>
          <a:blip r:embed="rId3"/>
          <a:srcRect t="1000" b="1000"/>
          <a:stretch>
            <a:fillRect/>
          </a:stretch>
        </p:blipFill>
        <p:spPr>
          <a:xfrm>
            <a:off x="0" y="0"/>
            <a:ext cx="10388600" cy="5854700"/>
          </a:xfrm>
          <a:prstGeom prst="rect">
            <a:avLst/>
          </a:prstGeom>
        </p:spPr>
      </p:pic>
      <p:sp>
        <p:nvSpPr>
          <p:cNvPr id="5" name="AutoShape 5"/>
          <p:cNvSpPr/>
          <p:nvPr/>
        </p:nvSpPr>
        <p:spPr>
          <a:xfrm>
            <a:off x="914400" y="2032000"/>
            <a:ext cx="4394200" cy="482600"/>
          </a:xfrm>
          <a:prstGeom prst="rect">
            <a:avLst/>
          </a:prstGeom>
          <a:solidFill>
            <a:srgbClr val="000000">
              <a:alpha val="0"/>
            </a:srgbClr>
          </a:solidFill>
        </p:spPr>
      </p:sp>
      <p:sp>
        <p:nvSpPr>
          <p:cNvPr id="6" name="AutoShape 6"/>
          <p:cNvSpPr/>
          <p:nvPr/>
        </p:nvSpPr>
        <p:spPr>
          <a:xfrm>
            <a:off x="0" y="0"/>
            <a:ext cx="10388600" cy="5854700"/>
          </a:xfrm>
          <a:prstGeom prst="rect">
            <a:avLst/>
          </a:prstGeom>
          <a:solidFill>
            <a:srgbClr val="000000">
              <a:alpha val="0"/>
            </a:srgbClr>
          </a:solidFill>
        </p:spPr>
      </p:sp>
      <p:sp>
        <p:nvSpPr>
          <p:cNvPr id="7" name="AutoShape 7"/>
          <p:cNvSpPr/>
          <p:nvPr/>
        </p:nvSpPr>
        <p:spPr>
          <a:xfrm>
            <a:off x="3632200" y="4584700"/>
            <a:ext cx="3111500" cy="0"/>
          </a:xfrm>
          <a:prstGeom prst="rect">
            <a:avLst/>
          </a:prstGeom>
          <a:solidFill>
            <a:srgbClr val="000000"/>
          </a:solidFill>
        </p:spPr>
      </p:sp>
      <p:sp>
        <p:nvSpPr>
          <p:cNvPr id="8" name="TextBox 8"/>
          <p:cNvSpPr txBox="1"/>
          <p:nvPr/>
        </p:nvSpPr>
        <p:spPr>
          <a:xfrm>
            <a:off x="914400" y="2819400"/>
            <a:ext cx="4394200" cy="304800"/>
          </a:xfrm>
          <a:prstGeom prst="rect">
            <a:avLst/>
          </a:prstGeom>
          <a:solidFill>
            <a:srgbClr val="000000">
              <a:alpha val="0"/>
            </a:srgbClr>
          </a:solidFill>
        </p:spPr>
        <p:txBody>
          <a:bodyPr lIns="0" tIns="0" rIns="0" bIns="0" rtlCol="0" anchor="t"/>
          <a:lstStyle/>
          <a:p>
            <a:pPr algn="l">
              <a:lnSpc>
                <a:spcPct val="100000"/>
              </a:lnSpc>
              <a:defRPr/>
            </a:pPr>
            <a:r>
              <a:rPr lang="en-US" sz="1600" b="1">
                <a:solidFill>
                  <a:srgbClr val="000000"/>
                </a:solidFill>
                <a:latin typeface="苹方-简"/>
              </a:rPr>
              <a:t>Call to Action: Embracing AI in Healthcare</a:t>
            </a:r>
            <a:endParaRPr lang="en-US" sz="1100"/>
          </a:p>
        </p:txBody>
      </p:sp>
      <p:sp>
        <p:nvSpPr>
          <p:cNvPr id="9" name="TextBox 9"/>
          <p:cNvSpPr txBox="1"/>
          <p:nvPr/>
        </p:nvSpPr>
        <p:spPr>
          <a:xfrm>
            <a:off x="914400" y="2032000"/>
            <a:ext cx="4394200" cy="482600"/>
          </a:xfrm>
          <a:prstGeom prst="rect">
            <a:avLst/>
          </a:prstGeom>
          <a:solidFill>
            <a:srgbClr val="000000">
              <a:alpha val="0"/>
            </a:srgbClr>
          </a:solidFill>
        </p:spPr>
        <p:txBody>
          <a:bodyPr lIns="0" tIns="0" rIns="0" bIns="0" rtlCol="0" anchor="t"/>
          <a:lstStyle/>
          <a:p>
            <a:pPr algn="l">
              <a:lnSpc>
                <a:spcPct val="100000"/>
              </a:lnSpc>
              <a:defRPr/>
            </a:pPr>
            <a:r>
              <a:rPr lang="en-US" sz="3200" b="1">
                <a:solidFill>
                  <a:srgbClr val="226FD4"/>
                </a:solidFill>
                <a:latin typeface="苹方-简"/>
              </a:rPr>
              <a:t>Section 4</a:t>
            </a:r>
            <a:endParaRPr lang="en-US" sz="1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1000" r="11000"/>
          <a:stretch>
            <a:fillRect/>
          </a:stretch>
        </p:blipFill>
        <p:spPr>
          <a:xfrm>
            <a:off x="0" y="0"/>
            <a:ext cx="10388600" cy="7366000"/>
          </a:xfrm>
          <a:prstGeom prst="rect">
            <a:avLst/>
          </a:prstGeom>
        </p:spPr>
      </p:pic>
      <p:sp>
        <p:nvSpPr>
          <p:cNvPr id="3" name="AutoShape 3"/>
          <p:cNvSpPr/>
          <p:nvPr/>
        </p:nvSpPr>
        <p:spPr>
          <a:xfrm>
            <a:off x="1122474" y="-2226692"/>
            <a:ext cx="10388600" cy="7366000"/>
          </a:xfrm>
          <a:prstGeom prst="rect">
            <a:avLst/>
          </a:prstGeom>
          <a:solidFill>
            <a:srgbClr val="EDF4FD">
              <a:alpha val="0"/>
            </a:srgbClr>
          </a:solidFill>
        </p:spPr>
      </p:sp>
      <p:pic>
        <p:nvPicPr>
          <p:cNvPr id="4" name="Picture 4"/>
          <p:cNvPicPr>
            <a:picLocks noChangeAspect="1"/>
          </p:cNvPicPr>
          <p:nvPr/>
        </p:nvPicPr>
        <p:blipFill>
          <a:blip r:embed="rId3"/>
          <a:srcRect l="9000" r="9000"/>
          <a:stretch>
            <a:fillRect/>
          </a:stretch>
        </p:blipFill>
        <p:spPr>
          <a:xfrm>
            <a:off x="0" y="0"/>
            <a:ext cx="3454400" cy="7366000"/>
          </a:xfrm>
          <a:prstGeom prst="rect">
            <a:avLst/>
          </a:prstGeom>
        </p:spPr>
      </p:pic>
      <p:sp>
        <p:nvSpPr>
          <p:cNvPr id="6" name="AutoShape 6"/>
          <p:cNvSpPr/>
          <p:nvPr/>
        </p:nvSpPr>
        <p:spPr>
          <a:xfrm>
            <a:off x="4277773" y="2682346"/>
            <a:ext cx="4777327" cy="1482488"/>
          </a:xfrm>
          <a:prstGeom prst="roundRect">
            <a:avLst>
              <a:gd name="adj" fmla="val 11538"/>
            </a:avLst>
          </a:prstGeom>
          <a:solidFill>
            <a:srgbClr val="F2F4F6"/>
          </a:solidFill>
        </p:spPr>
        <p:txBody>
          <a:bodyPr/>
          <a:lstStyle/>
          <a:p>
            <a:endParaRPr lang="en-IN" dirty="0"/>
          </a:p>
        </p:txBody>
      </p:sp>
      <p:sp>
        <p:nvSpPr>
          <p:cNvPr id="7" name="AutoShape 7"/>
          <p:cNvSpPr/>
          <p:nvPr/>
        </p:nvSpPr>
        <p:spPr>
          <a:xfrm>
            <a:off x="4282310" y="4300885"/>
            <a:ext cx="4851400" cy="1576859"/>
          </a:xfrm>
          <a:prstGeom prst="roundRect">
            <a:avLst>
              <a:gd name="adj" fmla="val 11538"/>
            </a:avLst>
          </a:prstGeom>
          <a:solidFill>
            <a:srgbClr val="F2F4F6"/>
          </a:solidFill>
        </p:spPr>
        <p:txBody>
          <a:bodyPr/>
          <a:lstStyle/>
          <a:p>
            <a:endParaRPr lang="en-IN" dirty="0"/>
          </a:p>
        </p:txBody>
      </p:sp>
      <p:sp>
        <p:nvSpPr>
          <p:cNvPr id="8" name="AutoShape 8"/>
          <p:cNvSpPr/>
          <p:nvPr/>
        </p:nvSpPr>
        <p:spPr>
          <a:xfrm>
            <a:off x="0" y="0"/>
            <a:ext cx="3454400" cy="7366000"/>
          </a:xfrm>
          <a:prstGeom prst="rect">
            <a:avLst/>
          </a:prstGeom>
          <a:solidFill>
            <a:srgbClr val="000000">
              <a:alpha val="0"/>
            </a:srgbClr>
          </a:solidFill>
        </p:spPr>
      </p:sp>
      <p:sp>
        <p:nvSpPr>
          <p:cNvPr id="9" name="AutoShape 9"/>
          <p:cNvSpPr/>
          <p:nvPr/>
        </p:nvSpPr>
        <p:spPr>
          <a:xfrm>
            <a:off x="4318000" y="1854200"/>
            <a:ext cx="0" cy="1308100"/>
          </a:xfrm>
          <a:prstGeom prst="rect">
            <a:avLst/>
          </a:prstGeom>
          <a:solidFill>
            <a:srgbClr val="FFFFFF"/>
          </a:solidFill>
        </p:spPr>
      </p:sp>
      <p:sp>
        <p:nvSpPr>
          <p:cNvPr id="10" name="AutoShape 10"/>
          <p:cNvSpPr/>
          <p:nvPr/>
        </p:nvSpPr>
        <p:spPr>
          <a:xfrm>
            <a:off x="4318000" y="3657600"/>
            <a:ext cx="0" cy="1308100"/>
          </a:xfrm>
          <a:prstGeom prst="rect">
            <a:avLst/>
          </a:prstGeom>
          <a:solidFill>
            <a:srgbClr val="FFFFFF"/>
          </a:solidFill>
        </p:spPr>
      </p:sp>
      <p:sp>
        <p:nvSpPr>
          <p:cNvPr id="11" name="AutoShape 11"/>
          <p:cNvSpPr/>
          <p:nvPr/>
        </p:nvSpPr>
        <p:spPr>
          <a:xfrm>
            <a:off x="4318000" y="5461000"/>
            <a:ext cx="0" cy="1308100"/>
          </a:xfrm>
          <a:prstGeom prst="rect">
            <a:avLst/>
          </a:prstGeom>
          <a:solidFill>
            <a:srgbClr val="FFFFFF"/>
          </a:solidFill>
        </p:spPr>
      </p:sp>
      <p:sp>
        <p:nvSpPr>
          <p:cNvPr id="12" name="AutoShape 12"/>
          <p:cNvSpPr/>
          <p:nvPr/>
        </p:nvSpPr>
        <p:spPr>
          <a:xfrm>
            <a:off x="0" y="0"/>
            <a:ext cx="0" cy="0"/>
          </a:xfrm>
          <a:prstGeom prst="rect">
            <a:avLst/>
          </a:prstGeom>
          <a:solidFill>
            <a:srgbClr val="000000">
              <a:alpha val="0"/>
            </a:srgbClr>
          </a:solidFill>
        </p:spPr>
      </p:sp>
      <p:sp>
        <p:nvSpPr>
          <p:cNvPr id="13" name="TextBox 13"/>
          <p:cNvSpPr txBox="1"/>
          <p:nvPr/>
        </p:nvSpPr>
        <p:spPr>
          <a:xfrm>
            <a:off x="4305300" y="103831"/>
            <a:ext cx="5054600" cy="850900"/>
          </a:xfrm>
          <a:prstGeom prst="rect">
            <a:avLst/>
          </a:prstGeom>
          <a:solidFill>
            <a:srgbClr val="000000">
              <a:alpha val="0"/>
            </a:srgbClr>
          </a:solidFill>
        </p:spPr>
        <p:txBody>
          <a:bodyPr lIns="0" tIns="0" rIns="0" bIns="0" rtlCol="0" anchor="t"/>
          <a:lstStyle/>
          <a:p>
            <a:pPr algn="l">
              <a:lnSpc>
                <a:spcPct val="100000"/>
              </a:lnSpc>
              <a:defRPr/>
            </a:pPr>
            <a:r>
              <a:rPr lang="en-US" sz="2800" b="1" dirty="0">
                <a:solidFill>
                  <a:srgbClr val="226FD4"/>
                </a:solidFill>
                <a:latin typeface="苹方-简"/>
              </a:rPr>
              <a:t>The Future of AI in Healthcare: Opportunities Ahead</a:t>
            </a:r>
            <a:endParaRPr lang="en-US" sz="1100" dirty="0"/>
          </a:p>
        </p:txBody>
      </p:sp>
      <p:sp>
        <p:nvSpPr>
          <p:cNvPr id="15" name="TextBox 15"/>
          <p:cNvSpPr txBox="1"/>
          <p:nvPr/>
        </p:nvSpPr>
        <p:spPr>
          <a:xfrm>
            <a:off x="4381225" y="2829735"/>
            <a:ext cx="4622800" cy="266700"/>
          </a:xfrm>
          <a:prstGeom prst="rect">
            <a:avLst/>
          </a:prstGeom>
          <a:solidFill>
            <a:srgbClr val="000000">
              <a:alpha val="0"/>
            </a:srgbClr>
          </a:solidFill>
        </p:spPr>
        <p:txBody>
          <a:bodyPr lIns="0" tIns="0" rIns="0" bIns="0" rtlCol="0" anchor="t"/>
          <a:lstStyle/>
          <a:p>
            <a:pPr algn="l">
              <a:lnSpc>
                <a:spcPct val="100000"/>
              </a:lnSpc>
              <a:defRPr/>
            </a:pPr>
            <a:r>
              <a:rPr lang="en-US" sz="1800" b="1" dirty="0">
                <a:solidFill>
                  <a:srgbClr val="000000"/>
                </a:solidFill>
                <a:latin typeface="苹方-简"/>
              </a:rPr>
              <a:t>Operational Efficiency Gains</a:t>
            </a:r>
            <a:endParaRPr lang="en-US" sz="1100" dirty="0"/>
          </a:p>
        </p:txBody>
      </p:sp>
      <p:sp>
        <p:nvSpPr>
          <p:cNvPr id="16" name="TextBox 16"/>
          <p:cNvSpPr txBox="1"/>
          <p:nvPr/>
        </p:nvSpPr>
        <p:spPr>
          <a:xfrm>
            <a:off x="4401141" y="4446252"/>
            <a:ext cx="4622800" cy="266700"/>
          </a:xfrm>
          <a:prstGeom prst="rect">
            <a:avLst/>
          </a:prstGeom>
          <a:solidFill>
            <a:srgbClr val="000000">
              <a:alpha val="0"/>
            </a:srgbClr>
          </a:solidFill>
        </p:spPr>
        <p:txBody>
          <a:bodyPr lIns="0" tIns="0" rIns="0" bIns="0" rtlCol="0" anchor="t"/>
          <a:lstStyle/>
          <a:p>
            <a:pPr algn="l">
              <a:lnSpc>
                <a:spcPct val="100000"/>
              </a:lnSpc>
              <a:defRPr/>
            </a:pPr>
            <a:r>
              <a:rPr lang="en-US" sz="1800" b="1" dirty="0">
                <a:solidFill>
                  <a:srgbClr val="000000"/>
                </a:solidFill>
                <a:latin typeface="苹方-简"/>
              </a:rPr>
              <a:t>Driving Innovation and Collaboration</a:t>
            </a:r>
            <a:endParaRPr lang="en-US" sz="1100" dirty="0"/>
          </a:p>
        </p:txBody>
      </p:sp>
      <p:grpSp>
        <p:nvGrpSpPr>
          <p:cNvPr id="20" name="Group 19">
            <a:extLst>
              <a:ext uri="{FF2B5EF4-FFF2-40B4-BE49-F238E27FC236}">
                <a16:creationId xmlns:a16="http://schemas.microsoft.com/office/drawing/2014/main" id="{9FC096AF-A542-E2DE-64C7-2F559EA154EC}"/>
              </a:ext>
            </a:extLst>
          </p:cNvPr>
          <p:cNvGrpSpPr/>
          <p:nvPr/>
        </p:nvGrpSpPr>
        <p:grpSpPr>
          <a:xfrm>
            <a:off x="4277773" y="1047404"/>
            <a:ext cx="4853527" cy="1482488"/>
            <a:chOff x="4223991" y="1559600"/>
            <a:chExt cx="5054600" cy="1651000"/>
          </a:xfrm>
        </p:grpSpPr>
        <p:sp>
          <p:nvSpPr>
            <p:cNvPr id="5" name="AutoShape 5"/>
            <p:cNvSpPr/>
            <p:nvPr/>
          </p:nvSpPr>
          <p:spPr>
            <a:xfrm>
              <a:off x="4223991" y="1559600"/>
              <a:ext cx="5054600" cy="1651000"/>
            </a:xfrm>
            <a:prstGeom prst="roundRect">
              <a:avLst>
                <a:gd name="adj" fmla="val 11538"/>
              </a:avLst>
            </a:prstGeom>
            <a:solidFill>
              <a:srgbClr val="F2F4F6"/>
            </a:solidFill>
          </p:spPr>
        </p:sp>
        <p:sp>
          <p:nvSpPr>
            <p:cNvPr id="14" name="TextBox 14"/>
            <p:cNvSpPr txBox="1"/>
            <p:nvPr/>
          </p:nvSpPr>
          <p:spPr>
            <a:xfrm>
              <a:off x="4468764" y="1636833"/>
              <a:ext cx="4622800" cy="266700"/>
            </a:xfrm>
            <a:prstGeom prst="rect">
              <a:avLst/>
            </a:prstGeom>
            <a:solidFill>
              <a:srgbClr val="000000">
                <a:alpha val="0"/>
              </a:srgbClr>
            </a:solidFill>
          </p:spPr>
          <p:txBody>
            <a:bodyPr lIns="0" tIns="0" rIns="0" bIns="0" rtlCol="0" anchor="t"/>
            <a:lstStyle/>
            <a:p>
              <a:pPr>
                <a:defRPr/>
              </a:pPr>
              <a:r>
                <a:rPr lang="en-US" sz="1800" b="1" dirty="0">
                  <a:solidFill>
                    <a:srgbClr val="000000"/>
                  </a:solidFill>
                  <a:latin typeface="苹方-简"/>
                </a:rPr>
                <a:t>Revolutionizing Patient Care</a:t>
              </a:r>
              <a:endParaRPr lang="en-US" sz="1100" dirty="0"/>
            </a:p>
          </p:txBody>
        </p:sp>
        <p:sp>
          <p:nvSpPr>
            <p:cNvPr id="17" name="TextBox 17"/>
            <p:cNvSpPr txBox="1"/>
            <p:nvPr/>
          </p:nvSpPr>
          <p:spPr>
            <a:xfrm>
              <a:off x="4439891" y="2053772"/>
              <a:ext cx="4622800" cy="850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69749F"/>
                  </a:solidFill>
                  <a:latin typeface="苹方-简"/>
                </a:rPr>
                <a:t>AI technologies are set to enhance patient care through improved diagnostics, personalized treatment plans, and continuous monitoring, ultimately leading to better health outcomes and patient satisfaction.</a:t>
              </a:r>
              <a:endParaRPr lang="en-US" sz="1100" dirty="0"/>
            </a:p>
          </p:txBody>
        </p:sp>
      </p:grpSp>
      <p:sp>
        <p:nvSpPr>
          <p:cNvPr id="18" name="TextBox 18"/>
          <p:cNvSpPr txBox="1"/>
          <p:nvPr/>
        </p:nvSpPr>
        <p:spPr>
          <a:xfrm>
            <a:off x="4404222" y="3233402"/>
            <a:ext cx="4622800" cy="850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69749F"/>
                </a:solidFill>
                <a:latin typeface="苹方-简"/>
              </a:rPr>
              <a:t>The integration of AI in healthcare operations promises significant efficiency gains by automating administrative tasks, optimizing resource allocation, and reducing operational costs, allowing healthcare providers to focus more on patient care.</a:t>
            </a:r>
            <a:endParaRPr lang="en-US" sz="1100" dirty="0"/>
          </a:p>
        </p:txBody>
      </p:sp>
      <p:sp>
        <p:nvSpPr>
          <p:cNvPr id="19" name="TextBox 19"/>
          <p:cNvSpPr txBox="1"/>
          <p:nvPr/>
        </p:nvSpPr>
        <p:spPr>
          <a:xfrm>
            <a:off x="4420861" y="4817689"/>
            <a:ext cx="4622800" cy="850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69749F"/>
                </a:solidFill>
                <a:latin typeface="苹方-简"/>
              </a:rPr>
              <a:t>Embracing AI in healthcare opens up opportunities for innovation and collaboration among professionals, researchers, and technology developers, fostering a culture of continuous improvement and advancement in medical practices.</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3000" r="3000"/>
          <a:stretch>
            <a:fillRect/>
          </a:stretch>
        </p:blipFill>
        <p:spPr>
          <a:xfrm>
            <a:off x="0" y="0"/>
            <a:ext cx="10388600" cy="6210300"/>
          </a:xfrm>
          <a:prstGeom prst="rect">
            <a:avLst/>
          </a:prstGeom>
        </p:spPr>
      </p:pic>
      <p:sp>
        <p:nvSpPr>
          <p:cNvPr id="3" name="AutoShape 3"/>
          <p:cNvSpPr/>
          <p:nvPr/>
        </p:nvSpPr>
        <p:spPr>
          <a:xfrm>
            <a:off x="0" y="0"/>
            <a:ext cx="10388600" cy="6210300"/>
          </a:xfrm>
          <a:prstGeom prst="rect">
            <a:avLst/>
          </a:prstGeom>
          <a:solidFill>
            <a:srgbClr val="000000">
              <a:alpha val="0"/>
            </a:srgbClr>
          </a:solidFill>
        </p:spPr>
      </p:sp>
      <p:sp>
        <p:nvSpPr>
          <p:cNvPr id="4" name="AutoShape 4"/>
          <p:cNvSpPr/>
          <p:nvPr/>
        </p:nvSpPr>
        <p:spPr>
          <a:xfrm>
            <a:off x="1016000" y="1930400"/>
            <a:ext cx="2641600" cy="3898900"/>
          </a:xfrm>
          <a:prstGeom prst="rect">
            <a:avLst/>
          </a:prstGeom>
          <a:solidFill>
            <a:srgbClr val="EDF4FD">
              <a:alpha val="0"/>
            </a:srgbClr>
          </a:solidFill>
        </p:spPr>
      </p:sp>
      <p:sp>
        <p:nvSpPr>
          <p:cNvPr id="5" name="AutoShape 5"/>
          <p:cNvSpPr/>
          <p:nvPr/>
        </p:nvSpPr>
        <p:spPr>
          <a:xfrm>
            <a:off x="3860800" y="1930400"/>
            <a:ext cx="2641600" cy="3898900"/>
          </a:xfrm>
          <a:prstGeom prst="rect">
            <a:avLst/>
          </a:prstGeom>
          <a:solidFill>
            <a:srgbClr val="EDF4FD">
              <a:alpha val="0"/>
            </a:srgbClr>
          </a:solidFill>
        </p:spPr>
      </p:sp>
      <p:sp>
        <p:nvSpPr>
          <p:cNvPr id="6" name="AutoShape 6"/>
          <p:cNvSpPr/>
          <p:nvPr/>
        </p:nvSpPr>
        <p:spPr>
          <a:xfrm>
            <a:off x="6718300" y="1930400"/>
            <a:ext cx="2641600" cy="3898900"/>
          </a:xfrm>
          <a:prstGeom prst="rect">
            <a:avLst/>
          </a:prstGeom>
          <a:solidFill>
            <a:srgbClr val="EDF4FD">
              <a:alpha val="0"/>
            </a:srgbClr>
          </a:solidFill>
        </p:spPr>
      </p:sp>
      <p:sp>
        <p:nvSpPr>
          <p:cNvPr id="7" name="AutoShape 7"/>
          <p:cNvSpPr/>
          <p:nvPr/>
        </p:nvSpPr>
        <p:spPr>
          <a:xfrm>
            <a:off x="1016000" y="5956300"/>
            <a:ext cx="2641600" cy="0"/>
          </a:xfrm>
          <a:prstGeom prst="rect">
            <a:avLst/>
          </a:prstGeom>
          <a:solidFill>
            <a:srgbClr val="000000"/>
          </a:solidFill>
        </p:spPr>
      </p:sp>
      <p:sp>
        <p:nvSpPr>
          <p:cNvPr id="8" name="AutoShape 8"/>
          <p:cNvSpPr/>
          <p:nvPr/>
        </p:nvSpPr>
        <p:spPr>
          <a:xfrm>
            <a:off x="3860800" y="5956300"/>
            <a:ext cx="2641600" cy="0"/>
          </a:xfrm>
          <a:prstGeom prst="rect">
            <a:avLst/>
          </a:prstGeom>
          <a:solidFill>
            <a:srgbClr val="000000"/>
          </a:solidFill>
        </p:spPr>
      </p:sp>
      <p:sp>
        <p:nvSpPr>
          <p:cNvPr id="9" name="AutoShape 9"/>
          <p:cNvSpPr/>
          <p:nvPr/>
        </p:nvSpPr>
        <p:spPr>
          <a:xfrm>
            <a:off x="6718300" y="5956300"/>
            <a:ext cx="2641600" cy="0"/>
          </a:xfrm>
          <a:prstGeom prst="rect">
            <a:avLst/>
          </a:prstGeom>
          <a:solidFill>
            <a:srgbClr val="000000"/>
          </a:solidFill>
        </p:spPr>
      </p:sp>
      <p:pic>
        <p:nvPicPr>
          <p:cNvPr id="10" name="Picture 10"/>
          <p:cNvPicPr>
            <a:picLocks noChangeAspect="1"/>
          </p:cNvPicPr>
          <p:nvPr/>
        </p:nvPicPr>
        <p:blipFill>
          <a:blip r:embed="rId3"/>
          <a:srcRect t="4000" b="4000"/>
          <a:stretch>
            <a:fillRect/>
          </a:stretch>
        </p:blipFill>
        <p:spPr>
          <a:xfrm>
            <a:off x="1016000" y="1930400"/>
            <a:ext cx="2641600" cy="1485900"/>
          </a:xfrm>
          <a:prstGeom prst="rect">
            <a:avLst/>
          </a:prstGeom>
        </p:spPr>
      </p:pic>
      <p:pic>
        <p:nvPicPr>
          <p:cNvPr id="11" name="Picture 11"/>
          <p:cNvPicPr>
            <a:picLocks noChangeAspect="1"/>
          </p:cNvPicPr>
          <p:nvPr/>
        </p:nvPicPr>
        <p:blipFill>
          <a:blip r:embed="rId4"/>
          <a:srcRect t="8000" b="8000"/>
          <a:stretch>
            <a:fillRect/>
          </a:stretch>
        </p:blipFill>
        <p:spPr>
          <a:xfrm>
            <a:off x="3860800" y="1930400"/>
            <a:ext cx="2641600" cy="1485900"/>
          </a:xfrm>
          <a:prstGeom prst="rect">
            <a:avLst/>
          </a:prstGeom>
        </p:spPr>
      </p:pic>
      <p:pic>
        <p:nvPicPr>
          <p:cNvPr id="12" name="Picture 12"/>
          <p:cNvPicPr>
            <a:picLocks noChangeAspect="1"/>
          </p:cNvPicPr>
          <p:nvPr/>
        </p:nvPicPr>
        <p:blipFill>
          <a:blip r:embed="rId5"/>
          <a:srcRect l="1000" r="1000"/>
          <a:stretch>
            <a:fillRect/>
          </a:stretch>
        </p:blipFill>
        <p:spPr>
          <a:xfrm>
            <a:off x="6718300" y="1930400"/>
            <a:ext cx="2641600" cy="1485900"/>
          </a:xfrm>
          <a:prstGeom prst="rect">
            <a:avLst/>
          </a:prstGeom>
        </p:spPr>
      </p:pic>
      <p:sp>
        <p:nvSpPr>
          <p:cNvPr id="13" name="TextBox 13"/>
          <p:cNvSpPr txBox="1"/>
          <p:nvPr/>
        </p:nvSpPr>
        <p:spPr>
          <a:xfrm>
            <a:off x="1016000" y="457200"/>
            <a:ext cx="8356600" cy="10668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226FD4"/>
                </a:solidFill>
                <a:latin typeface="苹方-简"/>
              </a:rPr>
              <a:t>How to Get Involved: Steps for Healthcare Professionals</a:t>
            </a:r>
            <a:endParaRPr lang="en-US" sz="1100"/>
          </a:p>
        </p:txBody>
      </p:sp>
      <p:sp>
        <p:nvSpPr>
          <p:cNvPr id="14" name="TextBox 14"/>
          <p:cNvSpPr txBox="1"/>
          <p:nvPr/>
        </p:nvSpPr>
        <p:spPr>
          <a:xfrm>
            <a:off x="1016000" y="3568700"/>
            <a:ext cx="2641600" cy="7112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Engage in AI Training Programs</a:t>
            </a:r>
            <a:endParaRPr lang="en-US" sz="1100"/>
          </a:p>
        </p:txBody>
      </p:sp>
      <p:sp>
        <p:nvSpPr>
          <p:cNvPr id="15" name="TextBox 15"/>
          <p:cNvSpPr txBox="1"/>
          <p:nvPr/>
        </p:nvSpPr>
        <p:spPr>
          <a:xfrm>
            <a:off x="3860800" y="3568700"/>
            <a:ext cx="2641600" cy="7112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Collaborate with Tech Innovators</a:t>
            </a:r>
            <a:endParaRPr lang="en-US" sz="1100"/>
          </a:p>
        </p:txBody>
      </p:sp>
      <p:sp>
        <p:nvSpPr>
          <p:cNvPr id="16" name="TextBox 16"/>
          <p:cNvSpPr txBox="1"/>
          <p:nvPr/>
        </p:nvSpPr>
        <p:spPr>
          <a:xfrm>
            <a:off x="6718300" y="3568700"/>
            <a:ext cx="2641600" cy="355600"/>
          </a:xfrm>
          <a:prstGeom prst="rect">
            <a:avLst/>
          </a:prstGeom>
          <a:solidFill>
            <a:srgbClr val="000000">
              <a:alpha val="0"/>
            </a:srgbClr>
          </a:solidFill>
        </p:spPr>
        <p:txBody>
          <a:bodyPr lIns="0" tIns="0" rIns="0" bIns="0" rtlCol="0" anchor="t"/>
          <a:lstStyle/>
          <a:p>
            <a:pPr algn="l">
              <a:lnSpc>
                <a:spcPct val="100000"/>
              </a:lnSpc>
              <a:defRPr/>
            </a:pPr>
            <a:r>
              <a:rPr lang="en-US" sz="1800" b="1">
                <a:solidFill>
                  <a:srgbClr val="000000"/>
                </a:solidFill>
                <a:latin typeface="苹方-简"/>
              </a:rPr>
              <a:t>Advocate for AI Adoption</a:t>
            </a:r>
            <a:endParaRPr lang="en-US" sz="1100"/>
          </a:p>
        </p:txBody>
      </p:sp>
      <p:sp>
        <p:nvSpPr>
          <p:cNvPr id="17" name="TextBox 17"/>
          <p:cNvSpPr txBox="1"/>
          <p:nvPr/>
        </p:nvSpPr>
        <p:spPr>
          <a:xfrm>
            <a:off x="1003300" y="4247807"/>
            <a:ext cx="2641600" cy="12700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69749F"/>
                </a:solidFill>
                <a:latin typeface="苹方-简"/>
              </a:rPr>
              <a:t>Participate in workshops and training sessions focused on AI technologies in healthcare to enhance your understanding and skills, enabling you to effectively integrate AI tools into your practice.</a:t>
            </a:r>
            <a:endParaRPr lang="en-US" sz="1100" dirty="0"/>
          </a:p>
        </p:txBody>
      </p:sp>
      <p:sp>
        <p:nvSpPr>
          <p:cNvPr id="18" name="TextBox 18"/>
          <p:cNvSpPr txBox="1"/>
          <p:nvPr/>
        </p:nvSpPr>
        <p:spPr>
          <a:xfrm>
            <a:off x="3860800" y="4139857"/>
            <a:ext cx="2641600" cy="1485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69749F"/>
                </a:solidFill>
                <a:latin typeface="苹方-简"/>
              </a:rPr>
              <a:t>Establish partnerships with technology companies and research institutions to contribute your clinical expertise, helping to shape AI solutions that address real-world healthcare challenges and improve patient outcomes.</a:t>
            </a:r>
            <a:endParaRPr lang="en-US" sz="1100" dirty="0"/>
          </a:p>
        </p:txBody>
      </p:sp>
      <p:sp>
        <p:nvSpPr>
          <p:cNvPr id="19" name="TextBox 19"/>
          <p:cNvSpPr txBox="1"/>
          <p:nvPr/>
        </p:nvSpPr>
        <p:spPr>
          <a:xfrm>
            <a:off x="6718300" y="3975100"/>
            <a:ext cx="2641600" cy="1485900"/>
          </a:xfrm>
          <a:prstGeom prst="rect">
            <a:avLst/>
          </a:prstGeom>
          <a:solidFill>
            <a:srgbClr val="000000">
              <a:alpha val="0"/>
            </a:srgbClr>
          </a:solidFill>
        </p:spPr>
        <p:txBody>
          <a:bodyPr lIns="0" tIns="0" rIns="0" bIns="0" rtlCol="0" anchor="t"/>
          <a:lstStyle/>
          <a:p>
            <a:pPr algn="just">
              <a:lnSpc>
                <a:spcPct val="100000"/>
              </a:lnSpc>
              <a:defRPr/>
            </a:pPr>
            <a:r>
              <a:rPr lang="en-US" sz="1400" b="0" dirty="0">
                <a:solidFill>
                  <a:srgbClr val="69749F"/>
                </a:solidFill>
                <a:latin typeface="苹方-简"/>
              </a:rPr>
              <a:t>Promote the benefits of AI within your healthcare organization by sharing success stories and data-driven insights, encouraging leadership to invest in AI initiatives that can enhance operational efficiency and patient care.</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7000" r="7000"/>
          <a:stretch>
            <a:fillRect/>
          </a:stretch>
        </p:blipFill>
        <p:spPr>
          <a:xfrm>
            <a:off x="0" y="0"/>
            <a:ext cx="10388600" cy="6680200"/>
          </a:xfrm>
          <a:prstGeom prst="rect">
            <a:avLst/>
          </a:prstGeom>
        </p:spPr>
      </p:pic>
      <p:sp>
        <p:nvSpPr>
          <p:cNvPr id="3" name="AutoShape 3"/>
          <p:cNvSpPr/>
          <p:nvPr/>
        </p:nvSpPr>
        <p:spPr>
          <a:xfrm>
            <a:off x="0" y="0"/>
            <a:ext cx="10388600" cy="6680200"/>
          </a:xfrm>
          <a:prstGeom prst="rect">
            <a:avLst/>
          </a:prstGeom>
          <a:solidFill>
            <a:srgbClr val="000000">
              <a:alpha val="0"/>
            </a:srgbClr>
          </a:solidFill>
        </p:spPr>
      </p:sp>
      <p:pic>
        <p:nvPicPr>
          <p:cNvPr id="4" name="Picture 4"/>
          <p:cNvPicPr>
            <a:picLocks noChangeAspect="1"/>
          </p:cNvPicPr>
          <p:nvPr/>
        </p:nvPicPr>
        <p:blipFill>
          <a:blip r:embed="rId3"/>
          <a:srcRect l="16000" r="16000"/>
          <a:stretch>
            <a:fillRect/>
          </a:stretch>
        </p:blipFill>
        <p:spPr>
          <a:xfrm>
            <a:off x="1016000" y="1778000"/>
            <a:ext cx="2514600" cy="4483100"/>
          </a:xfrm>
          <a:prstGeom prst="roundRect">
            <a:avLst>
              <a:gd name="adj" fmla="val 3030"/>
            </a:avLst>
          </a:prstGeom>
        </p:spPr>
      </p:pic>
      <p:pic>
        <p:nvPicPr>
          <p:cNvPr id="5" name="Picture 5"/>
          <p:cNvPicPr>
            <a:picLocks noChangeAspect="1"/>
          </p:cNvPicPr>
          <p:nvPr/>
        </p:nvPicPr>
        <p:blipFill>
          <a:blip r:embed="rId3"/>
          <a:srcRect l="16000" r="16000"/>
          <a:stretch>
            <a:fillRect/>
          </a:stretch>
        </p:blipFill>
        <p:spPr>
          <a:xfrm>
            <a:off x="3937000" y="1778000"/>
            <a:ext cx="2514600" cy="4483100"/>
          </a:xfrm>
          <a:prstGeom prst="roundRect">
            <a:avLst>
              <a:gd name="adj" fmla="val 3030"/>
            </a:avLst>
          </a:prstGeom>
        </p:spPr>
      </p:pic>
      <p:pic>
        <p:nvPicPr>
          <p:cNvPr id="6" name="Picture 6"/>
          <p:cNvPicPr>
            <a:picLocks noChangeAspect="1"/>
          </p:cNvPicPr>
          <p:nvPr/>
        </p:nvPicPr>
        <p:blipFill>
          <a:blip r:embed="rId3"/>
          <a:srcRect l="16000" r="16000"/>
          <a:stretch>
            <a:fillRect/>
          </a:stretch>
        </p:blipFill>
        <p:spPr>
          <a:xfrm>
            <a:off x="6858000" y="1778000"/>
            <a:ext cx="2514600" cy="4483100"/>
          </a:xfrm>
          <a:prstGeom prst="roundRect">
            <a:avLst>
              <a:gd name="adj" fmla="val 3030"/>
            </a:avLst>
          </a:prstGeom>
        </p:spPr>
      </p:pic>
      <p:sp>
        <p:nvSpPr>
          <p:cNvPr id="7" name="AutoShape 7"/>
          <p:cNvSpPr/>
          <p:nvPr/>
        </p:nvSpPr>
        <p:spPr>
          <a:xfrm>
            <a:off x="1016000" y="1981200"/>
            <a:ext cx="0" cy="711200"/>
          </a:xfrm>
          <a:prstGeom prst="rect">
            <a:avLst/>
          </a:prstGeom>
          <a:solidFill>
            <a:srgbClr val="00694C">
              <a:alpha val="0"/>
            </a:srgbClr>
          </a:solidFill>
        </p:spPr>
      </p:sp>
      <p:sp>
        <p:nvSpPr>
          <p:cNvPr id="8" name="AutoShape 8"/>
          <p:cNvSpPr/>
          <p:nvPr/>
        </p:nvSpPr>
        <p:spPr>
          <a:xfrm>
            <a:off x="850900" y="1631950"/>
            <a:ext cx="2514600" cy="4483100"/>
          </a:xfrm>
          <a:prstGeom prst="roundRect">
            <a:avLst>
              <a:gd name="adj" fmla="val 3030"/>
            </a:avLst>
          </a:prstGeom>
          <a:solidFill>
            <a:srgbClr val="000000">
              <a:alpha val="0"/>
            </a:srgbClr>
          </a:solidFill>
          <a:ln w="101600">
            <a:solidFill>
              <a:srgbClr val="000000">
                <a:alpha val="0"/>
              </a:srgbClr>
            </a:solidFill>
          </a:ln>
        </p:spPr>
      </p:sp>
      <p:sp>
        <p:nvSpPr>
          <p:cNvPr id="9" name="AutoShape 9"/>
          <p:cNvSpPr/>
          <p:nvPr/>
        </p:nvSpPr>
        <p:spPr>
          <a:xfrm>
            <a:off x="3937000" y="1981200"/>
            <a:ext cx="0" cy="711200"/>
          </a:xfrm>
          <a:prstGeom prst="rect">
            <a:avLst/>
          </a:prstGeom>
          <a:solidFill>
            <a:srgbClr val="000000"/>
          </a:solidFill>
        </p:spPr>
      </p:sp>
      <p:sp>
        <p:nvSpPr>
          <p:cNvPr id="10" name="AutoShape 10"/>
          <p:cNvSpPr/>
          <p:nvPr/>
        </p:nvSpPr>
        <p:spPr>
          <a:xfrm>
            <a:off x="3937000" y="1778000"/>
            <a:ext cx="2514600" cy="4483100"/>
          </a:xfrm>
          <a:prstGeom prst="roundRect">
            <a:avLst>
              <a:gd name="adj" fmla="val 3030"/>
            </a:avLst>
          </a:prstGeom>
          <a:solidFill>
            <a:srgbClr val="000000">
              <a:alpha val="0"/>
            </a:srgbClr>
          </a:solidFill>
          <a:ln w="101600">
            <a:solidFill>
              <a:srgbClr val="000000">
                <a:alpha val="0"/>
              </a:srgbClr>
            </a:solidFill>
          </a:ln>
        </p:spPr>
      </p:sp>
      <p:sp>
        <p:nvSpPr>
          <p:cNvPr id="11" name="AutoShape 11"/>
          <p:cNvSpPr/>
          <p:nvPr/>
        </p:nvSpPr>
        <p:spPr>
          <a:xfrm>
            <a:off x="6858000" y="1981200"/>
            <a:ext cx="0" cy="711200"/>
          </a:xfrm>
          <a:prstGeom prst="rect">
            <a:avLst/>
          </a:prstGeom>
          <a:solidFill>
            <a:srgbClr val="00694C">
              <a:alpha val="0"/>
            </a:srgbClr>
          </a:solidFill>
        </p:spPr>
      </p:sp>
      <p:sp>
        <p:nvSpPr>
          <p:cNvPr id="12" name="AutoShape 12"/>
          <p:cNvSpPr/>
          <p:nvPr/>
        </p:nvSpPr>
        <p:spPr>
          <a:xfrm>
            <a:off x="6858000" y="1778000"/>
            <a:ext cx="2514600" cy="4483100"/>
          </a:xfrm>
          <a:prstGeom prst="roundRect">
            <a:avLst>
              <a:gd name="adj" fmla="val 3030"/>
            </a:avLst>
          </a:prstGeom>
          <a:solidFill>
            <a:srgbClr val="000000">
              <a:alpha val="0"/>
            </a:srgbClr>
          </a:solidFill>
          <a:ln w="101600">
            <a:solidFill>
              <a:srgbClr val="000000">
                <a:alpha val="0"/>
              </a:srgbClr>
            </a:solidFill>
          </a:ln>
        </p:spPr>
      </p:sp>
      <p:sp>
        <p:nvSpPr>
          <p:cNvPr id="13" name="TextBox 13"/>
          <p:cNvSpPr txBox="1"/>
          <p:nvPr/>
        </p:nvSpPr>
        <p:spPr>
          <a:xfrm>
            <a:off x="1270000" y="2044700"/>
            <a:ext cx="1981200" cy="482600"/>
          </a:xfrm>
          <a:prstGeom prst="rect">
            <a:avLst/>
          </a:prstGeom>
          <a:solidFill>
            <a:srgbClr val="000000">
              <a:alpha val="0"/>
            </a:srgbClr>
          </a:solidFill>
        </p:spPr>
        <p:txBody>
          <a:bodyPr lIns="0" tIns="0" rIns="0" bIns="0" rtlCol="0" anchor="t"/>
          <a:lstStyle/>
          <a:p>
            <a:pPr algn="l">
              <a:lnSpc>
                <a:spcPct val="100000"/>
              </a:lnSpc>
              <a:defRPr/>
            </a:pPr>
            <a:r>
              <a:rPr lang="en-US" sz="3200" b="1">
                <a:solidFill>
                  <a:srgbClr val="000000"/>
                </a:solidFill>
                <a:latin typeface="苹方-简"/>
              </a:rPr>
              <a:t>01</a:t>
            </a:r>
            <a:endParaRPr lang="en-US" sz="1100"/>
          </a:p>
        </p:txBody>
      </p:sp>
      <p:sp>
        <p:nvSpPr>
          <p:cNvPr id="14" name="TextBox 14"/>
          <p:cNvSpPr txBox="1"/>
          <p:nvPr/>
        </p:nvSpPr>
        <p:spPr>
          <a:xfrm>
            <a:off x="4191000" y="2044700"/>
            <a:ext cx="1981200" cy="482600"/>
          </a:xfrm>
          <a:prstGeom prst="rect">
            <a:avLst/>
          </a:prstGeom>
          <a:solidFill>
            <a:srgbClr val="000000">
              <a:alpha val="0"/>
            </a:srgbClr>
          </a:solidFill>
        </p:spPr>
        <p:txBody>
          <a:bodyPr lIns="0" tIns="0" rIns="0" bIns="0" rtlCol="0" anchor="t"/>
          <a:lstStyle/>
          <a:p>
            <a:pPr algn="l">
              <a:lnSpc>
                <a:spcPct val="100000"/>
              </a:lnSpc>
              <a:defRPr/>
            </a:pPr>
            <a:r>
              <a:rPr lang="en-US" sz="3200" b="1">
                <a:solidFill>
                  <a:srgbClr val="000000"/>
                </a:solidFill>
                <a:latin typeface="苹方-简"/>
              </a:rPr>
              <a:t>02</a:t>
            </a:r>
            <a:endParaRPr lang="en-US" sz="1100"/>
          </a:p>
        </p:txBody>
      </p:sp>
      <p:sp>
        <p:nvSpPr>
          <p:cNvPr id="15" name="TextBox 15"/>
          <p:cNvSpPr txBox="1"/>
          <p:nvPr/>
        </p:nvSpPr>
        <p:spPr>
          <a:xfrm>
            <a:off x="7112000" y="2044700"/>
            <a:ext cx="1981200" cy="482600"/>
          </a:xfrm>
          <a:prstGeom prst="rect">
            <a:avLst/>
          </a:prstGeom>
          <a:solidFill>
            <a:srgbClr val="000000">
              <a:alpha val="0"/>
            </a:srgbClr>
          </a:solidFill>
        </p:spPr>
        <p:txBody>
          <a:bodyPr lIns="0" tIns="0" rIns="0" bIns="0" rtlCol="0" anchor="t"/>
          <a:lstStyle/>
          <a:p>
            <a:pPr algn="l">
              <a:lnSpc>
                <a:spcPct val="100000"/>
              </a:lnSpc>
              <a:defRPr/>
            </a:pPr>
            <a:r>
              <a:rPr lang="en-US" sz="3200" b="1">
                <a:solidFill>
                  <a:srgbClr val="000000"/>
                </a:solidFill>
                <a:latin typeface="苹方-简"/>
              </a:rPr>
              <a:t>03</a:t>
            </a:r>
            <a:endParaRPr lang="en-US" sz="1100"/>
          </a:p>
        </p:txBody>
      </p:sp>
      <p:sp>
        <p:nvSpPr>
          <p:cNvPr id="16" name="TextBox 16"/>
          <p:cNvSpPr txBox="1"/>
          <p:nvPr/>
        </p:nvSpPr>
        <p:spPr>
          <a:xfrm>
            <a:off x="1016000" y="444500"/>
            <a:ext cx="8356600" cy="419100"/>
          </a:xfrm>
          <a:prstGeom prst="rect">
            <a:avLst/>
          </a:prstGeom>
          <a:solidFill>
            <a:srgbClr val="000000">
              <a:alpha val="0"/>
            </a:srgbClr>
          </a:solidFill>
        </p:spPr>
        <p:txBody>
          <a:bodyPr lIns="0" tIns="0" rIns="0" bIns="0" rtlCol="0" anchor="t"/>
          <a:lstStyle/>
          <a:p>
            <a:pPr algn="l">
              <a:lnSpc>
                <a:spcPct val="100000"/>
              </a:lnSpc>
              <a:defRPr/>
            </a:pPr>
            <a:r>
              <a:rPr lang="en-US" sz="2800" b="1">
                <a:solidFill>
                  <a:srgbClr val="226FD4"/>
                </a:solidFill>
                <a:latin typeface="苹方-简"/>
              </a:rPr>
              <a:t>Join the Movement: Collaborate for Innovation</a:t>
            </a:r>
            <a:endParaRPr lang="en-US" sz="1100"/>
          </a:p>
        </p:txBody>
      </p:sp>
      <p:sp>
        <p:nvSpPr>
          <p:cNvPr id="17" name="TextBox 17"/>
          <p:cNvSpPr txBox="1"/>
          <p:nvPr/>
        </p:nvSpPr>
        <p:spPr>
          <a:xfrm>
            <a:off x="1284759" y="2927350"/>
            <a:ext cx="1981200" cy="723900"/>
          </a:xfrm>
          <a:prstGeom prst="rect">
            <a:avLst/>
          </a:prstGeom>
          <a:solidFill>
            <a:srgbClr val="000000">
              <a:alpha val="0"/>
            </a:srgbClr>
          </a:solidFill>
        </p:spPr>
        <p:txBody>
          <a:bodyPr lIns="0" tIns="0" rIns="0" bIns="0" rtlCol="0" anchor="t"/>
          <a:lstStyle/>
          <a:p>
            <a:pPr algn="l">
              <a:lnSpc>
                <a:spcPct val="100000"/>
              </a:lnSpc>
              <a:defRPr/>
            </a:pPr>
            <a:r>
              <a:rPr lang="en-US" sz="1600" b="1" dirty="0">
                <a:solidFill>
                  <a:srgbClr val="000000"/>
                </a:solidFill>
                <a:latin typeface="苹方-简"/>
              </a:rPr>
              <a:t>Fostering Interdisciplinary Partnerships</a:t>
            </a:r>
            <a:endParaRPr lang="en-US" sz="1100" dirty="0"/>
          </a:p>
        </p:txBody>
      </p:sp>
      <p:sp>
        <p:nvSpPr>
          <p:cNvPr id="18" name="TextBox 18"/>
          <p:cNvSpPr txBox="1"/>
          <p:nvPr/>
        </p:nvSpPr>
        <p:spPr>
          <a:xfrm>
            <a:off x="4223952" y="2927350"/>
            <a:ext cx="1981200" cy="482600"/>
          </a:xfrm>
          <a:prstGeom prst="rect">
            <a:avLst/>
          </a:prstGeom>
          <a:solidFill>
            <a:srgbClr val="000000">
              <a:alpha val="0"/>
            </a:srgbClr>
          </a:solidFill>
        </p:spPr>
        <p:txBody>
          <a:bodyPr lIns="0" tIns="0" rIns="0" bIns="0" rtlCol="0" anchor="t"/>
          <a:lstStyle/>
          <a:p>
            <a:pPr algn="l">
              <a:lnSpc>
                <a:spcPct val="100000"/>
              </a:lnSpc>
              <a:defRPr/>
            </a:pPr>
            <a:r>
              <a:rPr lang="en-US" sz="1600" b="1" dirty="0">
                <a:solidFill>
                  <a:srgbClr val="000000"/>
                </a:solidFill>
                <a:latin typeface="苹方-简"/>
              </a:rPr>
              <a:t>Sharing Best Practices and Insights</a:t>
            </a:r>
            <a:endParaRPr lang="en-US" sz="1100" dirty="0"/>
          </a:p>
        </p:txBody>
      </p:sp>
      <p:sp>
        <p:nvSpPr>
          <p:cNvPr id="19" name="TextBox 19"/>
          <p:cNvSpPr txBox="1"/>
          <p:nvPr/>
        </p:nvSpPr>
        <p:spPr>
          <a:xfrm>
            <a:off x="7112000" y="2876550"/>
            <a:ext cx="1981200" cy="723900"/>
          </a:xfrm>
          <a:prstGeom prst="rect">
            <a:avLst/>
          </a:prstGeom>
          <a:solidFill>
            <a:srgbClr val="000000">
              <a:alpha val="0"/>
            </a:srgbClr>
          </a:solidFill>
        </p:spPr>
        <p:txBody>
          <a:bodyPr lIns="0" tIns="0" rIns="0" bIns="0" rtlCol="0" anchor="t"/>
          <a:lstStyle/>
          <a:p>
            <a:pPr algn="l">
              <a:lnSpc>
                <a:spcPct val="100000"/>
              </a:lnSpc>
              <a:defRPr/>
            </a:pPr>
            <a:r>
              <a:rPr lang="en-US" sz="1600" b="1" dirty="0">
                <a:solidFill>
                  <a:srgbClr val="000000"/>
                </a:solidFill>
                <a:latin typeface="苹方-简"/>
              </a:rPr>
              <a:t>Driving Policy Advocacy for AI Integration</a:t>
            </a:r>
            <a:endParaRPr lang="en-US" sz="1100" dirty="0"/>
          </a:p>
        </p:txBody>
      </p:sp>
      <p:sp>
        <p:nvSpPr>
          <p:cNvPr id="20" name="TextBox 20"/>
          <p:cNvSpPr txBox="1"/>
          <p:nvPr/>
        </p:nvSpPr>
        <p:spPr>
          <a:xfrm>
            <a:off x="1270000" y="4178300"/>
            <a:ext cx="1981200" cy="1828800"/>
          </a:xfrm>
          <a:prstGeom prst="rect">
            <a:avLst/>
          </a:prstGeom>
          <a:solidFill>
            <a:srgbClr val="000000">
              <a:alpha val="0"/>
            </a:srgbClr>
          </a:solidFill>
        </p:spPr>
        <p:txBody>
          <a:bodyPr lIns="0" tIns="0" rIns="0" bIns="0" rtlCol="0" anchor="t"/>
          <a:lstStyle/>
          <a:p>
            <a:pPr algn="just">
              <a:lnSpc>
                <a:spcPct val="100000"/>
              </a:lnSpc>
              <a:defRPr/>
            </a:pPr>
            <a:r>
              <a:rPr lang="en-US" sz="1200" b="0" dirty="0">
                <a:solidFill>
                  <a:srgbClr val="000000"/>
                </a:solidFill>
                <a:latin typeface="苹方-简"/>
              </a:rPr>
              <a:t>Encourage collaboration between healthcare professionals, data scientists, and technology developers to create innovative AI solutions that address pressing healthcare challenges and improve patient outcomes.</a:t>
            </a:r>
            <a:endParaRPr lang="en-US" sz="1100" dirty="0"/>
          </a:p>
        </p:txBody>
      </p:sp>
      <p:sp>
        <p:nvSpPr>
          <p:cNvPr id="21" name="TextBox 21"/>
          <p:cNvSpPr txBox="1"/>
          <p:nvPr/>
        </p:nvSpPr>
        <p:spPr>
          <a:xfrm>
            <a:off x="4176927" y="4019550"/>
            <a:ext cx="1981200" cy="1828800"/>
          </a:xfrm>
          <a:prstGeom prst="rect">
            <a:avLst/>
          </a:prstGeom>
          <a:solidFill>
            <a:srgbClr val="000000">
              <a:alpha val="0"/>
            </a:srgbClr>
          </a:solidFill>
        </p:spPr>
        <p:txBody>
          <a:bodyPr lIns="0" tIns="0" rIns="0" bIns="0" rtlCol="0" anchor="t"/>
          <a:lstStyle/>
          <a:p>
            <a:pPr algn="just">
              <a:lnSpc>
                <a:spcPct val="100000"/>
              </a:lnSpc>
              <a:defRPr/>
            </a:pPr>
            <a:r>
              <a:rPr lang="en-US" sz="1200" b="0" dirty="0">
                <a:solidFill>
                  <a:srgbClr val="000000"/>
                </a:solidFill>
                <a:latin typeface="苹方-简"/>
              </a:rPr>
              <a:t>Establish platforms for healthcare organizations to share successful AI implementations and lessons learned, promoting a culture of continuous improvement and collective advancement in the use of AI in healthcare.</a:t>
            </a:r>
            <a:endParaRPr lang="en-US" sz="1100" dirty="0"/>
          </a:p>
        </p:txBody>
      </p:sp>
      <p:sp>
        <p:nvSpPr>
          <p:cNvPr id="22" name="TextBox 22"/>
          <p:cNvSpPr txBox="1"/>
          <p:nvPr/>
        </p:nvSpPr>
        <p:spPr>
          <a:xfrm>
            <a:off x="7112000" y="4016375"/>
            <a:ext cx="1981200" cy="1828800"/>
          </a:xfrm>
          <a:prstGeom prst="rect">
            <a:avLst/>
          </a:prstGeom>
          <a:solidFill>
            <a:srgbClr val="000000">
              <a:alpha val="0"/>
            </a:srgbClr>
          </a:solidFill>
        </p:spPr>
        <p:txBody>
          <a:bodyPr lIns="0" tIns="0" rIns="0" bIns="0" rtlCol="0" anchor="t"/>
          <a:lstStyle/>
          <a:p>
            <a:pPr algn="just">
              <a:lnSpc>
                <a:spcPct val="100000"/>
              </a:lnSpc>
              <a:defRPr/>
            </a:pPr>
            <a:r>
              <a:rPr lang="en-US" sz="1200" b="0" dirty="0">
                <a:solidFill>
                  <a:srgbClr val="000000"/>
                </a:solidFill>
                <a:latin typeface="苹方-简"/>
              </a:rPr>
              <a:t>Mobilize stakeholders to advocate for supportive policies and funding that facilitate the integration of AI technologies in healthcare, ensuring that innovations are accessible and beneficial to all healthcare providers and patients.</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3000" r="3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sp>
      <p:pic>
        <p:nvPicPr>
          <p:cNvPr id="4" name="Picture 4"/>
          <p:cNvPicPr>
            <a:picLocks noChangeAspect="1"/>
          </p:cNvPicPr>
          <p:nvPr/>
        </p:nvPicPr>
        <p:blipFill>
          <a:blip r:embed="rId3"/>
          <a:srcRect l="1000" r="1000"/>
          <a:stretch>
            <a:fillRect/>
          </a:stretch>
        </p:blipFill>
        <p:spPr>
          <a:xfrm>
            <a:off x="0" y="0"/>
            <a:ext cx="10388600" cy="5854700"/>
          </a:xfrm>
          <a:prstGeom prst="rect">
            <a:avLst/>
          </a:prstGeom>
        </p:spPr>
      </p:pic>
      <p:sp>
        <p:nvSpPr>
          <p:cNvPr id="5" name="AutoShape 5"/>
          <p:cNvSpPr/>
          <p:nvPr/>
        </p:nvSpPr>
        <p:spPr>
          <a:xfrm>
            <a:off x="5080000" y="3022600"/>
            <a:ext cx="4546600" cy="1943100"/>
          </a:xfrm>
          <a:prstGeom prst="rect">
            <a:avLst/>
          </a:prstGeom>
          <a:solidFill>
            <a:srgbClr val="000000">
              <a:alpha val="0"/>
            </a:srgbClr>
          </a:solidFill>
        </p:spPr>
      </p:sp>
      <p:sp>
        <p:nvSpPr>
          <p:cNvPr id="6" name="AutoShape 6"/>
          <p:cNvSpPr/>
          <p:nvPr/>
        </p:nvSpPr>
        <p:spPr>
          <a:xfrm>
            <a:off x="0" y="0"/>
            <a:ext cx="10388600" cy="5854700"/>
          </a:xfrm>
          <a:prstGeom prst="rect">
            <a:avLst/>
          </a:prstGeom>
          <a:solidFill>
            <a:srgbClr val="000000">
              <a:alpha val="0"/>
            </a:srgbClr>
          </a:solidFill>
        </p:spPr>
      </p:sp>
      <p:sp>
        <p:nvSpPr>
          <p:cNvPr id="7" name="TextBox 7"/>
          <p:cNvSpPr txBox="1"/>
          <p:nvPr/>
        </p:nvSpPr>
        <p:spPr>
          <a:xfrm>
            <a:off x="5080000" y="1917700"/>
            <a:ext cx="4546600" cy="850900"/>
          </a:xfrm>
          <a:prstGeom prst="rect">
            <a:avLst/>
          </a:prstGeom>
          <a:solidFill>
            <a:srgbClr val="000000">
              <a:alpha val="0"/>
            </a:srgbClr>
          </a:solidFill>
        </p:spPr>
        <p:txBody>
          <a:bodyPr lIns="0" tIns="0" rIns="0" bIns="0" rtlCol="0" anchor="t"/>
          <a:lstStyle/>
          <a:p>
            <a:pPr algn="l">
              <a:lnSpc>
                <a:spcPct val="100000"/>
              </a:lnSpc>
              <a:defRPr/>
            </a:pPr>
            <a:r>
              <a:rPr lang="en-US" sz="5600" b="1">
                <a:solidFill>
                  <a:srgbClr val="226FD4"/>
                </a:solidFill>
                <a:latin typeface="苹方-简"/>
              </a:rPr>
              <a:t>Join Us!</a:t>
            </a:r>
            <a:endParaRPr lang="en-US" sz="1100"/>
          </a:p>
        </p:txBody>
      </p:sp>
      <p:sp>
        <p:nvSpPr>
          <p:cNvPr id="8" name="TextBox 8"/>
          <p:cNvSpPr txBox="1"/>
          <p:nvPr/>
        </p:nvSpPr>
        <p:spPr>
          <a:xfrm>
            <a:off x="5080000" y="3022600"/>
            <a:ext cx="4546600" cy="482600"/>
          </a:xfrm>
          <a:prstGeom prst="rect">
            <a:avLst/>
          </a:prstGeom>
          <a:solidFill>
            <a:srgbClr val="000000">
              <a:alpha val="0"/>
            </a:srgbClr>
          </a:solidFill>
        </p:spPr>
        <p:txBody>
          <a:bodyPr lIns="0" tIns="0" rIns="0" bIns="0" rtlCol="0" anchor="t"/>
          <a:lstStyle/>
          <a:p>
            <a:pPr algn="l">
              <a:lnSpc>
                <a:spcPct val="100000"/>
              </a:lnSpc>
              <a:defRPr/>
            </a:pPr>
            <a:r>
              <a:rPr lang="en-US" sz="1600" b="0">
                <a:solidFill>
                  <a:srgbClr val="000000"/>
                </a:solidFill>
                <a:latin typeface="苹方-简"/>
              </a:rPr>
              <a:t>Interested in learning more about how AI can enhance your healthcare experience?</a:t>
            </a:r>
            <a:endParaRPr lang="en-US" sz="1100"/>
          </a:p>
        </p:txBody>
      </p:sp>
      <p:sp>
        <p:nvSpPr>
          <p:cNvPr id="9" name="TextBox 9"/>
          <p:cNvSpPr txBox="1"/>
          <p:nvPr/>
        </p:nvSpPr>
        <p:spPr>
          <a:xfrm>
            <a:off x="5080000" y="3746500"/>
            <a:ext cx="4546600" cy="482600"/>
          </a:xfrm>
          <a:prstGeom prst="rect">
            <a:avLst/>
          </a:prstGeom>
          <a:solidFill>
            <a:srgbClr val="000000">
              <a:alpha val="0"/>
            </a:srgbClr>
          </a:solidFill>
        </p:spPr>
        <p:txBody>
          <a:bodyPr lIns="0" tIns="0" rIns="0" bIns="0" rtlCol="0" anchor="t"/>
          <a:lstStyle/>
          <a:p>
            <a:pPr algn="l">
              <a:lnSpc>
                <a:spcPct val="100000"/>
              </a:lnSpc>
              <a:defRPr/>
            </a:pPr>
            <a:r>
              <a:rPr lang="en-US" sz="1600" b="0">
                <a:solidFill>
                  <a:srgbClr val="000000"/>
                </a:solidFill>
                <a:latin typeface="苹方-简"/>
              </a:rPr>
              <a:t> Contact us today to discover our innovative solutions tailored to meet your needs.</a:t>
            </a:r>
            <a:endParaRPr lang="en-US" sz="1100"/>
          </a:p>
        </p:txBody>
      </p:sp>
      <p:sp>
        <p:nvSpPr>
          <p:cNvPr id="10" name="TextBox 10"/>
          <p:cNvSpPr txBox="1"/>
          <p:nvPr/>
        </p:nvSpPr>
        <p:spPr>
          <a:xfrm>
            <a:off x="5080000" y="4724400"/>
            <a:ext cx="4546600" cy="241300"/>
          </a:xfrm>
          <a:prstGeom prst="rect">
            <a:avLst/>
          </a:prstGeom>
          <a:solidFill>
            <a:srgbClr val="000000">
              <a:alpha val="0"/>
            </a:srgbClr>
          </a:solidFill>
        </p:spPr>
        <p:txBody>
          <a:bodyPr lIns="0" tIns="0" rIns="0" bIns="0" rtlCol="0" anchor="t"/>
          <a:lstStyle/>
          <a:p>
            <a:pPr algn="l">
              <a:lnSpc>
                <a:spcPct val="100000"/>
              </a:lnSpc>
              <a:defRPr/>
            </a:pPr>
            <a:r>
              <a:rPr lang="en-US" sz="1600" b="0">
                <a:solidFill>
                  <a:srgbClr val="000000"/>
                </a:solidFill>
                <a:latin typeface="苹方-简"/>
              </a:rPr>
              <a:t>Contact: koncpt.ai@gmail.com  </a:t>
            </a:r>
            <a:endParaRPr lang="en-US" sz="110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TotalTime>
  <Words>1853</Words>
  <Application>Microsoft Office PowerPoint</Application>
  <PresentationFormat>Custom</PresentationFormat>
  <Paragraphs>139</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苹方-简</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sanskar gupta</cp:lastModifiedBy>
  <cp:revision>3</cp:revision>
  <dcterms:created xsi:type="dcterms:W3CDTF">2006-08-16T00:00:00Z</dcterms:created>
  <dcterms:modified xsi:type="dcterms:W3CDTF">2024-09-23T09:18:39Z</dcterms:modified>
</cp:coreProperties>
</file>