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0388600" cy="58547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ing" id="{E53D7FE0-FF97-46D5-9EA2-561EB73E4CBE}">
          <p14:sldIdLst>
            <p14:sldId id="256"/>
          </p14:sldIdLst>
        </p14:section>
        <p14:section name="Starting" id="{D89E12CB-B529-453D-AE96-84582FA04404}">
          <p14:sldIdLst>
            <p14:sldId id="257"/>
          </p14:sldIdLst>
        </p14:section>
        <p14:section name="The Impact of AI on Logistics" id="{953C3C2C-7E96-41E9-A540-58DE5685C4AE}">
          <p14:sldIdLst>
            <p14:sldId id="258"/>
            <p14:sldId id="259"/>
            <p14:sldId id="260"/>
            <p14:sldId id="261"/>
            <p14:sldId id="262"/>
          </p14:sldIdLst>
        </p14:section>
        <p14:section name="Enhancing Supply Chain Efficiency" id="{B1FAA79D-4D24-47B1-9218-F8460D62F6D1}">
          <p14:sldIdLst>
            <p14:sldId id="263"/>
            <p14:sldId id="264"/>
            <p14:sldId id="265"/>
            <p14:sldId id="266"/>
            <p14:sldId id="267"/>
          </p14:sldIdLst>
        </p14:section>
        <p14:section name="Challenges and Considerations" id="{317FF63F-34FF-4017-B70F-A620BEE8B4D8}">
          <p14:sldIdLst>
            <p14:sldId id="268"/>
            <p14:sldId id="269"/>
            <p14:sldId id="270"/>
            <p14:sldId id="271"/>
            <p14:sldId id="272"/>
          </p14:sldIdLst>
        </p14:section>
        <p14:section name="Embrace  AI for Logistics &amp; Supply Chain" id="{CEE759F8-E1C5-4A7B-AEB4-DCCBA2D0B7CD}">
          <p14:sldIdLst>
            <p14:sldId id="273"/>
            <p14:sldId id="274"/>
            <p14:sldId id="275"/>
            <p14:sldId id="276"/>
          </p14:sldIdLst>
        </p14:section>
        <p14:section name="Ending" id="{ED14EC4F-56C7-4F12-B0D1-008661A13BBE}">
          <p14:sldIdLst>
            <p14:sldId id="27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94" d="100"/>
          <a:sy n="94" d="100"/>
        </p:scale>
        <p:origin x="773"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0388600" cy="6578600"/>
          </a:xfrm>
          <a:prstGeom prst="rect">
            <a:avLst/>
          </a:prstGeom>
          <a:solidFill>
            <a:srgbClr val="000000">
              <a:alpha val="0"/>
            </a:srgbClr>
          </a:solidFill>
        </p:spPr>
      </p:sp>
      <p:pic>
        <p:nvPicPr>
          <p:cNvPr id="3" name="Picture 3"/>
          <p:cNvPicPr>
            <a:picLocks noChangeAspect="1"/>
          </p:cNvPicPr>
          <p:nvPr/>
        </p:nvPicPr>
        <p:blipFill>
          <a:blip r:embed="rId2"/>
          <a:srcRect l="6000" r="6000"/>
          <a:stretch>
            <a:fillRect/>
          </a:stretch>
        </p:blipFill>
        <p:spPr>
          <a:xfrm>
            <a:off x="0" y="0"/>
            <a:ext cx="10388600" cy="6578600"/>
          </a:xfrm>
          <a:prstGeom prst="rect">
            <a:avLst/>
          </a:prstGeom>
        </p:spPr>
      </p:pic>
      <p:sp>
        <p:nvSpPr>
          <p:cNvPr id="4" name="AutoShape 4"/>
          <p:cNvSpPr/>
          <p:nvPr/>
        </p:nvSpPr>
        <p:spPr>
          <a:xfrm>
            <a:off x="1371600" y="5499100"/>
            <a:ext cx="7645400" cy="266700"/>
          </a:xfrm>
          <a:prstGeom prst="rect">
            <a:avLst/>
          </a:prstGeom>
          <a:solidFill>
            <a:srgbClr val="000000">
              <a:alpha val="0"/>
            </a:srgbClr>
          </a:solidFill>
        </p:spPr>
      </p:sp>
      <p:sp>
        <p:nvSpPr>
          <p:cNvPr id="5" name="AutoShape 5"/>
          <p:cNvSpPr/>
          <p:nvPr/>
        </p:nvSpPr>
        <p:spPr>
          <a:xfrm>
            <a:off x="0" y="0"/>
            <a:ext cx="10388600" cy="6578600"/>
          </a:xfrm>
          <a:prstGeom prst="rect">
            <a:avLst/>
          </a:prstGeom>
          <a:solidFill>
            <a:srgbClr val="000000">
              <a:alpha val="0"/>
            </a:srgbClr>
          </a:solidFill>
        </p:spPr>
      </p:sp>
      <p:sp>
        <p:nvSpPr>
          <p:cNvPr id="6" name="AutoShape 6"/>
          <p:cNvSpPr/>
          <p:nvPr/>
        </p:nvSpPr>
        <p:spPr>
          <a:xfrm>
            <a:off x="3632200" y="762000"/>
            <a:ext cx="3111500" cy="12700"/>
          </a:xfrm>
          <a:prstGeom prst="rect">
            <a:avLst/>
          </a:prstGeom>
          <a:solidFill>
            <a:srgbClr val="FFFFFF"/>
          </a:solidFill>
        </p:spPr>
      </p:sp>
      <p:sp>
        <p:nvSpPr>
          <p:cNvPr id="7" name="TextBox 7"/>
          <p:cNvSpPr txBox="1"/>
          <p:nvPr/>
        </p:nvSpPr>
        <p:spPr>
          <a:xfrm>
            <a:off x="1371600" y="1879600"/>
            <a:ext cx="7645400" cy="2984500"/>
          </a:xfrm>
          <a:prstGeom prst="rect">
            <a:avLst/>
          </a:prstGeom>
          <a:solidFill>
            <a:srgbClr val="000000">
              <a:alpha val="0"/>
            </a:srgbClr>
          </a:solidFill>
        </p:spPr>
        <p:txBody>
          <a:bodyPr lIns="0" tIns="0" rIns="0" bIns="0" rtlCol="0" anchor="t"/>
          <a:lstStyle/>
          <a:p>
            <a:pPr algn="ctr">
              <a:lnSpc>
                <a:spcPct val="100000"/>
              </a:lnSpc>
              <a:defRPr/>
            </a:pPr>
            <a:r>
              <a:rPr lang="en-US" sz="5600" b="1">
                <a:solidFill>
                  <a:srgbClr val="0EAFB7"/>
                </a:solidFill>
                <a:latin typeface="苹方-简"/>
              </a:rPr>
              <a:t>How AI is Transforming Logistics &amp; Supply Chain</a:t>
            </a:r>
            <a:endParaRPr lang="en-US" sz="1100"/>
          </a:p>
        </p:txBody>
      </p:sp>
      <p:sp>
        <p:nvSpPr>
          <p:cNvPr id="8" name="TextBox 8"/>
          <p:cNvSpPr txBox="1"/>
          <p:nvPr/>
        </p:nvSpPr>
        <p:spPr>
          <a:xfrm>
            <a:off x="1371600" y="5499100"/>
            <a:ext cx="7645400" cy="266700"/>
          </a:xfrm>
          <a:prstGeom prst="rect">
            <a:avLst/>
          </a:prstGeom>
          <a:solidFill>
            <a:srgbClr val="000000">
              <a:alpha val="0"/>
            </a:srgbClr>
          </a:solidFill>
        </p:spPr>
        <p:txBody>
          <a:bodyPr lIns="0" tIns="0" rIns="0" bIns="0" rtlCol="0" anchor="t"/>
          <a:lstStyle/>
          <a:p>
            <a:pPr algn="ctr">
              <a:lnSpc>
                <a:spcPct val="100000"/>
              </a:lnSpc>
              <a:defRPr/>
            </a:pPr>
            <a:r>
              <a:rPr lang="en-US" sz="1800" b="0">
                <a:solidFill>
                  <a:srgbClr val="FFFFFF"/>
                </a:solidFill>
                <a:latin typeface="苹方-简"/>
              </a:rPr>
              <a:t>Presenter: Koncpt AI </a:t>
            </a:r>
            <a:endParaRPr lang="en-US" sz="11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 r="1000"/>
          <a:stretch>
            <a:fillRect/>
          </a:stretch>
        </p:blipFill>
        <p:spPr>
          <a:xfrm>
            <a:off x="0" y="0"/>
            <a:ext cx="10388600" cy="5854700"/>
          </a:xfrm>
          <a:prstGeom prst="rect">
            <a:avLst/>
          </a:prstGeom>
        </p:spPr>
      </p:pic>
      <p:sp>
        <p:nvSpPr>
          <p:cNvPr id="3" name="AutoShape 3"/>
          <p:cNvSpPr/>
          <p:nvPr/>
        </p:nvSpPr>
        <p:spPr>
          <a:xfrm>
            <a:off x="0" y="0"/>
            <a:ext cx="10388600" cy="5854700"/>
          </a:xfrm>
          <a:prstGeom prst="rect">
            <a:avLst/>
          </a:prstGeom>
          <a:solidFill>
            <a:srgbClr val="000000">
              <a:alpha val="0"/>
            </a:srgbClr>
          </a:solidFill>
        </p:spPr>
      </p:sp>
      <p:pic>
        <p:nvPicPr>
          <p:cNvPr id="4" name="Picture 4"/>
          <p:cNvPicPr>
            <a:picLocks noChangeAspect="1"/>
          </p:cNvPicPr>
          <p:nvPr/>
        </p:nvPicPr>
        <p:blipFill>
          <a:blip r:embed="rId3"/>
          <a:srcRect l="3000" r="3000"/>
          <a:stretch>
            <a:fillRect/>
          </a:stretch>
        </p:blipFill>
        <p:spPr>
          <a:xfrm>
            <a:off x="6159500" y="762000"/>
            <a:ext cx="3454400" cy="4330700"/>
          </a:xfrm>
          <a:prstGeom prst="rect">
            <a:avLst/>
          </a:prstGeom>
        </p:spPr>
      </p:pic>
      <p:sp>
        <p:nvSpPr>
          <p:cNvPr id="5" name="AutoShape 5"/>
          <p:cNvSpPr/>
          <p:nvPr/>
        </p:nvSpPr>
        <p:spPr>
          <a:xfrm>
            <a:off x="762000" y="3136900"/>
            <a:ext cx="5181600" cy="342900"/>
          </a:xfrm>
          <a:prstGeom prst="rect">
            <a:avLst/>
          </a:prstGeom>
          <a:solidFill>
            <a:srgbClr val="000000">
              <a:alpha val="0"/>
            </a:srgbClr>
          </a:solidFill>
        </p:spPr>
      </p:sp>
      <p:sp>
        <p:nvSpPr>
          <p:cNvPr id="6" name="AutoShape 6"/>
          <p:cNvSpPr/>
          <p:nvPr/>
        </p:nvSpPr>
        <p:spPr>
          <a:xfrm>
            <a:off x="762000" y="3479800"/>
            <a:ext cx="5181600" cy="342900"/>
          </a:xfrm>
          <a:prstGeom prst="rect">
            <a:avLst/>
          </a:prstGeom>
          <a:solidFill>
            <a:srgbClr val="000000">
              <a:alpha val="0"/>
            </a:srgbClr>
          </a:solidFill>
        </p:spPr>
      </p:sp>
      <p:sp>
        <p:nvSpPr>
          <p:cNvPr id="7" name="AutoShape 7"/>
          <p:cNvSpPr/>
          <p:nvPr/>
        </p:nvSpPr>
        <p:spPr>
          <a:xfrm>
            <a:off x="762000" y="3835400"/>
            <a:ext cx="5181600" cy="342900"/>
          </a:xfrm>
          <a:prstGeom prst="rect">
            <a:avLst/>
          </a:prstGeom>
          <a:solidFill>
            <a:srgbClr val="000000">
              <a:alpha val="0"/>
            </a:srgbClr>
          </a:solidFill>
        </p:spPr>
      </p:sp>
      <p:sp>
        <p:nvSpPr>
          <p:cNvPr id="8" name="AutoShape 8"/>
          <p:cNvSpPr/>
          <p:nvPr/>
        </p:nvSpPr>
        <p:spPr>
          <a:xfrm>
            <a:off x="762000" y="4178300"/>
            <a:ext cx="5181600" cy="342900"/>
          </a:xfrm>
          <a:prstGeom prst="rect">
            <a:avLst/>
          </a:prstGeom>
          <a:solidFill>
            <a:srgbClr val="000000">
              <a:alpha val="0"/>
            </a:srgbClr>
          </a:solidFill>
        </p:spPr>
      </p:sp>
      <p:sp>
        <p:nvSpPr>
          <p:cNvPr id="9" name="AutoShape 9"/>
          <p:cNvSpPr/>
          <p:nvPr/>
        </p:nvSpPr>
        <p:spPr>
          <a:xfrm>
            <a:off x="6159500" y="762000"/>
            <a:ext cx="3454400" cy="4330700"/>
          </a:xfrm>
          <a:prstGeom prst="rect">
            <a:avLst/>
          </a:prstGeom>
          <a:solidFill>
            <a:srgbClr val="000000">
              <a:alpha val="0"/>
            </a:srgbClr>
          </a:solidFill>
        </p:spPr>
      </p:sp>
      <p:sp>
        <p:nvSpPr>
          <p:cNvPr id="10" name="TextBox 10"/>
          <p:cNvSpPr txBox="1"/>
          <p:nvPr/>
        </p:nvSpPr>
        <p:spPr>
          <a:xfrm>
            <a:off x="762000" y="1016000"/>
            <a:ext cx="4927600" cy="4191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0EAFB7"/>
                </a:solidFill>
                <a:latin typeface="苹方-简"/>
              </a:rPr>
              <a:t>Content</a:t>
            </a:r>
            <a:endParaRPr lang="en-US" sz="1100"/>
          </a:p>
        </p:txBody>
      </p:sp>
      <p:sp>
        <p:nvSpPr>
          <p:cNvPr id="11" name="TextBox 11"/>
          <p:cNvSpPr txBox="1"/>
          <p:nvPr/>
        </p:nvSpPr>
        <p:spPr>
          <a:xfrm>
            <a:off x="762000" y="3136900"/>
            <a:ext cx="5181600" cy="241300"/>
          </a:xfrm>
          <a:prstGeom prst="rect">
            <a:avLst/>
          </a:prstGeom>
          <a:solidFill>
            <a:srgbClr val="000000">
              <a:alpha val="0"/>
            </a:srgbClr>
          </a:solidFill>
        </p:spPr>
        <p:txBody>
          <a:bodyPr lIns="0" tIns="0" rIns="0" bIns="0" rtlCol="0" anchor="t"/>
          <a:lstStyle/>
          <a:p>
            <a:pPr algn="l">
              <a:lnSpc>
                <a:spcPct val="100000"/>
              </a:lnSpc>
              <a:defRPr/>
            </a:pPr>
            <a:r>
              <a:rPr lang="en-US" sz="1600" b="0">
                <a:solidFill>
                  <a:srgbClr val="FFFFFF"/>
                </a:solidFill>
                <a:latin typeface="苹方-简"/>
              </a:rPr>
              <a:t>1. The Impact of AI on Logistics</a:t>
            </a:r>
            <a:endParaRPr lang="en-US" sz="1100"/>
          </a:p>
        </p:txBody>
      </p:sp>
      <p:sp>
        <p:nvSpPr>
          <p:cNvPr id="12" name="TextBox 12"/>
          <p:cNvSpPr txBox="1"/>
          <p:nvPr/>
        </p:nvSpPr>
        <p:spPr>
          <a:xfrm>
            <a:off x="762000" y="3479800"/>
            <a:ext cx="5181600" cy="241300"/>
          </a:xfrm>
          <a:prstGeom prst="rect">
            <a:avLst/>
          </a:prstGeom>
          <a:solidFill>
            <a:srgbClr val="000000">
              <a:alpha val="0"/>
            </a:srgbClr>
          </a:solidFill>
        </p:spPr>
        <p:txBody>
          <a:bodyPr lIns="0" tIns="0" rIns="0" bIns="0" rtlCol="0" anchor="t"/>
          <a:lstStyle/>
          <a:p>
            <a:pPr algn="l">
              <a:lnSpc>
                <a:spcPct val="100000"/>
              </a:lnSpc>
              <a:defRPr/>
            </a:pPr>
            <a:r>
              <a:rPr lang="en-US" sz="1600" b="0">
                <a:solidFill>
                  <a:srgbClr val="FFFFFF"/>
                </a:solidFill>
                <a:latin typeface="苹方-简"/>
              </a:rPr>
              <a:t>2. Enhancing Supply Chain Efficiency</a:t>
            </a:r>
            <a:endParaRPr lang="en-US" sz="1100"/>
          </a:p>
        </p:txBody>
      </p:sp>
      <p:sp>
        <p:nvSpPr>
          <p:cNvPr id="13" name="TextBox 13"/>
          <p:cNvSpPr txBox="1"/>
          <p:nvPr/>
        </p:nvSpPr>
        <p:spPr>
          <a:xfrm>
            <a:off x="762000" y="3835400"/>
            <a:ext cx="5181600" cy="241300"/>
          </a:xfrm>
          <a:prstGeom prst="rect">
            <a:avLst/>
          </a:prstGeom>
          <a:solidFill>
            <a:srgbClr val="000000">
              <a:alpha val="0"/>
            </a:srgbClr>
          </a:solidFill>
        </p:spPr>
        <p:txBody>
          <a:bodyPr lIns="0" tIns="0" rIns="0" bIns="0" rtlCol="0" anchor="t"/>
          <a:lstStyle/>
          <a:p>
            <a:pPr algn="l">
              <a:lnSpc>
                <a:spcPct val="100000"/>
              </a:lnSpc>
              <a:defRPr/>
            </a:pPr>
            <a:r>
              <a:rPr lang="en-US" sz="1600" b="0">
                <a:solidFill>
                  <a:srgbClr val="FFFFFF"/>
                </a:solidFill>
                <a:latin typeface="苹方-简"/>
              </a:rPr>
              <a:t>3. Challenges and Considerations</a:t>
            </a:r>
            <a:endParaRPr lang="en-US" sz="1100"/>
          </a:p>
        </p:txBody>
      </p:sp>
      <p:sp>
        <p:nvSpPr>
          <p:cNvPr id="14" name="TextBox 14"/>
          <p:cNvSpPr txBox="1"/>
          <p:nvPr/>
        </p:nvSpPr>
        <p:spPr>
          <a:xfrm>
            <a:off x="762000" y="4178300"/>
            <a:ext cx="5181600" cy="241300"/>
          </a:xfrm>
          <a:prstGeom prst="rect">
            <a:avLst/>
          </a:prstGeom>
          <a:solidFill>
            <a:srgbClr val="000000">
              <a:alpha val="0"/>
            </a:srgbClr>
          </a:solidFill>
        </p:spPr>
        <p:txBody>
          <a:bodyPr lIns="0" tIns="0" rIns="0" bIns="0" rtlCol="0" anchor="t"/>
          <a:lstStyle/>
          <a:p>
            <a:pPr algn="l">
              <a:lnSpc>
                <a:spcPct val="100000"/>
              </a:lnSpc>
              <a:defRPr/>
            </a:pPr>
            <a:r>
              <a:rPr lang="en-US" sz="1600" b="0">
                <a:solidFill>
                  <a:srgbClr val="FFFFFF"/>
                </a:solidFill>
                <a:latin typeface="苹方-简"/>
              </a:rPr>
              <a:t>4. Embrace  AI for Logistics &amp;  Supply Chain</a:t>
            </a:r>
            <a:endParaRPr lang="en-US" sz="11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 r="1000"/>
          <a:stretch>
            <a:fillRect/>
          </a:stretch>
        </p:blipFill>
        <p:spPr>
          <a:xfrm>
            <a:off x="0" y="0"/>
            <a:ext cx="10388600" cy="5854700"/>
          </a:xfrm>
          <a:prstGeom prst="rect">
            <a:avLst/>
          </a:prstGeom>
        </p:spPr>
      </p:pic>
      <p:sp>
        <p:nvSpPr>
          <p:cNvPr id="3" name="AutoShape 3"/>
          <p:cNvSpPr/>
          <p:nvPr/>
        </p:nvSpPr>
        <p:spPr>
          <a:xfrm>
            <a:off x="0" y="0"/>
            <a:ext cx="10388600" cy="5854700"/>
          </a:xfrm>
          <a:prstGeom prst="rect">
            <a:avLst/>
          </a:prstGeom>
          <a:solidFill>
            <a:srgbClr val="000000">
              <a:alpha val="0"/>
            </a:srgbClr>
          </a:solidFill>
        </p:spPr>
      </p:sp>
      <p:pic>
        <p:nvPicPr>
          <p:cNvPr id="4" name="Picture 4"/>
          <p:cNvPicPr>
            <a:picLocks noChangeAspect="1"/>
          </p:cNvPicPr>
          <p:nvPr/>
        </p:nvPicPr>
        <p:blipFill>
          <a:blip r:embed="rId2"/>
          <a:srcRect l="1000" r="1000"/>
          <a:stretch>
            <a:fillRect/>
          </a:stretch>
        </p:blipFill>
        <p:spPr>
          <a:xfrm>
            <a:off x="0" y="0"/>
            <a:ext cx="10388600" cy="5854700"/>
          </a:xfrm>
          <a:prstGeom prst="rect">
            <a:avLst/>
          </a:prstGeom>
        </p:spPr>
      </p:pic>
      <p:sp>
        <p:nvSpPr>
          <p:cNvPr id="5" name="AutoShape 5"/>
          <p:cNvSpPr/>
          <p:nvPr/>
        </p:nvSpPr>
        <p:spPr>
          <a:xfrm>
            <a:off x="762000" y="1270000"/>
            <a:ext cx="8864600" cy="266700"/>
          </a:xfrm>
          <a:prstGeom prst="rect">
            <a:avLst/>
          </a:prstGeom>
          <a:solidFill>
            <a:srgbClr val="000000">
              <a:alpha val="0"/>
            </a:srgbClr>
          </a:solidFill>
        </p:spPr>
      </p:sp>
      <p:sp>
        <p:nvSpPr>
          <p:cNvPr id="6" name="AutoShape 6"/>
          <p:cNvSpPr/>
          <p:nvPr/>
        </p:nvSpPr>
        <p:spPr>
          <a:xfrm>
            <a:off x="0" y="0"/>
            <a:ext cx="10388600" cy="5854700"/>
          </a:xfrm>
          <a:prstGeom prst="rect">
            <a:avLst/>
          </a:prstGeom>
          <a:solidFill>
            <a:srgbClr val="000000">
              <a:alpha val="0"/>
            </a:srgbClr>
          </a:solidFill>
        </p:spPr>
      </p:sp>
      <p:sp>
        <p:nvSpPr>
          <p:cNvPr id="7" name="AutoShape 7"/>
          <p:cNvSpPr/>
          <p:nvPr/>
        </p:nvSpPr>
        <p:spPr>
          <a:xfrm>
            <a:off x="3632200" y="4572000"/>
            <a:ext cx="3111500" cy="12700"/>
          </a:xfrm>
          <a:prstGeom prst="rect">
            <a:avLst/>
          </a:prstGeom>
          <a:solidFill>
            <a:srgbClr val="0EAFB7"/>
          </a:solidFill>
        </p:spPr>
      </p:sp>
      <p:sp>
        <p:nvSpPr>
          <p:cNvPr id="8" name="TextBox 8"/>
          <p:cNvSpPr txBox="1"/>
          <p:nvPr/>
        </p:nvSpPr>
        <p:spPr>
          <a:xfrm>
            <a:off x="762000" y="2146300"/>
            <a:ext cx="8864600" cy="419100"/>
          </a:xfrm>
          <a:prstGeom prst="rect">
            <a:avLst/>
          </a:prstGeom>
          <a:solidFill>
            <a:srgbClr val="000000">
              <a:alpha val="0"/>
            </a:srgbClr>
          </a:solidFill>
        </p:spPr>
        <p:txBody>
          <a:bodyPr lIns="0" tIns="0" rIns="0" bIns="0" rtlCol="0" anchor="t"/>
          <a:lstStyle/>
          <a:p>
            <a:pPr algn="ctr">
              <a:lnSpc>
                <a:spcPct val="100000"/>
              </a:lnSpc>
              <a:defRPr/>
            </a:pPr>
            <a:r>
              <a:rPr lang="en-US" sz="2800" b="0">
                <a:solidFill>
                  <a:srgbClr val="FFFFFF"/>
                </a:solidFill>
                <a:latin typeface="苹方-简"/>
              </a:rPr>
              <a:t>The Impact of AI on Logistics</a:t>
            </a:r>
            <a:endParaRPr lang="en-US" sz="1100"/>
          </a:p>
        </p:txBody>
      </p:sp>
      <p:sp>
        <p:nvSpPr>
          <p:cNvPr id="9" name="TextBox 9"/>
          <p:cNvSpPr txBox="1"/>
          <p:nvPr/>
        </p:nvSpPr>
        <p:spPr>
          <a:xfrm>
            <a:off x="762000" y="1270000"/>
            <a:ext cx="8864600" cy="266700"/>
          </a:xfrm>
          <a:prstGeom prst="rect">
            <a:avLst/>
          </a:prstGeom>
          <a:solidFill>
            <a:srgbClr val="000000">
              <a:alpha val="0"/>
            </a:srgbClr>
          </a:solidFill>
        </p:spPr>
        <p:txBody>
          <a:bodyPr lIns="0" tIns="0" rIns="0" bIns="0" rtlCol="0" anchor="t"/>
          <a:lstStyle/>
          <a:p>
            <a:pPr algn="ctr">
              <a:lnSpc>
                <a:spcPct val="100000"/>
              </a:lnSpc>
              <a:defRPr/>
            </a:pPr>
            <a:r>
              <a:rPr lang="en-US" sz="1800" b="1">
                <a:solidFill>
                  <a:srgbClr val="0EAFB7"/>
                </a:solidFill>
                <a:latin typeface="苹方-简"/>
              </a:rPr>
              <a:t>Section 1</a:t>
            </a:r>
            <a:endParaRPr lang="en-US"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5000" r="5000"/>
          <a:stretch>
            <a:fillRect/>
          </a:stretch>
        </p:blipFill>
        <p:spPr>
          <a:xfrm>
            <a:off x="0" y="0"/>
            <a:ext cx="10388600" cy="6464300"/>
          </a:xfrm>
          <a:prstGeom prst="rect">
            <a:avLst/>
          </a:prstGeom>
        </p:spPr>
      </p:pic>
      <p:sp>
        <p:nvSpPr>
          <p:cNvPr id="3" name="AutoShape 3"/>
          <p:cNvSpPr/>
          <p:nvPr/>
        </p:nvSpPr>
        <p:spPr>
          <a:xfrm>
            <a:off x="0" y="0"/>
            <a:ext cx="10388600" cy="6464300"/>
          </a:xfrm>
          <a:prstGeom prst="rect">
            <a:avLst/>
          </a:prstGeom>
          <a:solidFill>
            <a:srgbClr val="000000">
              <a:alpha val="0"/>
            </a:srgbClr>
          </a:solidFill>
        </p:spPr>
      </p:sp>
      <p:sp>
        <p:nvSpPr>
          <p:cNvPr id="4" name="AutoShape 4"/>
          <p:cNvSpPr/>
          <p:nvPr/>
        </p:nvSpPr>
        <p:spPr>
          <a:xfrm>
            <a:off x="762000" y="1409700"/>
            <a:ext cx="2717800" cy="4279900"/>
          </a:xfrm>
          <a:prstGeom prst="roundRect">
            <a:avLst>
              <a:gd name="adj" fmla="val 3738"/>
            </a:avLst>
          </a:prstGeom>
          <a:solidFill>
            <a:srgbClr val="000000">
              <a:alpha val="0"/>
            </a:srgbClr>
          </a:solidFill>
        </p:spPr>
      </p:sp>
      <p:sp>
        <p:nvSpPr>
          <p:cNvPr id="5" name="AutoShape 5"/>
          <p:cNvSpPr/>
          <p:nvPr/>
        </p:nvSpPr>
        <p:spPr>
          <a:xfrm>
            <a:off x="3835400" y="1409700"/>
            <a:ext cx="2717800" cy="4279900"/>
          </a:xfrm>
          <a:prstGeom prst="roundRect">
            <a:avLst>
              <a:gd name="adj" fmla="val 3738"/>
            </a:avLst>
          </a:prstGeom>
          <a:solidFill>
            <a:srgbClr val="000000">
              <a:alpha val="0"/>
            </a:srgbClr>
          </a:solidFill>
        </p:spPr>
      </p:sp>
      <p:sp>
        <p:nvSpPr>
          <p:cNvPr id="6" name="AutoShape 6"/>
          <p:cNvSpPr/>
          <p:nvPr/>
        </p:nvSpPr>
        <p:spPr>
          <a:xfrm>
            <a:off x="6908800" y="1409700"/>
            <a:ext cx="2717800" cy="4279900"/>
          </a:xfrm>
          <a:prstGeom prst="roundRect">
            <a:avLst>
              <a:gd name="adj" fmla="val 3738"/>
            </a:avLst>
          </a:prstGeom>
          <a:solidFill>
            <a:srgbClr val="000000">
              <a:alpha val="0"/>
            </a:srgbClr>
          </a:solidFill>
        </p:spPr>
      </p:sp>
      <p:sp>
        <p:nvSpPr>
          <p:cNvPr id="7" name="AutoShape 7"/>
          <p:cNvSpPr/>
          <p:nvPr/>
        </p:nvSpPr>
        <p:spPr>
          <a:xfrm>
            <a:off x="762000" y="5880100"/>
            <a:ext cx="2717800" cy="50800"/>
          </a:xfrm>
          <a:prstGeom prst="rect">
            <a:avLst/>
          </a:prstGeom>
          <a:solidFill>
            <a:srgbClr val="0EAFB7"/>
          </a:solidFill>
        </p:spPr>
      </p:sp>
      <p:sp>
        <p:nvSpPr>
          <p:cNvPr id="8" name="AutoShape 8"/>
          <p:cNvSpPr/>
          <p:nvPr/>
        </p:nvSpPr>
        <p:spPr>
          <a:xfrm>
            <a:off x="3835400" y="5880100"/>
            <a:ext cx="2717800" cy="50800"/>
          </a:xfrm>
          <a:prstGeom prst="rect">
            <a:avLst/>
          </a:prstGeom>
          <a:solidFill>
            <a:srgbClr val="0EAFB7"/>
          </a:solidFill>
        </p:spPr>
      </p:sp>
      <p:sp>
        <p:nvSpPr>
          <p:cNvPr id="9" name="AutoShape 9"/>
          <p:cNvSpPr/>
          <p:nvPr/>
        </p:nvSpPr>
        <p:spPr>
          <a:xfrm>
            <a:off x="6908800" y="5880100"/>
            <a:ext cx="2717800" cy="50800"/>
          </a:xfrm>
          <a:prstGeom prst="rect">
            <a:avLst/>
          </a:prstGeom>
          <a:solidFill>
            <a:srgbClr val="0EAFB7"/>
          </a:solidFill>
        </p:spPr>
      </p:sp>
      <p:pic>
        <p:nvPicPr>
          <p:cNvPr id="10" name="Picture 10"/>
          <p:cNvPicPr>
            <a:picLocks noChangeAspect="1"/>
          </p:cNvPicPr>
          <p:nvPr/>
        </p:nvPicPr>
        <p:blipFill>
          <a:blip r:embed="rId3"/>
          <a:srcRect l="1000" r="1000"/>
          <a:stretch>
            <a:fillRect/>
          </a:stretch>
        </p:blipFill>
        <p:spPr>
          <a:xfrm>
            <a:off x="762000" y="1409700"/>
            <a:ext cx="2717800" cy="1524000"/>
          </a:xfrm>
          <a:prstGeom prst="roundRect">
            <a:avLst>
              <a:gd name="adj" fmla="val 833"/>
            </a:avLst>
          </a:prstGeom>
        </p:spPr>
      </p:pic>
      <p:pic>
        <p:nvPicPr>
          <p:cNvPr id="11" name="Picture 11"/>
          <p:cNvPicPr>
            <a:picLocks noChangeAspect="1"/>
          </p:cNvPicPr>
          <p:nvPr/>
        </p:nvPicPr>
        <p:blipFill>
          <a:blip r:embed="rId4"/>
          <a:srcRect l="4000" r="4000"/>
          <a:stretch>
            <a:fillRect/>
          </a:stretch>
        </p:blipFill>
        <p:spPr>
          <a:xfrm>
            <a:off x="3835400" y="1409700"/>
            <a:ext cx="2717800" cy="1524000"/>
          </a:xfrm>
          <a:prstGeom prst="roundRect">
            <a:avLst>
              <a:gd name="adj" fmla="val 833"/>
            </a:avLst>
          </a:prstGeom>
        </p:spPr>
      </p:pic>
      <p:pic>
        <p:nvPicPr>
          <p:cNvPr id="12" name="Picture 12"/>
          <p:cNvPicPr>
            <a:picLocks noChangeAspect="1"/>
          </p:cNvPicPr>
          <p:nvPr/>
        </p:nvPicPr>
        <p:blipFill>
          <a:blip r:embed="rId5"/>
          <a:srcRect t="9000" b="9000"/>
          <a:stretch>
            <a:fillRect/>
          </a:stretch>
        </p:blipFill>
        <p:spPr>
          <a:xfrm>
            <a:off x="6908800" y="1409700"/>
            <a:ext cx="2717800" cy="1524000"/>
          </a:xfrm>
          <a:prstGeom prst="roundRect">
            <a:avLst>
              <a:gd name="adj" fmla="val 833"/>
            </a:avLst>
          </a:prstGeom>
        </p:spPr>
      </p:pic>
      <p:sp>
        <p:nvSpPr>
          <p:cNvPr id="13" name="TextBox 13"/>
          <p:cNvSpPr txBox="1"/>
          <p:nvPr/>
        </p:nvSpPr>
        <p:spPr>
          <a:xfrm>
            <a:off x="762000" y="533400"/>
            <a:ext cx="8864600" cy="419100"/>
          </a:xfrm>
          <a:prstGeom prst="rect">
            <a:avLst/>
          </a:prstGeom>
          <a:solidFill>
            <a:srgbClr val="000000">
              <a:alpha val="0"/>
            </a:srgbClr>
          </a:solidFill>
        </p:spPr>
        <p:txBody>
          <a:bodyPr lIns="0" tIns="0" rIns="0" bIns="0" rtlCol="0" anchor="t"/>
          <a:lstStyle/>
          <a:p>
            <a:pPr algn="ctr">
              <a:lnSpc>
                <a:spcPct val="100000"/>
              </a:lnSpc>
              <a:defRPr/>
            </a:pPr>
            <a:r>
              <a:rPr lang="en-US" sz="2800" b="0">
                <a:solidFill>
                  <a:srgbClr val="FFFFFF"/>
                </a:solidFill>
                <a:latin typeface="苹方-简"/>
              </a:rPr>
              <a:t>Introduction to AI in Logistics</a:t>
            </a:r>
            <a:endParaRPr lang="en-US" sz="1100"/>
          </a:p>
        </p:txBody>
      </p:sp>
      <p:sp>
        <p:nvSpPr>
          <p:cNvPr id="14" name="TextBox 14"/>
          <p:cNvSpPr txBox="1"/>
          <p:nvPr/>
        </p:nvSpPr>
        <p:spPr>
          <a:xfrm>
            <a:off x="762000" y="3086100"/>
            <a:ext cx="27178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EAFB7"/>
                </a:solidFill>
                <a:latin typeface="苹方-简"/>
              </a:rPr>
              <a:t>Defining AI in Logistics</a:t>
            </a:r>
            <a:endParaRPr lang="en-US" sz="1100"/>
          </a:p>
        </p:txBody>
      </p:sp>
      <p:sp>
        <p:nvSpPr>
          <p:cNvPr id="15" name="TextBox 15"/>
          <p:cNvSpPr txBox="1"/>
          <p:nvPr/>
        </p:nvSpPr>
        <p:spPr>
          <a:xfrm>
            <a:off x="3835400" y="3086100"/>
            <a:ext cx="27178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EAFB7"/>
                </a:solidFill>
                <a:latin typeface="苹方-简"/>
              </a:rPr>
              <a:t>Transformative Industry Impact</a:t>
            </a:r>
            <a:endParaRPr lang="en-US" sz="1100"/>
          </a:p>
        </p:txBody>
      </p:sp>
      <p:sp>
        <p:nvSpPr>
          <p:cNvPr id="16" name="TextBox 16"/>
          <p:cNvSpPr txBox="1"/>
          <p:nvPr/>
        </p:nvSpPr>
        <p:spPr>
          <a:xfrm>
            <a:off x="6908800" y="3086100"/>
            <a:ext cx="27178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EAFB7"/>
                </a:solidFill>
                <a:latin typeface="苹方-简"/>
              </a:rPr>
              <a:t>Future Trends and Innovations</a:t>
            </a:r>
            <a:endParaRPr lang="en-US" sz="1100"/>
          </a:p>
        </p:txBody>
      </p:sp>
      <p:sp>
        <p:nvSpPr>
          <p:cNvPr id="17" name="TextBox 17"/>
          <p:cNvSpPr txBox="1"/>
          <p:nvPr/>
        </p:nvSpPr>
        <p:spPr>
          <a:xfrm>
            <a:off x="762000" y="3467100"/>
            <a:ext cx="2717800" cy="1739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Artificial Intelligence (AI) refers to the simulation of human intelligence in machines, enabling them to perform tasks such as data analysis, decision-making, and predictive modeling, which are crucial for optimizing logistics operations.</a:t>
            </a:r>
            <a:endParaRPr lang="en-US" sz="1100" dirty="0"/>
          </a:p>
        </p:txBody>
      </p:sp>
      <p:sp>
        <p:nvSpPr>
          <p:cNvPr id="18" name="TextBox 18"/>
          <p:cNvSpPr txBox="1"/>
          <p:nvPr/>
        </p:nvSpPr>
        <p:spPr>
          <a:xfrm>
            <a:off x="3835400" y="3746500"/>
            <a:ext cx="2717800" cy="1739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AI is revolutionizing logistics by enhancing efficiency, reducing costs, and improving customer satisfaction through automation, real-time data processing, and advanced analytics, leading to smarter supply chain management.</a:t>
            </a:r>
            <a:endParaRPr lang="en-US" sz="1100" dirty="0"/>
          </a:p>
        </p:txBody>
      </p:sp>
      <p:sp>
        <p:nvSpPr>
          <p:cNvPr id="19" name="TextBox 19"/>
          <p:cNvSpPr txBox="1"/>
          <p:nvPr/>
        </p:nvSpPr>
        <p:spPr>
          <a:xfrm>
            <a:off x="6908800" y="3746500"/>
            <a:ext cx="2717800" cy="19558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As AI technology continues to evolve, its integration into logistics will drive innovations such as autonomous vehicles, drone deliveries, and AI-driven predictive maintenance, positioning companies to stay competitive in a rapidly changing market.</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2000" r="2000"/>
          <a:stretch>
            <a:fillRect/>
          </a:stretch>
        </p:blipFill>
        <p:spPr>
          <a:xfrm>
            <a:off x="0" y="0"/>
            <a:ext cx="10388600" cy="7264400"/>
          </a:xfrm>
          <a:prstGeom prst="rect">
            <a:avLst/>
          </a:prstGeom>
        </p:spPr>
      </p:pic>
      <p:sp>
        <p:nvSpPr>
          <p:cNvPr id="3" name="AutoShape 3"/>
          <p:cNvSpPr/>
          <p:nvPr/>
        </p:nvSpPr>
        <p:spPr>
          <a:xfrm>
            <a:off x="0" y="0"/>
            <a:ext cx="10388600" cy="7264400"/>
          </a:xfrm>
          <a:prstGeom prst="rect">
            <a:avLst/>
          </a:prstGeom>
          <a:solidFill>
            <a:srgbClr val="000000">
              <a:alpha val="0"/>
            </a:srgbClr>
          </a:solidFill>
        </p:spPr>
      </p:sp>
      <p:pic>
        <p:nvPicPr>
          <p:cNvPr id="4" name="Picture 4"/>
          <p:cNvPicPr>
            <a:picLocks noChangeAspect="1"/>
          </p:cNvPicPr>
          <p:nvPr/>
        </p:nvPicPr>
        <p:blipFill>
          <a:blip r:embed="rId3"/>
          <a:srcRect l="1000" r="1000"/>
          <a:stretch>
            <a:fillRect/>
          </a:stretch>
        </p:blipFill>
        <p:spPr>
          <a:xfrm>
            <a:off x="533400" y="533400"/>
            <a:ext cx="3454400" cy="6197600"/>
          </a:xfrm>
          <a:prstGeom prst="rect">
            <a:avLst/>
          </a:prstGeom>
        </p:spPr>
      </p:pic>
      <p:sp>
        <p:nvSpPr>
          <p:cNvPr id="5" name="AutoShape 5"/>
          <p:cNvSpPr/>
          <p:nvPr/>
        </p:nvSpPr>
        <p:spPr>
          <a:xfrm>
            <a:off x="4572000" y="1485900"/>
            <a:ext cx="5156200" cy="1524000"/>
          </a:xfrm>
          <a:prstGeom prst="rect">
            <a:avLst/>
          </a:prstGeom>
          <a:solidFill>
            <a:srgbClr val="05494D"/>
          </a:solidFill>
        </p:spPr>
      </p:sp>
      <p:sp>
        <p:nvSpPr>
          <p:cNvPr id="6" name="AutoShape 6"/>
          <p:cNvSpPr/>
          <p:nvPr/>
        </p:nvSpPr>
        <p:spPr>
          <a:xfrm>
            <a:off x="4572000" y="3225800"/>
            <a:ext cx="5156200" cy="1524000"/>
          </a:xfrm>
          <a:prstGeom prst="rect">
            <a:avLst/>
          </a:prstGeom>
          <a:solidFill>
            <a:srgbClr val="4CC2C8"/>
          </a:solidFill>
        </p:spPr>
      </p:sp>
      <p:sp>
        <p:nvSpPr>
          <p:cNvPr id="7" name="AutoShape 7"/>
          <p:cNvSpPr/>
          <p:nvPr/>
        </p:nvSpPr>
        <p:spPr>
          <a:xfrm>
            <a:off x="4572000" y="4965700"/>
            <a:ext cx="5156200" cy="1524000"/>
          </a:xfrm>
          <a:prstGeom prst="rect">
            <a:avLst/>
          </a:prstGeom>
          <a:solidFill>
            <a:srgbClr val="05494D"/>
          </a:solidFill>
        </p:spPr>
      </p:sp>
      <p:sp>
        <p:nvSpPr>
          <p:cNvPr id="8" name="AutoShape 8"/>
          <p:cNvSpPr/>
          <p:nvPr/>
        </p:nvSpPr>
        <p:spPr>
          <a:xfrm>
            <a:off x="533400" y="533400"/>
            <a:ext cx="3454400" cy="6197600"/>
          </a:xfrm>
          <a:prstGeom prst="rect">
            <a:avLst/>
          </a:prstGeom>
          <a:solidFill>
            <a:srgbClr val="000000">
              <a:alpha val="0"/>
            </a:srgbClr>
          </a:solidFill>
        </p:spPr>
      </p:sp>
      <p:sp>
        <p:nvSpPr>
          <p:cNvPr id="9" name="AutoShape 9"/>
          <p:cNvSpPr/>
          <p:nvPr/>
        </p:nvSpPr>
        <p:spPr>
          <a:xfrm>
            <a:off x="4572000" y="1638300"/>
            <a:ext cx="50800" cy="1219200"/>
          </a:xfrm>
          <a:prstGeom prst="rect">
            <a:avLst/>
          </a:prstGeom>
          <a:solidFill>
            <a:srgbClr val="4CC2C8"/>
          </a:solidFill>
        </p:spPr>
      </p:sp>
      <p:sp>
        <p:nvSpPr>
          <p:cNvPr id="10" name="AutoShape 10"/>
          <p:cNvSpPr/>
          <p:nvPr/>
        </p:nvSpPr>
        <p:spPr>
          <a:xfrm>
            <a:off x="4572000" y="3378200"/>
            <a:ext cx="50800" cy="1219200"/>
          </a:xfrm>
          <a:prstGeom prst="rect">
            <a:avLst/>
          </a:prstGeom>
          <a:solidFill>
            <a:srgbClr val="05494D"/>
          </a:solidFill>
        </p:spPr>
      </p:sp>
      <p:sp>
        <p:nvSpPr>
          <p:cNvPr id="11" name="AutoShape 11"/>
          <p:cNvSpPr/>
          <p:nvPr/>
        </p:nvSpPr>
        <p:spPr>
          <a:xfrm>
            <a:off x="4572000" y="5118100"/>
            <a:ext cx="50800" cy="1219200"/>
          </a:xfrm>
          <a:prstGeom prst="rect">
            <a:avLst/>
          </a:prstGeom>
          <a:solidFill>
            <a:srgbClr val="4CC2C8"/>
          </a:solidFill>
        </p:spPr>
      </p:sp>
      <p:sp>
        <p:nvSpPr>
          <p:cNvPr id="12" name="AutoShape 12"/>
          <p:cNvSpPr/>
          <p:nvPr/>
        </p:nvSpPr>
        <p:spPr>
          <a:xfrm>
            <a:off x="533400" y="0"/>
            <a:ext cx="0" cy="0"/>
          </a:xfrm>
          <a:prstGeom prst="rect">
            <a:avLst/>
          </a:prstGeom>
          <a:solidFill>
            <a:srgbClr val="000000">
              <a:alpha val="0"/>
            </a:srgbClr>
          </a:solidFill>
        </p:spPr>
      </p:sp>
      <p:sp>
        <p:nvSpPr>
          <p:cNvPr id="13" name="TextBox 13"/>
          <p:cNvSpPr txBox="1"/>
          <p:nvPr/>
        </p:nvSpPr>
        <p:spPr>
          <a:xfrm>
            <a:off x="4572000" y="609600"/>
            <a:ext cx="5156200" cy="4191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FFFFFF"/>
                </a:solidFill>
                <a:latin typeface="苹方-简"/>
              </a:rPr>
              <a:t>Key Technologies Driving Change</a:t>
            </a:r>
            <a:endParaRPr lang="en-US" sz="1100"/>
          </a:p>
        </p:txBody>
      </p:sp>
      <p:sp>
        <p:nvSpPr>
          <p:cNvPr id="14" name="TextBox 14"/>
          <p:cNvSpPr txBox="1"/>
          <p:nvPr/>
        </p:nvSpPr>
        <p:spPr>
          <a:xfrm>
            <a:off x="4724400" y="1638300"/>
            <a:ext cx="48514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Machine Learning Algorithms</a:t>
            </a:r>
            <a:endParaRPr lang="en-US" sz="1100"/>
          </a:p>
        </p:txBody>
      </p:sp>
      <p:sp>
        <p:nvSpPr>
          <p:cNvPr id="15" name="TextBox 15"/>
          <p:cNvSpPr txBox="1"/>
          <p:nvPr/>
        </p:nvSpPr>
        <p:spPr>
          <a:xfrm>
            <a:off x="4724400" y="3378200"/>
            <a:ext cx="48514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Robotic Process Automation (RPA)</a:t>
            </a:r>
            <a:endParaRPr lang="en-US" sz="1100"/>
          </a:p>
        </p:txBody>
      </p:sp>
      <p:sp>
        <p:nvSpPr>
          <p:cNvPr id="16" name="TextBox 16"/>
          <p:cNvSpPr txBox="1"/>
          <p:nvPr/>
        </p:nvSpPr>
        <p:spPr>
          <a:xfrm>
            <a:off x="4724400" y="5118100"/>
            <a:ext cx="48514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Internet of Things (IoT)</a:t>
            </a:r>
            <a:endParaRPr lang="en-US" sz="1100"/>
          </a:p>
        </p:txBody>
      </p:sp>
      <p:sp>
        <p:nvSpPr>
          <p:cNvPr id="17" name="TextBox 17"/>
          <p:cNvSpPr txBox="1"/>
          <p:nvPr/>
        </p:nvSpPr>
        <p:spPr>
          <a:xfrm>
            <a:off x="4724400" y="2019300"/>
            <a:ext cx="4851400" cy="850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These algorithms analyze vast amounts of data to identify patterns and trends, enabling logistics companies to optimize routes, predict demand, and enhance inventory management, ultimately leading to cost savings and improved service levels.</a:t>
            </a:r>
            <a:endParaRPr lang="en-US" sz="1100" dirty="0"/>
          </a:p>
        </p:txBody>
      </p:sp>
      <p:sp>
        <p:nvSpPr>
          <p:cNvPr id="18" name="TextBox 18"/>
          <p:cNvSpPr txBox="1"/>
          <p:nvPr/>
        </p:nvSpPr>
        <p:spPr>
          <a:xfrm>
            <a:off x="4724400" y="3759200"/>
            <a:ext cx="4851400" cy="850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RPA streamlines repetitive tasks such as order processing and data entry, allowing human workers to focus on more strategic activities, thereby increasing operational efficiency and reducing the likelihood of errors in logistics operations.</a:t>
            </a:r>
            <a:endParaRPr lang="en-US" sz="1100" dirty="0"/>
          </a:p>
        </p:txBody>
      </p:sp>
      <p:sp>
        <p:nvSpPr>
          <p:cNvPr id="19" name="TextBox 19"/>
          <p:cNvSpPr txBox="1"/>
          <p:nvPr/>
        </p:nvSpPr>
        <p:spPr>
          <a:xfrm>
            <a:off x="4724400" y="5486400"/>
            <a:ext cx="4851400" cy="850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IoT devices provide real-time tracking and monitoring of shipments, assets, and inventory, facilitating better visibility across the supply chain, enhancing decision-making, and improving responsiveness to market changes and customer needs.</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1000" r="11000"/>
          <a:stretch>
            <a:fillRect/>
          </a:stretch>
        </p:blipFill>
        <p:spPr>
          <a:xfrm>
            <a:off x="0" y="0"/>
            <a:ext cx="10388600" cy="7366000"/>
          </a:xfrm>
          <a:prstGeom prst="rect">
            <a:avLst/>
          </a:prstGeom>
        </p:spPr>
      </p:pic>
      <p:sp>
        <p:nvSpPr>
          <p:cNvPr id="3" name="AutoShape 3"/>
          <p:cNvSpPr/>
          <p:nvPr/>
        </p:nvSpPr>
        <p:spPr>
          <a:xfrm>
            <a:off x="0" y="0"/>
            <a:ext cx="10388600" cy="7366000"/>
          </a:xfrm>
          <a:prstGeom prst="rect">
            <a:avLst/>
          </a:prstGeom>
          <a:solidFill>
            <a:srgbClr val="000000">
              <a:alpha val="0"/>
            </a:srgbClr>
          </a:solidFill>
        </p:spPr>
      </p:sp>
      <p:sp>
        <p:nvSpPr>
          <p:cNvPr id="4" name="AutoShape 4"/>
          <p:cNvSpPr/>
          <p:nvPr/>
        </p:nvSpPr>
        <p:spPr>
          <a:xfrm>
            <a:off x="762000" y="1689100"/>
            <a:ext cx="2705100" cy="4902200"/>
          </a:xfrm>
          <a:prstGeom prst="rect">
            <a:avLst/>
          </a:prstGeom>
          <a:solidFill>
            <a:srgbClr val="05494D"/>
          </a:solidFill>
        </p:spPr>
      </p:sp>
      <p:sp>
        <p:nvSpPr>
          <p:cNvPr id="5" name="AutoShape 5"/>
          <p:cNvSpPr/>
          <p:nvPr/>
        </p:nvSpPr>
        <p:spPr>
          <a:xfrm>
            <a:off x="3835400" y="1689100"/>
            <a:ext cx="2705100" cy="4902200"/>
          </a:xfrm>
          <a:prstGeom prst="rect">
            <a:avLst/>
          </a:prstGeom>
          <a:solidFill>
            <a:srgbClr val="4CC2C8"/>
          </a:solidFill>
        </p:spPr>
      </p:sp>
      <p:sp>
        <p:nvSpPr>
          <p:cNvPr id="6" name="AutoShape 6"/>
          <p:cNvSpPr/>
          <p:nvPr/>
        </p:nvSpPr>
        <p:spPr>
          <a:xfrm>
            <a:off x="6908800" y="1689100"/>
            <a:ext cx="2705100" cy="4902200"/>
          </a:xfrm>
          <a:prstGeom prst="rect">
            <a:avLst/>
          </a:prstGeom>
          <a:solidFill>
            <a:srgbClr val="05494D"/>
          </a:solidFill>
        </p:spPr>
      </p:sp>
      <p:sp>
        <p:nvSpPr>
          <p:cNvPr id="7" name="AutoShape 7"/>
          <p:cNvSpPr/>
          <p:nvPr/>
        </p:nvSpPr>
        <p:spPr>
          <a:xfrm>
            <a:off x="762000" y="1892300"/>
            <a:ext cx="50800" cy="711200"/>
          </a:xfrm>
          <a:prstGeom prst="rect">
            <a:avLst/>
          </a:prstGeom>
          <a:solidFill>
            <a:srgbClr val="4CC2C8"/>
          </a:solidFill>
        </p:spPr>
      </p:sp>
      <p:sp>
        <p:nvSpPr>
          <p:cNvPr id="8" name="AutoShape 8"/>
          <p:cNvSpPr/>
          <p:nvPr/>
        </p:nvSpPr>
        <p:spPr>
          <a:xfrm>
            <a:off x="3835400" y="1892300"/>
            <a:ext cx="50800" cy="711200"/>
          </a:xfrm>
          <a:prstGeom prst="rect">
            <a:avLst/>
          </a:prstGeom>
          <a:solidFill>
            <a:srgbClr val="05494D"/>
          </a:solidFill>
        </p:spPr>
      </p:sp>
      <p:sp>
        <p:nvSpPr>
          <p:cNvPr id="9" name="AutoShape 9"/>
          <p:cNvSpPr/>
          <p:nvPr/>
        </p:nvSpPr>
        <p:spPr>
          <a:xfrm>
            <a:off x="6908800" y="1892300"/>
            <a:ext cx="50800" cy="711200"/>
          </a:xfrm>
          <a:prstGeom prst="rect">
            <a:avLst/>
          </a:prstGeom>
          <a:solidFill>
            <a:srgbClr val="4CC2C8"/>
          </a:solidFill>
        </p:spPr>
      </p:sp>
      <p:sp>
        <p:nvSpPr>
          <p:cNvPr id="10" name="TextBox 10"/>
          <p:cNvSpPr txBox="1"/>
          <p:nvPr/>
        </p:nvSpPr>
        <p:spPr>
          <a:xfrm>
            <a:off x="1066800" y="1993900"/>
            <a:ext cx="20955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4CC2C8"/>
                </a:solidFill>
                <a:latin typeface="苹方-简"/>
              </a:rPr>
              <a:t>01</a:t>
            </a:r>
            <a:endParaRPr lang="en-US" sz="1100"/>
          </a:p>
        </p:txBody>
      </p:sp>
      <p:sp>
        <p:nvSpPr>
          <p:cNvPr id="11" name="TextBox 11"/>
          <p:cNvSpPr txBox="1"/>
          <p:nvPr/>
        </p:nvSpPr>
        <p:spPr>
          <a:xfrm>
            <a:off x="4140200" y="1993900"/>
            <a:ext cx="20955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05494D"/>
                </a:solidFill>
                <a:latin typeface="苹方-简"/>
              </a:rPr>
              <a:t>02</a:t>
            </a:r>
            <a:endParaRPr lang="en-US" sz="1100"/>
          </a:p>
        </p:txBody>
      </p:sp>
      <p:sp>
        <p:nvSpPr>
          <p:cNvPr id="12" name="TextBox 12"/>
          <p:cNvSpPr txBox="1"/>
          <p:nvPr/>
        </p:nvSpPr>
        <p:spPr>
          <a:xfrm>
            <a:off x="7213600" y="1993900"/>
            <a:ext cx="20955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4CC2C8"/>
                </a:solidFill>
                <a:latin typeface="苹方-简"/>
              </a:rPr>
              <a:t>03</a:t>
            </a:r>
            <a:endParaRPr lang="en-US" sz="1100"/>
          </a:p>
        </p:txBody>
      </p:sp>
      <p:sp>
        <p:nvSpPr>
          <p:cNvPr id="13" name="TextBox 13"/>
          <p:cNvSpPr txBox="1"/>
          <p:nvPr/>
        </p:nvSpPr>
        <p:spPr>
          <a:xfrm>
            <a:off x="762000" y="457200"/>
            <a:ext cx="8864600" cy="419100"/>
          </a:xfrm>
          <a:prstGeom prst="rect">
            <a:avLst/>
          </a:prstGeom>
          <a:solidFill>
            <a:srgbClr val="000000">
              <a:alpha val="0"/>
            </a:srgbClr>
          </a:solidFill>
        </p:spPr>
        <p:txBody>
          <a:bodyPr lIns="0" tIns="0" rIns="0" bIns="0" rtlCol="0" anchor="t"/>
          <a:lstStyle/>
          <a:p>
            <a:pPr algn="ctr">
              <a:lnSpc>
                <a:spcPct val="100000"/>
              </a:lnSpc>
              <a:defRPr/>
            </a:pPr>
            <a:r>
              <a:rPr lang="en-US" sz="2800" b="1">
                <a:solidFill>
                  <a:srgbClr val="FFFFFF"/>
                </a:solidFill>
                <a:latin typeface="苹方-简"/>
              </a:rPr>
              <a:t>Case Studies of AI Implementation</a:t>
            </a:r>
            <a:endParaRPr lang="en-US" sz="1100"/>
          </a:p>
        </p:txBody>
      </p:sp>
      <p:sp>
        <p:nvSpPr>
          <p:cNvPr id="14" name="TextBox 14"/>
          <p:cNvSpPr txBox="1"/>
          <p:nvPr/>
        </p:nvSpPr>
        <p:spPr>
          <a:xfrm>
            <a:off x="1066800" y="3251200"/>
            <a:ext cx="20955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Walmart's Inventory Management</a:t>
            </a:r>
            <a:endParaRPr lang="en-US" sz="1100"/>
          </a:p>
        </p:txBody>
      </p:sp>
      <p:sp>
        <p:nvSpPr>
          <p:cNvPr id="15" name="TextBox 15"/>
          <p:cNvSpPr txBox="1"/>
          <p:nvPr/>
        </p:nvSpPr>
        <p:spPr>
          <a:xfrm>
            <a:off x="4140200" y="3251200"/>
            <a:ext cx="20955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DHL's Predictive Analytics</a:t>
            </a:r>
            <a:endParaRPr lang="en-US" sz="1100"/>
          </a:p>
        </p:txBody>
      </p:sp>
      <p:sp>
        <p:nvSpPr>
          <p:cNvPr id="16" name="TextBox 16"/>
          <p:cNvSpPr txBox="1"/>
          <p:nvPr/>
        </p:nvSpPr>
        <p:spPr>
          <a:xfrm>
            <a:off x="7213600" y="3251200"/>
            <a:ext cx="20955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Amazon's Robotics Integration</a:t>
            </a:r>
            <a:endParaRPr lang="en-US" sz="1100"/>
          </a:p>
        </p:txBody>
      </p:sp>
      <p:sp>
        <p:nvSpPr>
          <p:cNvPr id="17" name="TextBox 17"/>
          <p:cNvSpPr txBox="1"/>
          <p:nvPr/>
        </p:nvSpPr>
        <p:spPr>
          <a:xfrm>
            <a:off x="1066800" y="3949700"/>
            <a:ext cx="2095500" cy="21336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Walmart utilizes AI algorithms to analyze sales data and optimize inventory levels across its supply chain, resulting in reduced stockouts and improved product availability, ultimately enhancing customer satisfaction and operational efficiency.</a:t>
            </a:r>
            <a:endParaRPr lang="en-US" sz="1100" dirty="0"/>
          </a:p>
        </p:txBody>
      </p:sp>
      <p:sp>
        <p:nvSpPr>
          <p:cNvPr id="18" name="TextBox 18"/>
          <p:cNvSpPr txBox="1"/>
          <p:nvPr/>
        </p:nvSpPr>
        <p:spPr>
          <a:xfrm>
            <a:off x="4140200" y="3949700"/>
            <a:ext cx="2095500" cy="21336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DHL employs AI-driven predictive analytics to forecast demand and optimize delivery routes, which has led to a significant reduction in transportation costs and improved delivery times, showcasing the effectiveness of AI in logistics operations.</a:t>
            </a:r>
            <a:endParaRPr lang="en-US" sz="1100" dirty="0"/>
          </a:p>
        </p:txBody>
      </p:sp>
      <p:sp>
        <p:nvSpPr>
          <p:cNvPr id="19" name="TextBox 19"/>
          <p:cNvSpPr txBox="1"/>
          <p:nvPr/>
        </p:nvSpPr>
        <p:spPr>
          <a:xfrm>
            <a:off x="7213600" y="3949700"/>
            <a:ext cx="2095500" cy="23368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Amazon has integrated AI-powered robotics in its fulfillment centers to automate picking and packing processes, increasing throughput and accuracy while reducing labor costs, demonstrating the transformative potential of AI in supply chain management.</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2000" r="2000"/>
          <a:stretch>
            <a:fillRect/>
          </a:stretch>
        </p:blipFill>
        <p:spPr>
          <a:xfrm>
            <a:off x="0" y="0"/>
            <a:ext cx="10388600" cy="6032500"/>
          </a:xfrm>
          <a:prstGeom prst="rect">
            <a:avLst/>
          </a:prstGeom>
        </p:spPr>
      </p:pic>
      <p:sp>
        <p:nvSpPr>
          <p:cNvPr id="3" name="AutoShape 3"/>
          <p:cNvSpPr/>
          <p:nvPr/>
        </p:nvSpPr>
        <p:spPr>
          <a:xfrm>
            <a:off x="0" y="0"/>
            <a:ext cx="10388600" cy="6032500"/>
          </a:xfrm>
          <a:prstGeom prst="rect">
            <a:avLst/>
          </a:prstGeom>
          <a:solidFill>
            <a:srgbClr val="000000">
              <a:alpha val="0"/>
            </a:srgbClr>
          </a:solidFill>
        </p:spPr>
      </p:sp>
      <p:sp>
        <p:nvSpPr>
          <p:cNvPr id="4" name="AutoShape 4"/>
          <p:cNvSpPr/>
          <p:nvPr/>
        </p:nvSpPr>
        <p:spPr>
          <a:xfrm>
            <a:off x="762000" y="1409700"/>
            <a:ext cx="2717800" cy="3860800"/>
          </a:xfrm>
          <a:prstGeom prst="roundRect">
            <a:avLst>
              <a:gd name="adj" fmla="val 3738"/>
            </a:avLst>
          </a:prstGeom>
          <a:solidFill>
            <a:srgbClr val="000000">
              <a:alpha val="0"/>
            </a:srgbClr>
          </a:solidFill>
        </p:spPr>
      </p:sp>
      <p:sp>
        <p:nvSpPr>
          <p:cNvPr id="5" name="AutoShape 5"/>
          <p:cNvSpPr/>
          <p:nvPr/>
        </p:nvSpPr>
        <p:spPr>
          <a:xfrm>
            <a:off x="3835400" y="1409700"/>
            <a:ext cx="2717800" cy="3860800"/>
          </a:xfrm>
          <a:prstGeom prst="roundRect">
            <a:avLst>
              <a:gd name="adj" fmla="val 3738"/>
            </a:avLst>
          </a:prstGeom>
          <a:solidFill>
            <a:srgbClr val="000000">
              <a:alpha val="0"/>
            </a:srgbClr>
          </a:solidFill>
        </p:spPr>
      </p:sp>
      <p:sp>
        <p:nvSpPr>
          <p:cNvPr id="6" name="AutoShape 6"/>
          <p:cNvSpPr/>
          <p:nvPr/>
        </p:nvSpPr>
        <p:spPr>
          <a:xfrm>
            <a:off x="6908800" y="1409700"/>
            <a:ext cx="2717800" cy="3860800"/>
          </a:xfrm>
          <a:prstGeom prst="roundRect">
            <a:avLst>
              <a:gd name="adj" fmla="val 3738"/>
            </a:avLst>
          </a:prstGeom>
          <a:solidFill>
            <a:srgbClr val="000000">
              <a:alpha val="0"/>
            </a:srgbClr>
          </a:solidFill>
        </p:spPr>
      </p:sp>
      <p:sp>
        <p:nvSpPr>
          <p:cNvPr id="7" name="AutoShape 7"/>
          <p:cNvSpPr/>
          <p:nvPr/>
        </p:nvSpPr>
        <p:spPr>
          <a:xfrm>
            <a:off x="762000" y="5448300"/>
            <a:ext cx="2717800" cy="50800"/>
          </a:xfrm>
          <a:prstGeom prst="rect">
            <a:avLst/>
          </a:prstGeom>
          <a:solidFill>
            <a:srgbClr val="0EAFB7"/>
          </a:solidFill>
        </p:spPr>
      </p:sp>
      <p:sp>
        <p:nvSpPr>
          <p:cNvPr id="8" name="AutoShape 8"/>
          <p:cNvSpPr/>
          <p:nvPr/>
        </p:nvSpPr>
        <p:spPr>
          <a:xfrm>
            <a:off x="3835400" y="5448300"/>
            <a:ext cx="2717800" cy="50800"/>
          </a:xfrm>
          <a:prstGeom prst="rect">
            <a:avLst/>
          </a:prstGeom>
          <a:solidFill>
            <a:srgbClr val="0EAFB7"/>
          </a:solidFill>
        </p:spPr>
      </p:sp>
      <p:sp>
        <p:nvSpPr>
          <p:cNvPr id="9" name="AutoShape 9"/>
          <p:cNvSpPr/>
          <p:nvPr/>
        </p:nvSpPr>
        <p:spPr>
          <a:xfrm>
            <a:off x="6908800" y="5448300"/>
            <a:ext cx="2717800" cy="50800"/>
          </a:xfrm>
          <a:prstGeom prst="rect">
            <a:avLst/>
          </a:prstGeom>
          <a:solidFill>
            <a:srgbClr val="0EAFB7"/>
          </a:solidFill>
        </p:spPr>
      </p:sp>
      <p:pic>
        <p:nvPicPr>
          <p:cNvPr id="10" name="Picture 10"/>
          <p:cNvPicPr>
            <a:picLocks noChangeAspect="1"/>
          </p:cNvPicPr>
          <p:nvPr/>
        </p:nvPicPr>
        <p:blipFill>
          <a:blip r:embed="rId3"/>
          <a:srcRect t="35000" b="35000"/>
          <a:stretch>
            <a:fillRect/>
          </a:stretch>
        </p:blipFill>
        <p:spPr>
          <a:xfrm>
            <a:off x="762000" y="1409700"/>
            <a:ext cx="2717800" cy="1524000"/>
          </a:xfrm>
          <a:prstGeom prst="roundRect">
            <a:avLst>
              <a:gd name="adj" fmla="val 833"/>
            </a:avLst>
          </a:prstGeom>
        </p:spPr>
      </p:pic>
      <p:pic>
        <p:nvPicPr>
          <p:cNvPr id="11" name="Picture 11"/>
          <p:cNvPicPr>
            <a:picLocks noChangeAspect="1"/>
          </p:cNvPicPr>
          <p:nvPr/>
        </p:nvPicPr>
        <p:blipFill>
          <a:blip r:embed="rId4"/>
          <a:srcRect t="9000" b="9000"/>
          <a:stretch>
            <a:fillRect/>
          </a:stretch>
        </p:blipFill>
        <p:spPr>
          <a:xfrm>
            <a:off x="3835400" y="1409700"/>
            <a:ext cx="2717800" cy="1524000"/>
          </a:xfrm>
          <a:prstGeom prst="roundRect">
            <a:avLst>
              <a:gd name="adj" fmla="val 833"/>
            </a:avLst>
          </a:prstGeom>
        </p:spPr>
      </p:pic>
      <p:pic>
        <p:nvPicPr>
          <p:cNvPr id="12" name="Picture 12"/>
          <p:cNvPicPr>
            <a:picLocks noChangeAspect="1"/>
          </p:cNvPicPr>
          <p:nvPr/>
        </p:nvPicPr>
        <p:blipFill>
          <a:blip r:embed="rId5"/>
          <a:srcRect t="9000" b="9000"/>
          <a:stretch>
            <a:fillRect/>
          </a:stretch>
        </p:blipFill>
        <p:spPr>
          <a:xfrm>
            <a:off x="6908800" y="1409700"/>
            <a:ext cx="2717800" cy="1524000"/>
          </a:xfrm>
          <a:prstGeom prst="roundRect">
            <a:avLst>
              <a:gd name="adj" fmla="val 833"/>
            </a:avLst>
          </a:prstGeom>
        </p:spPr>
      </p:pic>
      <p:sp>
        <p:nvSpPr>
          <p:cNvPr id="13" name="TextBox 13"/>
          <p:cNvSpPr txBox="1"/>
          <p:nvPr/>
        </p:nvSpPr>
        <p:spPr>
          <a:xfrm>
            <a:off x="762000" y="533400"/>
            <a:ext cx="8864600" cy="419100"/>
          </a:xfrm>
          <a:prstGeom prst="rect">
            <a:avLst/>
          </a:prstGeom>
          <a:solidFill>
            <a:srgbClr val="000000">
              <a:alpha val="0"/>
            </a:srgbClr>
          </a:solidFill>
        </p:spPr>
        <p:txBody>
          <a:bodyPr lIns="0" tIns="0" rIns="0" bIns="0" rtlCol="0" anchor="t"/>
          <a:lstStyle/>
          <a:p>
            <a:pPr algn="ctr">
              <a:lnSpc>
                <a:spcPct val="100000"/>
              </a:lnSpc>
              <a:defRPr/>
            </a:pPr>
            <a:r>
              <a:rPr lang="en-US" sz="2800" b="0">
                <a:solidFill>
                  <a:srgbClr val="FFFFFF"/>
                </a:solidFill>
                <a:latin typeface="苹方-简"/>
              </a:rPr>
              <a:t>Benefits of AI in Logistics Operations</a:t>
            </a:r>
            <a:endParaRPr lang="en-US" sz="1100"/>
          </a:p>
        </p:txBody>
      </p:sp>
      <p:sp>
        <p:nvSpPr>
          <p:cNvPr id="14" name="TextBox 14"/>
          <p:cNvSpPr txBox="1"/>
          <p:nvPr/>
        </p:nvSpPr>
        <p:spPr>
          <a:xfrm>
            <a:off x="762000" y="3086100"/>
            <a:ext cx="27178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EAFB7"/>
                </a:solidFill>
                <a:latin typeface="苹方-简"/>
              </a:rPr>
              <a:t>Enhanced Operational Efficiency</a:t>
            </a:r>
            <a:endParaRPr lang="en-US" sz="1100"/>
          </a:p>
        </p:txBody>
      </p:sp>
      <p:sp>
        <p:nvSpPr>
          <p:cNvPr id="15" name="TextBox 15"/>
          <p:cNvSpPr txBox="1"/>
          <p:nvPr/>
        </p:nvSpPr>
        <p:spPr>
          <a:xfrm>
            <a:off x="3835400" y="3086100"/>
            <a:ext cx="27178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EAFB7"/>
                </a:solidFill>
                <a:latin typeface="苹方-简"/>
              </a:rPr>
              <a:t>Improved Decision-Making</a:t>
            </a:r>
            <a:endParaRPr lang="en-US" sz="1100"/>
          </a:p>
        </p:txBody>
      </p:sp>
      <p:sp>
        <p:nvSpPr>
          <p:cNvPr id="16" name="TextBox 16"/>
          <p:cNvSpPr txBox="1"/>
          <p:nvPr/>
        </p:nvSpPr>
        <p:spPr>
          <a:xfrm>
            <a:off x="6908800" y="3086100"/>
            <a:ext cx="27178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EAFB7"/>
                </a:solidFill>
                <a:latin typeface="苹方-简"/>
              </a:rPr>
              <a:t>Increased Customer Satisfaction</a:t>
            </a:r>
            <a:endParaRPr lang="en-US" sz="1100"/>
          </a:p>
        </p:txBody>
      </p:sp>
      <p:sp>
        <p:nvSpPr>
          <p:cNvPr id="17" name="TextBox 17"/>
          <p:cNvSpPr txBox="1"/>
          <p:nvPr/>
        </p:nvSpPr>
        <p:spPr>
          <a:xfrm>
            <a:off x="762000" y="3746500"/>
            <a:ext cx="2717800" cy="13208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AI streamlines logistics processes by automating routine tasks, optimizing routes, and improving inventory management, leading to significant time and cost savings for businesses.</a:t>
            </a:r>
            <a:endParaRPr lang="en-US" sz="1100" dirty="0"/>
          </a:p>
        </p:txBody>
      </p:sp>
      <p:sp>
        <p:nvSpPr>
          <p:cNvPr id="18" name="TextBox 18"/>
          <p:cNvSpPr txBox="1"/>
          <p:nvPr/>
        </p:nvSpPr>
        <p:spPr>
          <a:xfrm>
            <a:off x="3835400" y="3467100"/>
            <a:ext cx="2717800" cy="1739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With advanced data analytics and predictive modeling, AI provides logistics managers with actionable insights, enabling them to make informed decisions that enhance supply chain performance and responsiveness.</a:t>
            </a:r>
            <a:endParaRPr lang="en-US" sz="1100" dirty="0"/>
          </a:p>
        </p:txBody>
      </p:sp>
      <p:sp>
        <p:nvSpPr>
          <p:cNvPr id="19" name="TextBox 19"/>
          <p:cNvSpPr txBox="1"/>
          <p:nvPr/>
        </p:nvSpPr>
        <p:spPr>
          <a:xfrm>
            <a:off x="6908800" y="3746500"/>
            <a:ext cx="2717800" cy="15240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By leveraging AI for real-time tracking and personalized service, companies can meet customer expectations more effectively, resulting in higher satisfaction rates and stronger customer loyalty.</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 r="1000"/>
          <a:stretch>
            <a:fillRect/>
          </a:stretch>
        </p:blipFill>
        <p:spPr>
          <a:xfrm>
            <a:off x="0" y="0"/>
            <a:ext cx="10388600" cy="5854700"/>
          </a:xfrm>
          <a:prstGeom prst="rect">
            <a:avLst/>
          </a:prstGeom>
        </p:spPr>
      </p:pic>
      <p:sp>
        <p:nvSpPr>
          <p:cNvPr id="3" name="AutoShape 3"/>
          <p:cNvSpPr/>
          <p:nvPr/>
        </p:nvSpPr>
        <p:spPr>
          <a:xfrm>
            <a:off x="0" y="0"/>
            <a:ext cx="10388600" cy="5854700"/>
          </a:xfrm>
          <a:prstGeom prst="rect">
            <a:avLst/>
          </a:prstGeom>
          <a:solidFill>
            <a:srgbClr val="000000">
              <a:alpha val="0"/>
            </a:srgbClr>
          </a:solidFill>
        </p:spPr>
      </p:sp>
      <p:pic>
        <p:nvPicPr>
          <p:cNvPr id="4" name="Picture 4"/>
          <p:cNvPicPr>
            <a:picLocks noChangeAspect="1"/>
          </p:cNvPicPr>
          <p:nvPr/>
        </p:nvPicPr>
        <p:blipFill>
          <a:blip r:embed="rId3"/>
          <a:srcRect l="1000" r="1000"/>
          <a:stretch>
            <a:fillRect/>
          </a:stretch>
        </p:blipFill>
        <p:spPr>
          <a:xfrm>
            <a:off x="0" y="0"/>
            <a:ext cx="10388600" cy="5854700"/>
          </a:xfrm>
          <a:prstGeom prst="rect">
            <a:avLst/>
          </a:prstGeom>
        </p:spPr>
      </p:pic>
      <p:sp>
        <p:nvSpPr>
          <p:cNvPr id="5" name="AutoShape 5"/>
          <p:cNvSpPr/>
          <p:nvPr/>
        </p:nvSpPr>
        <p:spPr>
          <a:xfrm>
            <a:off x="762000" y="1270000"/>
            <a:ext cx="8864600" cy="266700"/>
          </a:xfrm>
          <a:prstGeom prst="rect">
            <a:avLst/>
          </a:prstGeom>
          <a:solidFill>
            <a:srgbClr val="000000">
              <a:alpha val="0"/>
            </a:srgbClr>
          </a:solidFill>
        </p:spPr>
      </p:sp>
      <p:sp>
        <p:nvSpPr>
          <p:cNvPr id="6" name="AutoShape 6"/>
          <p:cNvSpPr/>
          <p:nvPr/>
        </p:nvSpPr>
        <p:spPr>
          <a:xfrm>
            <a:off x="0" y="0"/>
            <a:ext cx="10388600" cy="5854700"/>
          </a:xfrm>
          <a:prstGeom prst="rect">
            <a:avLst/>
          </a:prstGeom>
          <a:solidFill>
            <a:srgbClr val="000000">
              <a:alpha val="0"/>
            </a:srgbClr>
          </a:solidFill>
        </p:spPr>
      </p:sp>
      <p:sp>
        <p:nvSpPr>
          <p:cNvPr id="7" name="AutoShape 7"/>
          <p:cNvSpPr/>
          <p:nvPr/>
        </p:nvSpPr>
        <p:spPr>
          <a:xfrm>
            <a:off x="3632200" y="4572000"/>
            <a:ext cx="3111500" cy="12700"/>
          </a:xfrm>
          <a:prstGeom prst="rect">
            <a:avLst/>
          </a:prstGeom>
          <a:solidFill>
            <a:srgbClr val="0EAFB7"/>
          </a:solidFill>
        </p:spPr>
      </p:sp>
      <p:sp>
        <p:nvSpPr>
          <p:cNvPr id="8" name="TextBox 8"/>
          <p:cNvSpPr txBox="1"/>
          <p:nvPr/>
        </p:nvSpPr>
        <p:spPr>
          <a:xfrm>
            <a:off x="762000" y="2146300"/>
            <a:ext cx="8864600" cy="419100"/>
          </a:xfrm>
          <a:prstGeom prst="rect">
            <a:avLst/>
          </a:prstGeom>
          <a:solidFill>
            <a:srgbClr val="000000">
              <a:alpha val="0"/>
            </a:srgbClr>
          </a:solidFill>
        </p:spPr>
        <p:txBody>
          <a:bodyPr lIns="0" tIns="0" rIns="0" bIns="0" rtlCol="0" anchor="t"/>
          <a:lstStyle/>
          <a:p>
            <a:pPr algn="ctr">
              <a:lnSpc>
                <a:spcPct val="100000"/>
              </a:lnSpc>
              <a:defRPr/>
            </a:pPr>
            <a:r>
              <a:rPr lang="en-US" sz="2800" b="0">
                <a:solidFill>
                  <a:srgbClr val="FFFFFF"/>
                </a:solidFill>
                <a:latin typeface="苹方-简"/>
              </a:rPr>
              <a:t>Enhancing Supply Chain Efficiency</a:t>
            </a:r>
            <a:endParaRPr lang="en-US" sz="1100"/>
          </a:p>
        </p:txBody>
      </p:sp>
      <p:sp>
        <p:nvSpPr>
          <p:cNvPr id="9" name="TextBox 9"/>
          <p:cNvSpPr txBox="1"/>
          <p:nvPr/>
        </p:nvSpPr>
        <p:spPr>
          <a:xfrm>
            <a:off x="762000" y="1270000"/>
            <a:ext cx="8864600" cy="266700"/>
          </a:xfrm>
          <a:prstGeom prst="rect">
            <a:avLst/>
          </a:prstGeom>
          <a:solidFill>
            <a:srgbClr val="000000">
              <a:alpha val="0"/>
            </a:srgbClr>
          </a:solidFill>
        </p:spPr>
        <p:txBody>
          <a:bodyPr lIns="0" tIns="0" rIns="0" bIns="0" rtlCol="0" anchor="t"/>
          <a:lstStyle/>
          <a:p>
            <a:pPr algn="ctr">
              <a:lnSpc>
                <a:spcPct val="100000"/>
              </a:lnSpc>
              <a:defRPr/>
            </a:pPr>
            <a:r>
              <a:rPr lang="en-US" sz="1800" b="1">
                <a:solidFill>
                  <a:srgbClr val="0EAFB7"/>
                </a:solidFill>
                <a:latin typeface="苹方-简"/>
              </a:rPr>
              <a:t>Section 2</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0" r="10000"/>
          <a:stretch>
            <a:fillRect/>
          </a:stretch>
        </p:blipFill>
        <p:spPr>
          <a:xfrm>
            <a:off x="0" y="0"/>
            <a:ext cx="10388600" cy="7150100"/>
          </a:xfrm>
          <a:prstGeom prst="rect">
            <a:avLst/>
          </a:prstGeom>
        </p:spPr>
      </p:pic>
      <p:sp>
        <p:nvSpPr>
          <p:cNvPr id="3" name="AutoShape 3"/>
          <p:cNvSpPr/>
          <p:nvPr/>
        </p:nvSpPr>
        <p:spPr>
          <a:xfrm>
            <a:off x="0" y="0"/>
            <a:ext cx="10388600" cy="7150100"/>
          </a:xfrm>
          <a:prstGeom prst="rect">
            <a:avLst/>
          </a:prstGeom>
          <a:solidFill>
            <a:srgbClr val="000000">
              <a:alpha val="0"/>
            </a:srgbClr>
          </a:solidFill>
        </p:spPr>
      </p:sp>
      <p:sp>
        <p:nvSpPr>
          <p:cNvPr id="4" name="AutoShape 4"/>
          <p:cNvSpPr/>
          <p:nvPr/>
        </p:nvSpPr>
        <p:spPr>
          <a:xfrm>
            <a:off x="762000" y="1689100"/>
            <a:ext cx="2705100" cy="4686300"/>
          </a:xfrm>
          <a:prstGeom prst="rect">
            <a:avLst/>
          </a:prstGeom>
          <a:solidFill>
            <a:srgbClr val="05494D"/>
          </a:solidFill>
        </p:spPr>
      </p:sp>
      <p:sp>
        <p:nvSpPr>
          <p:cNvPr id="5" name="AutoShape 5"/>
          <p:cNvSpPr/>
          <p:nvPr/>
        </p:nvSpPr>
        <p:spPr>
          <a:xfrm>
            <a:off x="3835400" y="1689100"/>
            <a:ext cx="2705100" cy="4686300"/>
          </a:xfrm>
          <a:prstGeom prst="rect">
            <a:avLst/>
          </a:prstGeom>
          <a:solidFill>
            <a:srgbClr val="4CC2C8"/>
          </a:solidFill>
        </p:spPr>
      </p:sp>
      <p:sp>
        <p:nvSpPr>
          <p:cNvPr id="6" name="AutoShape 6"/>
          <p:cNvSpPr/>
          <p:nvPr/>
        </p:nvSpPr>
        <p:spPr>
          <a:xfrm>
            <a:off x="6908800" y="1689100"/>
            <a:ext cx="2705100" cy="4686300"/>
          </a:xfrm>
          <a:prstGeom prst="rect">
            <a:avLst/>
          </a:prstGeom>
          <a:solidFill>
            <a:srgbClr val="05494D"/>
          </a:solidFill>
        </p:spPr>
      </p:sp>
      <p:sp>
        <p:nvSpPr>
          <p:cNvPr id="7" name="AutoShape 7"/>
          <p:cNvSpPr/>
          <p:nvPr/>
        </p:nvSpPr>
        <p:spPr>
          <a:xfrm>
            <a:off x="762000" y="1892300"/>
            <a:ext cx="50800" cy="711200"/>
          </a:xfrm>
          <a:prstGeom prst="rect">
            <a:avLst/>
          </a:prstGeom>
          <a:solidFill>
            <a:srgbClr val="4CC2C8"/>
          </a:solidFill>
        </p:spPr>
      </p:sp>
      <p:sp>
        <p:nvSpPr>
          <p:cNvPr id="8" name="AutoShape 8"/>
          <p:cNvSpPr/>
          <p:nvPr/>
        </p:nvSpPr>
        <p:spPr>
          <a:xfrm>
            <a:off x="3835400" y="1892300"/>
            <a:ext cx="50800" cy="711200"/>
          </a:xfrm>
          <a:prstGeom prst="rect">
            <a:avLst/>
          </a:prstGeom>
          <a:solidFill>
            <a:srgbClr val="05494D"/>
          </a:solidFill>
        </p:spPr>
      </p:sp>
      <p:sp>
        <p:nvSpPr>
          <p:cNvPr id="9" name="AutoShape 9"/>
          <p:cNvSpPr/>
          <p:nvPr/>
        </p:nvSpPr>
        <p:spPr>
          <a:xfrm>
            <a:off x="6908800" y="1892300"/>
            <a:ext cx="50800" cy="711200"/>
          </a:xfrm>
          <a:prstGeom prst="rect">
            <a:avLst/>
          </a:prstGeom>
          <a:solidFill>
            <a:srgbClr val="4CC2C8"/>
          </a:solidFill>
        </p:spPr>
      </p:sp>
      <p:sp>
        <p:nvSpPr>
          <p:cNvPr id="10" name="TextBox 10"/>
          <p:cNvSpPr txBox="1"/>
          <p:nvPr/>
        </p:nvSpPr>
        <p:spPr>
          <a:xfrm>
            <a:off x="1066800" y="1993900"/>
            <a:ext cx="20955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4CC2C8"/>
                </a:solidFill>
                <a:latin typeface="苹方-简"/>
              </a:rPr>
              <a:t>01</a:t>
            </a:r>
            <a:endParaRPr lang="en-US" sz="1100"/>
          </a:p>
        </p:txBody>
      </p:sp>
      <p:sp>
        <p:nvSpPr>
          <p:cNvPr id="11" name="TextBox 11"/>
          <p:cNvSpPr txBox="1"/>
          <p:nvPr/>
        </p:nvSpPr>
        <p:spPr>
          <a:xfrm>
            <a:off x="4140200" y="1993900"/>
            <a:ext cx="20955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05494D"/>
                </a:solidFill>
                <a:latin typeface="苹方-简"/>
              </a:rPr>
              <a:t>02</a:t>
            </a:r>
            <a:endParaRPr lang="en-US" sz="1100"/>
          </a:p>
        </p:txBody>
      </p:sp>
      <p:sp>
        <p:nvSpPr>
          <p:cNvPr id="12" name="TextBox 12"/>
          <p:cNvSpPr txBox="1"/>
          <p:nvPr/>
        </p:nvSpPr>
        <p:spPr>
          <a:xfrm>
            <a:off x="7213600" y="1993900"/>
            <a:ext cx="20955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4CC2C8"/>
                </a:solidFill>
                <a:latin typeface="苹方-简"/>
              </a:rPr>
              <a:t>03</a:t>
            </a:r>
            <a:endParaRPr lang="en-US" sz="1100"/>
          </a:p>
        </p:txBody>
      </p:sp>
      <p:sp>
        <p:nvSpPr>
          <p:cNvPr id="13" name="TextBox 13"/>
          <p:cNvSpPr txBox="1"/>
          <p:nvPr/>
        </p:nvSpPr>
        <p:spPr>
          <a:xfrm>
            <a:off x="762000" y="457200"/>
            <a:ext cx="8864600" cy="419100"/>
          </a:xfrm>
          <a:prstGeom prst="rect">
            <a:avLst/>
          </a:prstGeom>
          <a:solidFill>
            <a:srgbClr val="000000">
              <a:alpha val="0"/>
            </a:srgbClr>
          </a:solidFill>
        </p:spPr>
        <p:txBody>
          <a:bodyPr lIns="0" tIns="0" rIns="0" bIns="0" rtlCol="0" anchor="t"/>
          <a:lstStyle/>
          <a:p>
            <a:pPr algn="ctr">
              <a:lnSpc>
                <a:spcPct val="100000"/>
              </a:lnSpc>
              <a:defRPr/>
            </a:pPr>
            <a:r>
              <a:rPr lang="en-US" sz="2800" b="1">
                <a:solidFill>
                  <a:srgbClr val="FFFFFF"/>
                </a:solidFill>
                <a:latin typeface="苹方-简"/>
              </a:rPr>
              <a:t>AI-Powered Demand Forecasting</a:t>
            </a:r>
            <a:endParaRPr lang="en-US" sz="1100"/>
          </a:p>
        </p:txBody>
      </p:sp>
      <p:sp>
        <p:nvSpPr>
          <p:cNvPr id="14" name="TextBox 14"/>
          <p:cNvSpPr txBox="1"/>
          <p:nvPr/>
        </p:nvSpPr>
        <p:spPr>
          <a:xfrm>
            <a:off x="1066800" y="3251200"/>
            <a:ext cx="20955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Predictive Analytics for Accuracy</a:t>
            </a:r>
            <a:endParaRPr lang="en-US" sz="1100"/>
          </a:p>
        </p:txBody>
      </p:sp>
      <p:sp>
        <p:nvSpPr>
          <p:cNvPr id="15" name="TextBox 15"/>
          <p:cNvSpPr txBox="1"/>
          <p:nvPr/>
        </p:nvSpPr>
        <p:spPr>
          <a:xfrm>
            <a:off x="4140200" y="3251200"/>
            <a:ext cx="20955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Dynamic Adjustments in Real-Time</a:t>
            </a:r>
            <a:endParaRPr lang="en-US" sz="1100"/>
          </a:p>
        </p:txBody>
      </p:sp>
      <p:sp>
        <p:nvSpPr>
          <p:cNvPr id="16" name="TextBox 16"/>
          <p:cNvSpPr txBox="1"/>
          <p:nvPr/>
        </p:nvSpPr>
        <p:spPr>
          <a:xfrm>
            <a:off x="7213600" y="3251200"/>
            <a:ext cx="20955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Cost Reduction and Efficiency Gains</a:t>
            </a:r>
            <a:endParaRPr lang="en-US" sz="1100"/>
          </a:p>
        </p:txBody>
      </p:sp>
      <p:sp>
        <p:nvSpPr>
          <p:cNvPr id="17" name="TextBox 17"/>
          <p:cNvSpPr txBox="1"/>
          <p:nvPr/>
        </p:nvSpPr>
        <p:spPr>
          <a:xfrm>
            <a:off x="1066800" y="3949700"/>
            <a:ext cx="2095500" cy="19177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AI utilizes advanced predictive analytics to analyze historical sales data, market trends, and external factors, enabling logistics companies to forecast demand with greater accuracy and reduce the risk of overstocking or stockouts.</a:t>
            </a:r>
            <a:endParaRPr lang="en-US" sz="1100" dirty="0"/>
          </a:p>
        </p:txBody>
      </p:sp>
      <p:sp>
        <p:nvSpPr>
          <p:cNvPr id="18" name="TextBox 18"/>
          <p:cNvSpPr txBox="1"/>
          <p:nvPr/>
        </p:nvSpPr>
        <p:spPr>
          <a:xfrm>
            <a:off x="4140200" y="3949700"/>
            <a:ext cx="2095500" cy="21336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By leveraging machine learning algorithms, AI can continuously learn from new data inputs, allowing for dynamic adjustments to demand forecasts in real-time, which enhances responsiveness to changing market conditions and customer preferences.</a:t>
            </a:r>
            <a:endParaRPr lang="en-US" sz="1100" dirty="0"/>
          </a:p>
        </p:txBody>
      </p:sp>
      <p:sp>
        <p:nvSpPr>
          <p:cNvPr id="19" name="TextBox 19"/>
          <p:cNvSpPr txBox="1"/>
          <p:nvPr/>
        </p:nvSpPr>
        <p:spPr>
          <a:xfrm>
            <a:off x="7213600" y="3949700"/>
            <a:ext cx="2095500" cy="21336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Implementing AI-powered demand forecasting leads to significant cost reductions in inventory management and logistics operations, as companies can optimize their supply chain processes, minimize waste, and improve overall operational efficiency.</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4000" r="4000"/>
          <a:stretch>
            <a:fillRect/>
          </a:stretch>
        </p:blipFill>
        <p:spPr>
          <a:xfrm>
            <a:off x="0" y="0"/>
            <a:ext cx="10388600" cy="7683500"/>
          </a:xfrm>
          <a:prstGeom prst="rect">
            <a:avLst/>
          </a:prstGeom>
        </p:spPr>
      </p:pic>
      <p:sp>
        <p:nvSpPr>
          <p:cNvPr id="3" name="AutoShape 3"/>
          <p:cNvSpPr/>
          <p:nvPr/>
        </p:nvSpPr>
        <p:spPr>
          <a:xfrm>
            <a:off x="0" y="0"/>
            <a:ext cx="10388600" cy="7683500"/>
          </a:xfrm>
          <a:prstGeom prst="rect">
            <a:avLst/>
          </a:prstGeom>
          <a:solidFill>
            <a:srgbClr val="000000">
              <a:alpha val="0"/>
            </a:srgbClr>
          </a:solidFill>
        </p:spPr>
      </p:sp>
      <p:pic>
        <p:nvPicPr>
          <p:cNvPr id="4" name="Picture 4"/>
          <p:cNvPicPr>
            <a:picLocks noChangeAspect="1"/>
          </p:cNvPicPr>
          <p:nvPr/>
        </p:nvPicPr>
        <p:blipFill>
          <a:blip r:embed="rId3"/>
          <a:srcRect l="4000" r="4000"/>
          <a:stretch>
            <a:fillRect/>
          </a:stretch>
        </p:blipFill>
        <p:spPr>
          <a:xfrm>
            <a:off x="533400" y="533400"/>
            <a:ext cx="3454400" cy="6616700"/>
          </a:xfrm>
          <a:prstGeom prst="rect">
            <a:avLst/>
          </a:prstGeom>
        </p:spPr>
      </p:pic>
      <p:sp>
        <p:nvSpPr>
          <p:cNvPr id="5" name="AutoShape 5"/>
          <p:cNvSpPr/>
          <p:nvPr/>
        </p:nvSpPr>
        <p:spPr>
          <a:xfrm>
            <a:off x="4572000" y="1917700"/>
            <a:ext cx="5156200" cy="1524000"/>
          </a:xfrm>
          <a:prstGeom prst="rect">
            <a:avLst/>
          </a:prstGeom>
          <a:solidFill>
            <a:srgbClr val="05494D"/>
          </a:solidFill>
        </p:spPr>
      </p:sp>
      <p:sp>
        <p:nvSpPr>
          <p:cNvPr id="6" name="AutoShape 6"/>
          <p:cNvSpPr/>
          <p:nvPr/>
        </p:nvSpPr>
        <p:spPr>
          <a:xfrm>
            <a:off x="4572000" y="3657600"/>
            <a:ext cx="5156200" cy="1524000"/>
          </a:xfrm>
          <a:prstGeom prst="rect">
            <a:avLst/>
          </a:prstGeom>
          <a:solidFill>
            <a:srgbClr val="4CC2C8"/>
          </a:solidFill>
        </p:spPr>
      </p:sp>
      <p:sp>
        <p:nvSpPr>
          <p:cNvPr id="7" name="AutoShape 7"/>
          <p:cNvSpPr/>
          <p:nvPr/>
        </p:nvSpPr>
        <p:spPr>
          <a:xfrm>
            <a:off x="4572000" y="5384800"/>
            <a:ext cx="5156200" cy="1524000"/>
          </a:xfrm>
          <a:prstGeom prst="rect">
            <a:avLst/>
          </a:prstGeom>
          <a:solidFill>
            <a:srgbClr val="05494D"/>
          </a:solidFill>
        </p:spPr>
      </p:sp>
      <p:sp>
        <p:nvSpPr>
          <p:cNvPr id="8" name="AutoShape 8"/>
          <p:cNvSpPr/>
          <p:nvPr/>
        </p:nvSpPr>
        <p:spPr>
          <a:xfrm>
            <a:off x="533400" y="533400"/>
            <a:ext cx="3454400" cy="6616700"/>
          </a:xfrm>
          <a:prstGeom prst="rect">
            <a:avLst/>
          </a:prstGeom>
          <a:solidFill>
            <a:srgbClr val="000000">
              <a:alpha val="0"/>
            </a:srgbClr>
          </a:solidFill>
        </p:spPr>
      </p:sp>
      <p:sp>
        <p:nvSpPr>
          <p:cNvPr id="9" name="AutoShape 9"/>
          <p:cNvSpPr/>
          <p:nvPr/>
        </p:nvSpPr>
        <p:spPr>
          <a:xfrm>
            <a:off x="4572000" y="2070100"/>
            <a:ext cx="50800" cy="1219200"/>
          </a:xfrm>
          <a:prstGeom prst="rect">
            <a:avLst/>
          </a:prstGeom>
          <a:solidFill>
            <a:srgbClr val="4CC2C8"/>
          </a:solidFill>
        </p:spPr>
      </p:sp>
      <p:sp>
        <p:nvSpPr>
          <p:cNvPr id="10" name="AutoShape 10"/>
          <p:cNvSpPr/>
          <p:nvPr/>
        </p:nvSpPr>
        <p:spPr>
          <a:xfrm>
            <a:off x="4572000" y="3810000"/>
            <a:ext cx="50800" cy="1219200"/>
          </a:xfrm>
          <a:prstGeom prst="rect">
            <a:avLst/>
          </a:prstGeom>
          <a:solidFill>
            <a:srgbClr val="05494D"/>
          </a:solidFill>
        </p:spPr>
      </p:sp>
      <p:sp>
        <p:nvSpPr>
          <p:cNvPr id="11" name="AutoShape 11"/>
          <p:cNvSpPr/>
          <p:nvPr/>
        </p:nvSpPr>
        <p:spPr>
          <a:xfrm>
            <a:off x="4572000" y="5537200"/>
            <a:ext cx="50800" cy="1219200"/>
          </a:xfrm>
          <a:prstGeom prst="rect">
            <a:avLst/>
          </a:prstGeom>
          <a:solidFill>
            <a:srgbClr val="4CC2C8"/>
          </a:solidFill>
        </p:spPr>
      </p:sp>
      <p:sp>
        <p:nvSpPr>
          <p:cNvPr id="12" name="AutoShape 12"/>
          <p:cNvSpPr/>
          <p:nvPr/>
        </p:nvSpPr>
        <p:spPr>
          <a:xfrm>
            <a:off x="533400" y="0"/>
            <a:ext cx="0" cy="0"/>
          </a:xfrm>
          <a:prstGeom prst="rect">
            <a:avLst/>
          </a:prstGeom>
          <a:solidFill>
            <a:srgbClr val="000000">
              <a:alpha val="0"/>
            </a:srgbClr>
          </a:solidFill>
        </p:spPr>
      </p:sp>
      <p:sp>
        <p:nvSpPr>
          <p:cNvPr id="13" name="TextBox 13"/>
          <p:cNvSpPr txBox="1"/>
          <p:nvPr/>
        </p:nvSpPr>
        <p:spPr>
          <a:xfrm>
            <a:off x="4572000" y="609600"/>
            <a:ext cx="5156200" cy="8509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FFFFFF"/>
                </a:solidFill>
                <a:latin typeface="苹方-简"/>
              </a:rPr>
              <a:t>Inventory Management Optimization</a:t>
            </a:r>
            <a:endParaRPr lang="en-US" sz="1100"/>
          </a:p>
        </p:txBody>
      </p:sp>
      <p:sp>
        <p:nvSpPr>
          <p:cNvPr id="14" name="TextBox 14"/>
          <p:cNvSpPr txBox="1"/>
          <p:nvPr/>
        </p:nvSpPr>
        <p:spPr>
          <a:xfrm>
            <a:off x="4724400" y="2070100"/>
            <a:ext cx="48514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AI-Driven Inventory Insights</a:t>
            </a:r>
            <a:endParaRPr lang="en-US" sz="1100"/>
          </a:p>
        </p:txBody>
      </p:sp>
      <p:sp>
        <p:nvSpPr>
          <p:cNvPr id="15" name="TextBox 15"/>
          <p:cNvSpPr txBox="1"/>
          <p:nvPr/>
        </p:nvSpPr>
        <p:spPr>
          <a:xfrm>
            <a:off x="4724400" y="3810000"/>
            <a:ext cx="48514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Automated Replenishment Processes</a:t>
            </a:r>
            <a:endParaRPr lang="en-US" sz="1100"/>
          </a:p>
        </p:txBody>
      </p:sp>
      <p:sp>
        <p:nvSpPr>
          <p:cNvPr id="16" name="TextBox 16"/>
          <p:cNvSpPr txBox="1"/>
          <p:nvPr/>
        </p:nvSpPr>
        <p:spPr>
          <a:xfrm>
            <a:off x="4724400" y="5537200"/>
            <a:ext cx="48514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Enhanced Forecasting Accuracy</a:t>
            </a:r>
            <a:endParaRPr lang="en-US" sz="1100"/>
          </a:p>
        </p:txBody>
      </p:sp>
      <p:sp>
        <p:nvSpPr>
          <p:cNvPr id="17" name="TextBox 17"/>
          <p:cNvSpPr txBox="1"/>
          <p:nvPr/>
        </p:nvSpPr>
        <p:spPr>
          <a:xfrm>
            <a:off x="4724400" y="2438400"/>
            <a:ext cx="4851400" cy="850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AI technologies analyze historical data and current trends to provide actionable insights, enabling businesses to optimize stock levels, reduce excess inventory, and minimize carrying costs while ensuring product availability.</a:t>
            </a:r>
            <a:endParaRPr lang="en-US" sz="1100" dirty="0"/>
          </a:p>
        </p:txBody>
      </p:sp>
      <p:sp>
        <p:nvSpPr>
          <p:cNvPr id="18" name="TextBox 18"/>
          <p:cNvSpPr txBox="1"/>
          <p:nvPr/>
        </p:nvSpPr>
        <p:spPr>
          <a:xfrm>
            <a:off x="4724400" y="4178300"/>
            <a:ext cx="4851400" cy="850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By implementing AI algorithms, companies can automate inventory replenishment, ensuring timely restocking based on real-time demand signals, which enhances operational efficiency and reduces the risk of stockouts.</a:t>
            </a:r>
            <a:endParaRPr lang="en-US" sz="1100" dirty="0"/>
          </a:p>
        </p:txBody>
      </p:sp>
      <p:sp>
        <p:nvSpPr>
          <p:cNvPr id="19" name="TextBox 19"/>
          <p:cNvSpPr txBox="1"/>
          <p:nvPr/>
        </p:nvSpPr>
        <p:spPr>
          <a:xfrm>
            <a:off x="4724400" y="5918200"/>
            <a:ext cx="4851400" cy="850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AI improves forecasting accuracy by integrating various data sources, such as sales patterns and market trends, allowing businesses to make informed decisions about inventory management and align supply with actual demand.</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4000" r="4000"/>
          <a:stretch>
            <a:fillRect/>
          </a:stretch>
        </p:blipFill>
        <p:spPr>
          <a:xfrm>
            <a:off x="0" y="0"/>
            <a:ext cx="10388600" cy="6248400"/>
          </a:xfrm>
          <a:prstGeom prst="rect">
            <a:avLst/>
          </a:prstGeom>
        </p:spPr>
      </p:pic>
      <p:sp>
        <p:nvSpPr>
          <p:cNvPr id="3" name="AutoShape 3"/>
          <p:cNvSpPr/>
          <p:nvPr/>
        </p:nvSpPr>
        <p:spPr>
          <a:xfrm>
            <a:off x="0" y="0"/>
            <a:ext cx="10388600" cy="6248400"/>
          </a:xfrm>
          <a:prstGeom prst="rect">
            <a:avLst/>
          </a:prstGeom>
          <a:solidFill>
            <a:srgbClr val="000000">
              <a:alpha val="0"/>
            </a:srgbClr>
          </a:solidFill>
        </p:spPr>
      </p:sp>
      <p:sp>
        <p:nvSpPr>
          <p:cNvPr id="4" name="AutoShape 4"/>
          <p:cNvSpPr/>
          <p:nvPr/>
        </p:nvSpPr>
        <p:spPr>
          <a:xfrm>
            <a:off x="762000" y="1409700"/>
            <a:ext cx="2717800" cy="4076700"/>
          </a:xfrm>
          <a:prstGeom prst="roundRect">
            <a:avLst>
              <a:gd name="adj" fmla="val 3738"/>
            </a:avLst>
          </a:prstGeom>
          <a:solidFill>
            <a:srgbClr val="000000">
              <a:alpha val="0"/>
            </a:srgbClr>
          </a:solidFill>
        </p:spPr>
      </p:sp>
      <p:sp>
        <p:nvSpPr>
          <p:cNvPr id="5" name="AutoShape 5"/>
          <p:cNvSpPr/>
          <p:nvPr/>
        </p:nvSpPr>
        <p:spPr>
          <a:xfrm>
            <a:off x="3835400" y="1409700"/>
            <a:ext cx="2717800" cy="4076700"/>
          </a:xfrm>
          <a:prstGeom prst="roundRect">
            <a:avLst>
              <a:gd name="adj" fmla="val 3738"/>
            </a:avLst>
          </a:prstGeom>
          <a:solidFill>
            <a:srgbClr val="000000">
              <a:alpha val="0"/>
            </a:srgbClr>
          </a:solidFill>
        </p:spPr>
      </p:sp>
      <p:sp>
        <p:nvSpPr>
          <p:cNvPr id="6" name="AutoShape 6"/>
          <p:cNvSpPr/>
          <p:nvPr/>
        </p:nvSpPr>
        <p:spPr>
          <a:xfrm>
            <a:off x="6908800" y="1409700"/>
            <a:ext cx="2717800" cy="4076700"/>
          </a:xfrm>
          <a:prstGeom prst="roundRect">
            <a:avLst>
              <a:gd name="adj" fmla="val 3738"/>
            </a:avLst>
          </a:prstGeom>
          <a:solidFill>
            <a:srgbClr val="000000">
              <a:alpha val="0"/>
            </a:srgbClr>
          </a:solidFill>
        </p:spPr>
      </p:sp>
      <p:sp>
        <p:nvSpPr>
          <p:cNvPr id="7" name="AutoShape 7"/>
          <p:cNvSpPr/>
          <p:nvPr/>
        </p:nvSpPr>
        <p:spPr>
          <a:xfrm>
            <a:off x="762000" y="5664200"/>
            <a:ext cx="2717800" cy="50800"/>
          </a:xfrm>
          <a:prstGeom prst="rect">
            <a:avLst/>
          </a:prstGeom>
          <a:solidFill>
            <a:srgbClr val="0EAFB7"/>
          </a:solidFill>
        </p:spPr>
      </p:sp>
      <p:sp>
        <p:nvSpPr>
          <p:cNvPr id="8" name="AutoShape 8"/>
          <p:cNvSpPr/>
          <p:nvPr/>
        </p:nvSpPr>
        <p:spPr>
          <a:xfrm>
            <a:off x="3835400" y="5664200"/>
            <a:ext cx="2717800" cy="50800"/>
          </a:xfrm>
          <a:prstGeom prst="rect">
            <a:avLst/>
          </a:prstGeom>
          <a:solidFill>
            <a:srgbClr val="0EAFB7"/>
          </a:solidFill>
        </p:spPr>
      </p:sp>
      <p:sp>
        <p:nvSpPr>
          <p:cNvPr id="9" name="AutoShape 9"/>
          <p:cNvSpPr/>
          <p:nvPr/>
        </p:nvSpPr>
        <p:spPr>
          <a:xfrm>
            <a:off x="6908800" y="5664200"/>
            <a:ext cx="2717800" cy="50800"/>
          </a:xfrm>
          <a:prstGeom prst="rect">
            <a:avLst/>
          </a:prstGeom>
          <a:solidFill>
            <a:srgbClr val="0EAFB7"/>
          </a:solidFill>
        </p:spPr>
      </p:sp>
      <p:pic>
        <p:nvPicPr>
          <p:cNvPr id="10" name="Picture 10"/>
          <p:cNvPicPr>
            <a:picLocks noChangeAspect="1"/>
          </p:cNvPicPr>
          <p:nvPr/>
        </p:nvPicPr>
        <p:blipFill>
          <a:blip r:embed="rId3"/>
          <a:srcRect l="1000" r="1000"/>
          <a:stretch>
            <a:fillRect/>
          </a:stretch>
        </p:blipFill>
        <p:spPr>
          <a:xfrm>
            <a:off x="762000" y="1409700"/>
            <a:ext cx="2717800" cy="1524000"/>
          </a:xfrm>
          <a:prstGeom prst="roundRect">
            <a:avLst>
              <a:gd name="adj" fmla="val 833"/>
            </a:avLst>
          </a:prstGeom>
        </p:spPr>
      </p:pic>
      <p:pic>
        <p:nvPicPr>
          <p:cNvPr id="11" name="Picture 11"/>
          <p:cNvPicPr>
            <a:picLocks noChangeAspect="1"/>
          </p:cNvPicPr>
          <p:nvPr/>
        </p:nvPicPr>
        <p:blipFill>
          <a:blip r:embed="rId4"/>
          <a:srcRect t="32000" b="32000"/>
          <a:stretch>
            <a:fillRect/>
          </a:stretch>
        </p:blipFill>
        <p:spPr>
          <a:xfrm>
            <a:off x="3835400" y="1409700"/>
            <a:ext cx="2717800" cy="1524000"/>
          </a:xfrm>
          <a:prstGeom prst="roundRect">
            <a:avLst>
              <a:gd name="adj" fmla="val 833"/>
            </a:avLst>
          </a:prstGeom>
        </p:spPr>
      </p:pic>
      <p:pic>
        <p:nvPicPr>
          <p:cNvPr id="12" name="Picture 12"/>
          <p:cNvPicPr>
            <a:picLocks noChangeAspect="1"/>
          </p:cNvPicPr>
          <p:nvPr/>
        </p:nvPicPr>
        <p:blipFill>
          <a:blip r:embed="rId5"/>
          <a:srcRect t="7000" b="7000"/>
          <a:stretch>
            <a:fillRect/>
          </a:stretch>
        </p:blipFill>
        <p:spPr>
          <a:xfrm>
            <a:off x="6908800" y="1409700"/>
            <a:ext cx="2717800" cy="1524000"/>
          </a:xfrm>
          <a:prstGeom prst="roundRect">
            <a:avLst>
              <a:gd name="adj" fmla="val 833"/>
            </a:avLst>
          </a:prstGeom>
        </p:spPr>
      </p:pic>
      <p:sp>
        <p:nvSpPr>
          <p:cNvPr id="13" name="TextBox 13"/>
          <p:cNvSpPr txBox="1"/>
          <p:nvPr/>
        </p:nvSpPr>
        <p:spPr>
          <a:xfrm>
            <a:off x="762000" y="533400"/>
            <a:ext cx="8864600" cy="419100"/>
          </a:xfrm>
          <a:prstGeom prst="rect">
            <a:avLst/>
          </a:prstGeom>
          <a:solidFill>
            <a:srgbClr val="000000">
              <a:alpha val="0"/>
            </a:srgbClr>
          </a:solidFill>
        </p:spPr>
        <p:txBody>
          <a:bodyPr lIns="0" tIns="0" rIns="0" bIns="0" rtlCol="0" anchor="t"/>
          <a:lstStyle/>
          <a:p>
            <a:pPr algn="ctr">
              <a:lnSpc>
                <a:spcPct val="100000"/>
              </a:lnSpc>
              <a:defRPr/>
            </a:pPr>
            <a:r>
              <a:rPr lang="en-US" sz="2800" b="0">
                <a:solidFill>
                  <a:srgbClr val="FFFFFF"/>
                </a:solidFill>
                <a:latin typeface="苹方-简"/>
              </a:rPr>
              <a:t>Real-Time Tracking and Visibility</a:t>
            </a:r>
            <a:endParaRPr lang="en-US" sz="1100"/>
          </a:p>
        </p:txBody>
      </p:sp>
      <p:sp>
        <p:nvSpPr>
          <p:cNvPr id="14" name="TextBox 14"/>
          <p:cNvSpPr txBox="1"/>
          <p:nvPr/>
        </p:nvSpPr>
        <p:spPr>
          <a:xfrm>
            <a:off x="762000" y="3086100"/>
            <a:ext cx="27178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EAFB7"/>
                </a:solidFill>
                <a:latin typeface="苹方-简"/>
              </a:rPr>
              <a:t>Enhanced Supply Chain Transparency</a:t>
            </a:r>
            <a:endParaRPr lang="en-US" sz="1100"/>
          </a:p>
        </p:txBody>
      </p:sp>
      <p:sp>
        <p:nvSpPr>
          <p:cNvPr id="15" name="TextBox 15"/>
          <p:cNvSpPr txBox="1"/>
          <p:nvPr/>
        </p:nvSpPr>
        <p:spPr>
          <a:xfrm>
            <a:off x="3835400" y="3086100"/>
            <a:ext cx="27178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EAFB7"/>
                </a:solidFill>
                <a:latin typeface="苹方-简"/>
              </a:rPr>
              <a:t>Proactive Issue Resolution</a:t>
            </a:r>
            <a:endParaRPr lang="en-US" sz="1100"/>
          </a:p>
        </p:txBody>
      </p:sp>
      <p:sp>
        <p:nvSpPr>
          <p:cNvPr id="16" name="TextBox 16"/>
          <p:cNvSpPr txBox="1"/>
          <p:nvPr/>
        </p:nvSpPr>
        <p:spPr>
          <a:xfrm>
            <a:off x="6908800" y="3086100"/>
            <a:ext cx="27178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EAFB7"/>
                </a:solidFill>
                <a:latin typeface="苹方-简"/>
              </a:rPr>
              <a:t>Data-Driven Insights for Optimization</a:t>
            </a:r>
            <a:endParaRPr lang="en-US" sz="1100"/>
          </a:p>
        </p:txBody>
      </p:sp>
      <p:sp>
        <p:nvSpPr>
          <p:cNvPr id="17" name="TextBox 17"/>
          <p:cNvSpPr txBox="1"/>
          <p:nvPr/>
        </p:nvSpPr>
        <p:spPr>
          <a:xfrm>
            <a:off x="762000" y="3746500"/>
            <a:ext cx="2717800" cy="15240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Real-time tracking provides stakeholders with immediate access to shipment status and location, fostering transparency and trust among partners, which is essential for effective supply chain collaboration.</a:t>
            </a:r>
            <a:endParaRPr lang="en-US" sz="1100" dirty="0"/>
          </a:p>
        </p:txBody>
      </p:sp>
      <p:sp>
        <p:nvSpPr>
          <p:cNvPr id="18" name="TextBox 18"/>
          <p:cNvSpPr txBox="1"/>
          <p:nvPr/>
        </p:nvSpPr>
        <p:spPr>
          <a:xfrm>
            <a:off x="3835400" y="3467100"/>
            <a:ext cx="2717800" cy="1739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With real-time visibility, logistics managers can quickly identify and address potential disruptions, such as delays or route changes, allowing for proactive decision-making that minimizes impact on delivery schedules and customer satisfaction.</a:t>
            </a:r>
            <a:endParaRPr lang="en-US" sz="1100" dirty="0"/>
          </a:p>
        </p:txBody>
      </p:sp>
      <p:sp>
        <p:nvSpPr>
          <p:cNvPr id="19" name="TextBox 19"/>
          <p:cNvSpPr txBox="1"/>
          <p:nvPr/>
        </p:nvSpPr>
        <p:spPr>
          <a:xfrm>
            <a:off x="6908800" y="3746500"/>
            <a:ext cx="2717800" cy="1739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The continuous flow of real-time data enables companies to analyze performance metrics and trends, leading to informed strategic adjustments that enhance overall supply chain efficiency and responsiveness to market demands.</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9000" r="9000"/>
          <a:stretch>
            <a:fillRect/>
          </a:stretch>
        </p:blipFill>
        <p:spPr>
          <a:xfrm>
            <a:off x="0" y="0"/>
            <a:ext cx="10388600" cy="6997700"/>
          </a:xfrm>
          <a:prstGeom prst="rect">
            <a:avLst/>
          </a:prstGeom>
        </p:spPr>
      </p:pic>
      <p:sp>
        <p:nvSpPr>
          <p:cNvPr id="3" name="AutoShape 3"/>
          <p:cNvSpPr/>
          <p:nvPr/>
        </p:nvSpPr>
        <p:spPr>
          <a:xfrm>
            <a:off x="0" y="0"/>
            <a:ext cx="10388600" cy="6997700"/>
          </a:xfrm>
          <a:prstGeom prst="rect">
            <a:avLst/>
          </a:prstGeom>
          <a:solidFill>
            <a:srgbClr val="000000">
              <a:alpha val="0"/>
            </a:srgbClr>
          </a:solidFill>
        </p:spPr>
      </p:sp>
      <p:sp>
        <p:nvSpPr>
          <p:cNvPr id="4" name="AutoShape 4"/>
          <p:cNvSpPr/>
          <p:nvPr/>
        </p:nvSpPr>
        <p:spPr>
          <a:xfrm>
            <a:off x="762000" y="1689100"/>
            <a:ext cx="2705100" cy="4533900"/>
          </a:xfrm>
          <a:prstGeom prst="rect">
            <a:avLst/>
          </a:prstGeom>
          <a:solidFill>
            <a:srgbClr val="05494D"/>
          </a:solidFill>
        </p:spPr>
      </p:sp>
      <p:sp>
        <p:nvSpPr>
          <p:cNvPr id="5" name="AutoShape 5"/>
          <p:cNvSpPr/>
          <p:nvPr/>
        </p:nvSpPr>
        <p:spPr>
          <a:xfrm>
            <a:off x="3835400" y="1689100"/>
            <a:ext cx="2705100" cy="4533900"/>
          </a:xfrm>
          <a:prstGeom prst="rect">
            <a:avLst/>
          </a:prstGeom>
          <a:solidFill>
            <a:srgbClr val="4CC2C8"/>
          </a:solidFill>
        </p:spPr>
      </p:sp>
      <p:sp>
        <p:nvSpPr>
          <p:cNvPr id="6" name="AutoShape 6"/>
          <p:cNvSpPr/>
          <p:nvPr/>
        </p:nvSpPr>
        <p:spPr>
          <a:xfrm>
            <a:off x="6908800" y="1689100"/>
            <a:ext cx="2705100" cy="4533900"/>
          </a:xfrm>
          <a:prstGeom prst="rect">
            <a:avLst/>
          </a:prstGeom>
          <a:solidFill>
            <a:srgbClr val="05494D"/>
          </a:solidFill>
        </p:spPr>
      </p:sp>
      <p:sp>
        <p:nvSpPr>
          <p:cNvPr id="7" name="AutoShape 7"/>
          <p:cNvSpPr/>
          <p:nvPr/>
        </p:nvSpPr>
        <p:spPr>
          <a:xfrm>
            <a:off x="762000" y="1892300"/>
            <a:ext cx="50800" cy="711200"/>
          </a:xfrm>
          <a:prstGeom prst="rect">
            <a:avLst/>
          </a:prstGeom>
          <a:solidFill>
            <a:srgbClr val="4CC2C8"/>
          </a:solidFill>
        </p:spPr>
      </p:sp>
      <p:sp>
        <p:nvSpPr>
          <p:cNvPr id="8" name="AutoShape 8"/>
          <p:cNvSpPr/>
          <p:nvPr/>
        </p:nvSpPr>
        <p:spPr>
          <a:xfrm>
            <a:off x="3835400" y="1892300"/>
            <a:ext cx="50800" cy="711200"/>
          </a:xfrm>
          <a:prstGeom prst="rect">
            <a:avLst/>
          </a:prstGeom>
          <a:solidFill>
            <a:srgbClr val="05494D"/>
          </a:solidFill>
        </p:spPr>
      </p:sp>
      <p:sp>
        <p:nvSpPr>
          <p:cNvPr id="9" name="AutoShape 9"/>
          <p:cNvSpPr/>
          <p:nvPr/>
        </p:nvSpPr>
        <p:spPr>
          <a:xfrm>
            <a:off x="6908800" y="1892300"/>
            <a:ext cx="50800" cy="711200"/>
          </a:xfrm>
          <a:prstGeom prst="rect">
            <a:avLst/>
          </a:prstGeom>
          <a:solidFill>
            <a:srgbClr val="4CC2C8"/>
          </a:solidFill>
        </p:spPr>
      </p:sp>
      <p:sp>
        <p:nvSpPr>
          <p:cNvPr id="10" name="TextBox 10"/>
          <p:cNvSpPr txBox="1"/>
          <p:nvPr/>
        </p:nvSpPr>
        <p:spPr>
          <a:xfrm>
            <a:off x="1066800" y="1993900"/>
            <a:ext cx="20955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4CC2C8"/>
                </a:solidFill>
                <a:latin typeface="苹方-简"/>
              </a:rPr>
              <a:t>01</a:t>
            </a:r>
            <a:endParaRPr lang="en-US" sz="1100"/>
          </a:p>
        </p:txBody>
      </p:sp>
      <p:sp>
        <p:nvSpPr>
          <p:cNvPr id="11" name="TextBox 11"/>
          <p:cNvSpPr txBox="1"/>
          <p:nvPr/>
        </p:nvSpPr>
        <p:spPr>
          <a:xfrm>
            <a:off x="4140200" y="1993900"/>
            <a:ext cx="20955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05494D"/>
                </a:solidFill>
                <a:latin typeface="苹方-简"/>
              </a:rPr>
              <a:t>02</a:t>
            </a:r>
            <a:endParaRPr lang="en-US" sz="1100"/>
          </a:p>
        </p:txBody>
      </p:sp>
      <p:sp>
        <p:nvSpPr>
          <p:cNvPr id="12" name="TextBox 12"/>
          <p:cNvSpPr txBox="1"/>
          <p:nvPr/>
        </p:nvSpPr>
        <p:spPr>
          <a:xfrm>
            <a:off x="7213600" y="1993900"/>
            <a:ext cx="20955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4CC2C8"/>
                </a:solidFill>
                <a:latin typeface="苹方-简"/>
              </a:rPr>
              <a:t>03</a:t>
            </a:r>
            <a:endParaRPr lang="en-US" sz="1100"/>
          </a:p>
        </p:txBody>
      </p:sp>
      <p:sp>
        <p:nvSpPr>
          <p:cNvPr id="13" name="TextBox 13"/>
          <p:cNvSpPr txBox="1"/>
          <p:nvPr/>
        </p:nvSpPr>
        <p:spPr>
          <a:xfrm>
            <a:off x="762000" y="457200"/>
            <a:ext cx="8864600" cy="419100"/>
          </a:xfrm>
          <a:prstGeom prst="rect">
            <a:avLst/>
          </a:prstGeom>
          <a:solidFill>
            <a:srgbClr val="000000">
              <a:alpha val="0"/>
            </a:srgbClr>
          </a:solidFill>
        </p:spPr>
        <p:txBody>
          <a:bodyPr lIns="0" tIns="0" rIns="0" bIns="0" rtlCol="0" anchor="t"/>
          <a:lstStyle/>
          <a:p>
            <a:pPr algn="ctr">
              <a:lnSpc>
                <a:spcPct val="100000"/>
              </a:lnSpc>
              <a:defRPr/>
            </a:pPr>
            <a:r>
              <a:rPr lang="en-US" sz="2800" b="1">
                <a:solidFill>
                  <a:srgbClr val="FFFFFF"/>
                </a:solidFill>
                <a:latin typeface="苹方-简"/>
              </a:rPr>
              <a:t>Reducing Operational Costs with AI</a:t>
            </a:r>
            <a:endParaRPr lang="en-US" sz="1100"/>
          </a:p>
        </p:txBody>
      </p:sp>
      <p:sp>
        <p:nvSpPr>
          <p:cNvPr id="14" name="TextBox 14"/>
          <p:cNvSpPr txBox="1"/>
          <p:nvPr/>
        </p:nvSpPr>
        <p:spPr>
          <a:xfrm>
            <a:off x="1066800" y="3251200"/>
            <a:ext cx="20955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Automated Process Optimization</a:t>
            </a:r>
            <a:endParaRPr lang="en-US" sz="1100"/>
          </a:p>
        </p:txBody>
      </p:sp>
      <p:sp>
        <p:nvSpPr>
          <p:cNvPr id="15" name="TextBox 15"/>
          <p:cNvSpPr txBox="1"/>
          <p:nvPr/>
        </p:nvSpPr>
        <p:spPr>
          <a:xfrm>
            <a:off x="4140200" y="3251200"/>
            <a:ext cx="2095500" cy="8128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Predictive Maintenance Strategies</a:t>
            </a:r>
            <a:endParaRPr lang="en-US" sz="1100"/>
          </a:p>
        </p:txBody>
      </p:sp>
      <p:sp>
        <p:nvSpPr>
          <p:cNvPr id="16" name="TextBox 16"/>
          <p:cNvSpPr txBox="1"/>
          <p:nvPr/>
        </p:nvSpPr>
        <p:spPr>
          <a:xfrm>
            <a:off x="7213600" y="3251200"/>
            <a:ext cx="20955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Intelligent Resource Allocation</a:t>
            </a:r>
            <a:endParaRPr lang="en-US" sz="1100"/>
          </a:p>
        </p:txBody>
      </p:sp>
      <p:sp>
        <p:nvSpPr>
          <p:cNvPr id="17" name="TextBox 17"/>
          <p:cNvSpPr txBox="1"/>
          <p:nvPr/>
        </p:nvSpPr>
        <p:spPr>
          <a:xfrm>
            <a:off x="1066800" y="3949700"/>
            <a:ext cx="2095500" cy="17018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Implementing AI-driven automation in logistics processes reduces manual labor and operational errors, leading to significant cost savings and increased efficiency in supply chain management.</a:t>
            </a:r>
            <a:endParaRPr lang="en-US" sz="1100" dirty="0"/>
          </a:p>
        </p:txBody>
      </p:sp>
      <p:sp>
        <p:nvSpPr>
          <p:cNvPr id="18" name="TextBox 18"/>
          <p:cNvSpPr txBox="1"/>
          <p:nvPr/>
        </p:nvSpPr>
        <p:spPr>
          <a:xfrm>
            <a:off x="4140200" y="4216400"/>
            <a:ext cx="2095500" cy="17018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AI can analyze equipment performance data to predict maintenance needs, minimizing downtime and repair costs, which ultimately lowers operational expenses and enhances productivity.</a:t>
            </a:r>
            <a:endParaRPr lang="en-US" sz="1100" dirty="0"/>
          </a:p>
        </p:txBody>
      </p:sp>
      <p:sp>
        <p:nvSpPr>
          <p:cNvPr id="19" name="TextBox 19"/>
          <p:cNvSpPr txBox="1"/>
          <p:nvPr/>
        </p:nvSpPr>
        <p:spPr>
          <a:xfrm>
            <a:off x="7213600" y="3949700"/>
            <a:ext cx="2095500" cy="19177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By utilizing AI algorithms for demand forecasting and route optimization, companies can allocate resources more effectively, reducing excess inventory and transportation costs while improving service delivery.</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 r="1000"/>
          <a:stretch>
            <a:fillRect/>
          </a:stretch>
        </p:blipFill>
        <p:spPr>
          <a:xfrm>
            <a:off x="0" y="0"/>
            <a:ext cx="10388600" cy="5854700"/>
          </a:xfrm>
          <a:prstGeom prst="rect">
            <a:avLst/>
          </a:prstGeom>
        </p:spPr>
      </p:pic>
      <p:sp>
        <p:nvSpPr>
          <p:cNvPr id="3" name="AutoShape 3"/>
          <p:cNvSpPr/>
          <p:nvPr/>
        </p:nvSpPr>
        <p:spPr>
          <a:xfrm>
            <a:off x="0" y="0"/>
            <a:ext cx="10388600" cy="5854700"/>
          </a:xfrm>
          <a:prstGeom prst="rect">
            <a:avLst/>
          </a:prstGeom>
          <a:solidFill>
            <a:srgbClr val="000000">
              <a:alpha val="0"/>
            </a:srgbClr>
          </a:solidFill>
        </p:spPr>
      </p:sp>
      <p:pic>
        <p:nvPicPr>
          <p:cNvPr id="4" name="Picture 4"/>
          <p:cNvPicPr>
            <a:picLocks noChangeAspect="1"/>
          </p:cNvPicPr>
          <p:nvPr/>
        </p:nvPicPr>
        <p:blipFill>
          <a:blip r:embed="rId2"/>
          <a:srcRect l="1000" r="1000"/>
          <a:stretch>
            <a:fillRect/>
          </a:stretch>
        </p:blipFill>
        <p:spPr>
          <a:xfrm>
            <a:off x="0" y="0"/>
            <a:ext cx="10388600" cy="5854700"/>
          </a:xfrm>
          <a:prstGeom prst="rect">
            <a:avLst/>
          </a:prstGeom>
        </p:spPr>
      </p:pic>
      <p:sp>
        <p:nvSpPr>
          <p:cNvPr id="5" name="AutoShape 5"/>
          <p:cNvSpPr/>
          <p:nvPr/>
        </p:nvSpPr>
        <p:spPr>
          <a:xfrm>
            <a:off x="762000" y="1270000"/>
            <a:ext cx="8864600" cy="266700"/>
          </a:xfrm>
          <a:prstGeom prst="rect">
            <a:avLst/>
          </a:prstGeom>
          <a:solidFill>
            <a:srgbClr val="000000">
              <a:alpha val="0"/>
            </a:srgbClr>
          </a:solidFill>
        </p:spPr>
      </p:sp>
      <p:sp>
        <p:nvSpPr>
          <p:cNvPr id="6" name="AutoShape 6"/>
          <p:cNvSpPr/>
          <p:nvPr/>
        </p:nvSpPr>
        <p:spPr>
          <a:xfrm>
            <a:off x="0" y="0"/>
            <a:ext cx="10388600" cy="5854700"/>
          </a:xfrm>
          <a:prstGeom prst="rect">
            <a:avLst/>
          </a:prstGeom>
          <a:solidFill>
            <a:srgbClr val="000000">
              <a:alpha val="0"/>
            </a:srgbClr>
          </a:solidFill>
        </p:spPr>
      </p:sp>
      <p:sp>
        <p:nvSpPr>
          <p:cNvPr id="7" name="AutoShape 7"/>
          <p:cNvSpPr/>
          <p:nvPr/>
        </p:nvSpPr>
        <p:spPr>
          <a:xfrm>
            <a:off x="3632200" y="4572000"/>
            <a:ext cx="3111500" cy="12700"/>
          </a:xfrm>
          <a:prstGeom prst="rect">
            <a:avLst/>
          </a:prstGeom>
          <a:solidFill>
            <a:srgbClr val="0EAFB7"/>
          </a:solidFill>
        </p:spPr>
      </p:sp>
      <p:sp>
        <p:nvSpPr>
          <p:cNvPr id="8" name="TextBox 8"/>
          <p:cNvSpPr txBox="1"/>
          <p:nvPr/>
        </p:nvSpPr>
        <p:spPr>
          <a:xfrm>
            <a:off x="762000" y="2146300"/>
            <a:ext cx="8864600" cy="419100"/>
          </a:xfrm>
          <a:prstGeom prst="rect">
            <a:avLst/>
          </a:prstGeom>
          <a:solidFill>
            <a:srgbClr val="000000">
              <a:alpha val="0"/>
            </a:srgbClr>
          </a:solidFill>
        </p:spPr>
        <p:txBody>
          <a:bodyPr lIns="0" tIns="0" rIns="0" bIns="0" rtlCol="0" anchor="t"/>
          <a:lstStyle/>
          <a:p>
            <a:pPr algn="ctr">
              <a:lnSpc>
                <a:spcPct val="100000"/>
              </a:lnSpc>
              <a:defRPr/>
            </a:pPr>
            <a:r>
              <a:rPr lang="en-US" sz="2800" b="0">
                <a:solidFill>
                  <a:srgbClr val="FFFFFF"/>
                </a:solidFill>
                <a:latin typeface="苹方-简"/>
              </a:rPr>
              <a:t>Challenges and Considerations</a:t>
            </a:r>
            <a:endParaRPr lang="en-US" sz="1100"/>
          </a:p>
        </p:txBody>
      </p:sp>
      <p:sp>
        <p:nvSpPr>
          <p:cNvPr id="9" name="TextBox 9"/>
          <p:cNvSpPr txBox="1"/>
          <p:nvPr/>
        </p:nvSpPr>
        <p:spPr>
          <a:xfrm>
            <a:off x="762000" y="1270000"/>
            <a:ext cx="8864600" cy="266700"/>
          </a:xfrm>
          <a:prstGeom prst="rect">
            <a:avLst/>
          </a:prstGeom>
          <a:solidFill>
            <a:srgbClr val="000000">
              <a:alpha val="0"/>
            </a:srgbClr>
          </a:solidFill>
        </p:spPr>
        <p:txBody>
          <a:bodyPr lIns="0" tIns="0" rIns="0" bIns="0" rtlCol="0" anchor="t"/>
          <a:lstStyle/>
          <a:p>
            <a:pPr algn="ctr">
              <a:lnSpc>
                <a:spcPct val="100000"/>
              </a:lnSpc>
              <a:defRPr/>
            </a:pPr>
            <a:r>
              <a:rPr lang="en-US" sz="1800" b="1">
                <a:solidFill>
                  <a:srgbClr val="0EAFB7"/>
                </a:solidFill>
                <a:latin typeface="苹方-简"/>
              </a:rPr>
              <a:t>Section 3</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3000" r="3000"/>
          <a:stretch>
            <a:fillRect/>
          </a:stretch>
        </p:blipFill>
        <p:spPr>
          <a:xfrm>
            <a:off x="0" y="0"/>
            <a:ext cx="10388600" cy="6184900"/>
          </a:xfrm>
          <a:prstGeom prst="rect">
            <a:avLst/>
          </a:prstGeom>
        </p:spPr>
      </p:pic>
      <p:sp>
        <p:nvSpPr>
          <p:cNvPr id="3" name="AutoShape 3"/>
          <p:cNvSpPr/>
          <p:nvPr/>
        </p:nvSpPr>
        <p:spPr>
          <a:xfrm>
            <a:off x="0" y="0"/>
            <a:ext cx="10388600" cy="6184900"/>
          </a:xfrm>
          <a:prstGeom prst="rect">
            <a:avLst/>
          </a:prstGeom>
          <a:solidFill>
            <a:srgbClr val="000000">
              <a:alpha val="0"/>
            </a:srgbClr>
          </a:solidFill>
        </p:spPr>
      </p:sp>
      <p:sp>
        <p:nvSpPr>
          <p:cNvPr id="4" name="AutoShape 4"/>
          <p:cNvSpPr/>
          <p:nvPr/>
        </p:nvSpPr>
        <p:spPr>
          <a:xfrm>
            <a:off x="762000" y="1409700"/>
            <a:ext cx="2717800" cy="4013200"/>
          </a:xfrm>
          <a:prstGeom prst="roundRect">
            <a:avLst>
              <a:gd name="adj" fmla="val 3738"/>
            </a:avLst>
          </a:prstGeom>
          <a:solidFill>
            <a:srgbClr val="000000">
              <a:alpha val="0"/>
            </a:srgbClr>
          </a:solidFill>
        </p:spPr>
      </p:sp>
      <p:sp>
        <p:nvSpPr>
          <p:cNvPr id="5" name="AutoShape 5"/>
          <p:cNvSpPr/>
          <p:nvPr/>
        </p:nvSpPr>
        <p:spPr>
          <a:xfrm>
            <a:off x="3835400" y="1409700"/>
            <a:ext cx="2717800" cy="4013200"/>
          </a:xfrm>
          <a:prstGeom prst="roundRect">
            <a:avLst>
              <a:gd name="adj" fmla="val 3738"/>
            </a:avLst>
          </a:prstGeom>
          <a:solidFill>
            <a:srgbClr val="000000">
              <a:alpha val="0"/>
            </a:srgbClr>
          </a:solidFill>
        </p:spPr>
      </p:sp>
      <p:sp>
        <p:nvSpPr>
          <p:cNvPr id="6" name="AutoShape 6"/>
          <p:cNvSpPr/>
          <p:nvPr/>
        </p:nvSpPr>
        <p:spPr>
          <a:xfrm>
            <a:off x="6908800" y="1409700"/>
            <a:ext cx="2717800" cy="4013200"/>
          </a:xfrm>
          <a:prstGeom prst="roundRect">
            <a:avLst>
              <a:gd name="adj" fmla="val 3738"/>
            </a:avLst>
          </a:prstGeom>
          <a:solidFill>
            <a:srgbClr val="000000">
              <a:alpha val="0"/>
            </a:srgbClr>
          </a:solidFill>
        </p:spPr>
      </p:sp>
      <p:sp>
        <p:nvSpPr>
          <p:cNvPr id="7" name="AutoShape 7"/>
          <p:cNvSpPr/>
          <p:nvPr/>
        </p:nvSpPr>
        <p:spPr>
          <a:xfrm>
            <a:off x="762000" y="5600700"/>
            <a:ext cx="2717800" cy="50800"/>
          </a:xfrm>
          <a:prstGeom prst="rect">
            <a:avLst/>
          </a:prstGeom>
          <a:solidFill>
            <a:srgbClr val="0EAFB7"/>
          </a:solidFill>
        </p:spPr>
      </p:sp>
      <p:sp>
        <p:nvSpPr>
          <p:cNvPr id="8" name="AutoShape 8"/>
          <p:cNvSpPr/>
          <p:nvPr/>
        </p:nvSpPr>
        <p:spPr>
          <a:xfrm>
            <a:off x="3835400" y="5600700"/>
            <a:ext cx="2717800" cy="50800"/>
          </a:xfrm>
          <a:prstGeom prst="rect">
            <a:avLst/>
          </a:prstGeom>
          <a:solidFill>
            <a:srgbClr val="0EAFB7"/>
          </a:solidFill>
        </p:spPr>
      </p:sp>
      <p:sp>
        <p:nvSpPr>
          <p:cNvPr id="9" name="AutoShape 9"/>
          <p:cNvSpPr/>
          <p:nvPr/>
        </p:nvSpPr>
        <p:spPr>
          <a:xfrm>
            <a:off x="6908800" y="5600700"/>
            <a:ext cx="2717800" cy="50800"/>
          </a:xfrm>
          <a:prstGeom prst="rect">
            <a:avLst/>
          </a:prstGeom>
          <a:solidFill>
            <a:srgbClr val="0EAFB7"/>
          </a:solidFill>
        </p:spPr>
      </p:sp>
      <p:pic>
        <p:nvPicPr>
          <p:cNvPr id="10" name="Picture 10"/>
          <p:cNvPicPr>
            <a:picLocks noChangeAspect="1"/>
          </p:cNvPicPr>
          <p:nvPr/>
        </p:nvPicPr>
        <p:blipFill>
          <a:blip r:embed="rId3"/>
          <a:srcRect t="10000" b="10000"/>
          <a:stretch>
            <a:fillRect/>
          </a:stretch>
        </p:blipFill>
        <p:spPr>
          <a:xfrm>
            <a:off x="762000" y="1409700"/>
            <a:ext cx="2717800" cy="1524000"/>
          </a:xfrm>
          <a:prstGeom prst="roundRect">
            <a:avLst>
              <a:gd name="adj" fmla="val 833"/>
            </a:avLst>
          </a:prstGeom>
        </p:spPr>
      </p:pic>
      <p:pic>
        <p:nvPicPr>
          <p:cNvPr id="11" name="Picture 11"/>
          <p:cNvPicPr>
            <a:picLocks noChangeAspect="1"/>
          </p:cNvPicPr>
          <p:nvPr/>
        </p:nvPicPr>
        <p:blipFill>
          <a:blip r:embed="rId4"/>
          <a:srcRect t="13000" b="13000"/>
          <a:stretch>
            <a:fillRect/>
          </a:stretch>
        </p:blipFill>
        <p:spPr>
          <a:xfrm>
            <a:off x="3835400" y="1409700"/>
            <a:ext cx="2717800" cy="1524000"/>
          </a:xfrm>
          <a:prstGeom prst="roundRect">
            <a:avLst>
              <a:gd name="adj" fmla="val 833"/>
            </a:avLst>
          </a:prstGeom>
        </p:spPr>
      </p:pic>
      <p:pic>
        <p:nvPicPr>
          <p:cNvPr id="12" name="Picture 12"/>
          <p:cNvPicPr>
            <a:picLocks noChangeAspect="1"/>
          </p:cNvPicPr>
          <p:nvPr/>
        </p:nvPicPr>
        <p:blipFill>
          <a:blip r:embed="rId5"/>
          <a:srcRect t="2000" b="2000"/>
          <a:stretch>
            <a:fillRect/>
          </a:stretch>
        </p:blipFill>
        <p:spPr>
          <a:xfrm>
            <a:off x="6908800" y="1409700"/>
            <a:ext cx="2717800" cy="1524000"/>
          </a:xfrm>
          <a:prstGeom prst="roundRect">
            <a:avLst>
              <a:gd name="adj" fmla="val 833"/>
            </a:avLst>
          </a:prstGeom>
        </p:spPr>
      </p:pic>
      <p:sp>
        <p:nvSpPr>
          <p:cNvPr id="13" name="TextBox 13"/>
          <p:cNvSpPr txBox="1"/>
          <p:nvPr/>
        </p:nvSpPr>
        <p:spPr>
          <a:xfrm>
            <a:off x="762000" y="533400"/>
            <a:ext cx="8864600" cy="419100"/>
          </a:xfrm>
          <a:prstGeom prst="rect">
            <a:avLst/>
          </a:prstGeom>
          <a:solidFill>
            <a:srgbClr val="000000">
              <a:alpha val="0"/>
            </a:srgbClr>
          </a:solidFill>
        </p:spPr>
        <p:txBody>
          <a:bodyPr lIns="0" tIns="0" rIns="0" bIns="0" rtlCol="0" anchor="t"/>
          <a:lstStyle/>
          <a:p>
            <a:pPr algn="ctr">
              <a:lnSpc>
                <a:spcPct val="100000"/>
              </a:lnSpc>
              <a:defRPr/>
            </a:pPr>
            <a:r>
              <a:rPr lang="en-US" sz="2800" b="0">
                <a:solidFill>
                  <a:srgbClr val="FFFFFF"/>
                </a:solidFill>
                <a:latin typeface="苹方-简"/>
              </a:rPr>
              <a:t>Data Privacy and Security Concerns</a:t>
            </a:r>
            <a:endParaRPr lang="en-US" sz="1100"/>
          </a:p>
        </p:txBody>
      </p:sp>
      <p:sp>
        <p:nvSpPr>
          <p:cNvPr id="14" name="TextBox 14"/>
          <p:cNvSpPr txBox="1"/>
          <p:nvPr/>
        </p:nvSpPr>
        <p:spPr>
          <a:xfrm>
            <a:off x="762000" y="3086100"/>
            <a:ext cx="27178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EAFB7"/>
                </a:solidFill>
                <a:latin typeface="苹方-简"/>
              </a:rPr>
              <a:t>Data Protection Regulations</a:t>
            </a:r>
            <a:endParaRPr lang="en-US" sz="1100"/>
          </a:p>
        </p:txBody>
      </p:sp>
      <p:sp>
        <p:nvSpPr>
          <p:cNvPr id="15" name="TextBox 15"/>
          <p:cNvSpPr txBox="1"/>
          <p:nvPr/>
        </p:nvSpPr>
        <p:spPr>
          <a:xfrm>
            <a:off x="3835400" y="3086100"/>
            <a:ext cx="27178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EAFB7"/>
                </a:solidFill>
                <a:latin typeface="苹方-简"/>
              </a:rPr>
              <a:t>Risk of Data Breaches</a:t>
            </a:r>
            <a:endParaRPr lang="en-US" sz="1100"/>
          </a:p>
        </p:txBody>
      </p:sp>
      <p:sp>
        <p:nvSpPr>
          <p:cNvPr id="16" name="TextBox 16"/>
          <p:cNvSpPr txBox="1"/>
          <p:nvPr/>
        </p:nvSpPr>
        <p:spPr>
          <a:xfrm>
            <a:off x="6908800" y="3086100"/>
            <a:ext cx="27178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EAFB7"/>
                </a:solidFill>
                <a:latin typeface="苹方-简"/>
              </a:rPr>
              <a:t>Ethical Use of Data</a:t>
            </a:r>
            <a:endParaRPr lang="en-US" sz="1100"/>
          </a:p>
        </p:txBody>
      </p:sp>
      <p:sp>
        <p:nvSpPr>
          <p:cNvPr id="17" name="TextBox 17"/>
          <p:cNvSpPr txBox="1"/>
          <p:nvPr/>
        </p:nvSpPr>
        <p:spPr>
          <a:xfrm>
            <a:off x="762000" y="3467100"/>
            <a:ext cx="2717800" cy="1739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Compliance with data protection regulations such as GDPR and CCPA is crucial for logistics companies utilizing AI, as failure to adhere can result in significant fines and damage to reputation, necessitating robust data governance frameworks.</a:t>
            </a:r>
            <a:endParaRPr lang="en-US" sz="1100" dirty="0"/>
          </a:p>
        </p:txBody>
      </p:sp>
      <p:sp>
        <p:nvSpPr>
          <p:cNvPr id="18" name="TextBox 18"/>
          <p:cNvSpPr txBox="1"/>
          <p:nvPr/>
        </p:nvSpPr>
        <p:spPr>
          <a:xfrm>
            <a:off x="3835400" y="3467100"/>
            <a:ext cx="2717800" cy="19558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The integration of AI in logistics increases the risk of data breaches, as sensitive customer and operational data are processed and stored, highlighting the need for advanced cybersecurity measures to protect against unauthorized access and data theft.</a:t>
            </a:r>
            <a:endParaRPr lang="en-US" sz="1100" dirty="0"/>
          </a:p>
        </p:txBody>
      </p:sp>
      <p:sp>
        <p:nvSpPr>
          <p:cNvPr id="19" name="TextBox 19"/>
          <p:cNvSpPr txBox="1"/>
          <p:nvPr/>
        </p:nvSpPr>
        <p:spPr>
          <a:xfrm>
            <a:off x="6908800" y="3467100"/>
            <a:ext cx="2717800" cy="1739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Ensuring the ethical use of data collected through AI systems is essential, as companies must balance operational efficiency with consumer privacy rights, fostering trust and transparency in their data handling practices.</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2000" r="2000"/>
          <a:stretch>
            <a:fillRect/>
          </a:stretch>
        </p:blipFill>
        <p:spPr>
          <a:xfrm>
            <a:off x="0" y="0"/>
            <a:ext cx="10388600" cy="7264400"/>
          </a:xfrm>
          <a:prstGeom prst="rect">
            <a:avLst/>
          </a:prstGeom>
        </p:spPr>
      </p:pic>
      <p:sp>
        <p:nvSpPr>
          <p:cNvPr id="3" name="AutoShape 3"/>
          <p:cNvSpPr/>
          <p:nvPr/>
        </p:nvSpPr>
        <p:spPr>
          <a:xfrm>
            <a:off x="0" y="0"/>
            <a:ext cx="10388600" cy="7264400"/>
          </a:xfrm>
          <a:prstGeom prst="rect">
            <a:avLst/>
          </a:prstGeom>
          <a:solidFill>
            <a:srgbClr val="000000">
              <a:alpha val="0"/>
            </a:srgbClr>
          </a:solidFill>
        </p:spPr>
      </p:sp>
      <p:pic>
        <p:nvPicPr>
          <p:cNvPr id="4" name="Picture 4"/>
          <p:cNvPicPr>
            <a:picLocks noChangeAspect="1"/>
          </p:cNvPicPr>
          <p:nvPr/>
        </p:nvPicPr>
        <p:blipFill>
          <a:blip r:embed="rId3"/>
          <a:srcRect l="1000" r="1000"/>
          <a:stretch>
            <a:fillRect/>
          </a:stretch>
        </p:blipFill>
        <p:spPr>
          <a:xfrm>
            <a:off x="533400" y="533400"/>
            <a:ext cx="3454400" cy="6197600"/>
          </a:xfrm>
          <a:prstGeom prst="rect">
            <a:avLst/>
          </a:prstGeom>
        </p:spPr>
      </p:pic>
      <p:sp>
        <p:nvSpPr>
          <p:cNvPr id="5" name="AutoShape 5"/>
          <p:cNvSpPr/>
          <p:nvPr/>
        </p:nvSpPr>
        <p:spPr>
          <a:xfrm>
            <a:off x="4572000" y="1485900"/>
            <a:ext cx="5156200" cy="1524000"/>
          </a:xfrm>
          <a:prstGeom prst="rect">
            <a:avLst/>
          </a:prstGeom>
          <a:solidFill>
            <a:srgbClr val="05494D"/>
          </a:solidFill>
        </p:spPr>
      </p:sp>
      <p:sp>
        <p:nvSpPr>
          <p:cNvPr id="6" name="AutoShape 6"/>
          <p:cNvSpPr/>
          <p:nvPr/>
        </p:nvSpPr>
        <p:spPr>
          <a:xfrm>
            <a:off x="4572000" y="3225800"/>
            <a:ext cx="5156200" cy="1524000"/>
          </a:xfrm>
          <a:prstGeom prst="rect">
            <a:avLst/>
          </a:prstGeom>
          <a:solidFill>
            <a:srgbClr val="4CC2C8"/>
          </a:solidFill>
        </p:spPr>
      </p:sp>
      <p:sp>
        <p:nvSpPr>
          <p:cNvPr id="7" name="AutoShape 7"/>
          <p:cNvSpPr/>
          <p:nvPr/>
        </p:nvSpPr>
        <p:spPr>
          <a:xfrm>
            <a:off x="4572000" y="4965700"/>
            <a:ext cx="5156200" cy="1524000"/>
          </a:xfrm>
          <a:prstGeom prst="rect">
            <a:avLst/>
          </a:prstGeom>
          <a:solidFill>
            <a:srgbClr val="05494D"/>
          </a:solidFill>
        </p:spPr>
      </p:sp>
      <p:sp>
        <p:nvSpPr>
          <p:cNvPr id="8" name="AutoShape 8"/>
          <p:cNvSpPr/>
          <p:nvPr/>
        </p:nvSpPr>
        <p:spPr>
          <a:xfrm>
            <a:off x="533400" y="533400"/>
            <a:ext cx="3454400" cy="6197600"/>
          </a:xfrm>
          <a:prstGeom prst="rect">
            <a:avLst/>
          </a:prstGeom>
          <a:solidFill>
            <a:srgbClr val="000000">
              <a:alpha val="0"/>
            </a:srgbClr>
          </a:solidFill>
        </p:spPr>
      </p:sp>
      <p:sp>
        <p:nvSpPr>
          <p:cNvPr id="9" name="AutoShape 9"/>
          <p:cNvSpPr/>
          <p:nvPr/>
        </p:nvSpPr>
        <p:spPr>
          <a:xfrm>
            <a:off x="4572000" y="1638300"/>
            <a:ext cx="50800" cy="1219200"/>
          </a:xfrm>
          <a:prstGeom prst="rect">
            <a:avLst/>
          </a:prstGeom>
          <a:solidFill>
            <a:srgbClr val="4CC2C8"/>
          </a:solidFill>
        </p:spPr>
      </p:sp>
      <p:sp>
        <p:nvSpPr>
          <p:cNvPr id="10" name="AutoShape 10"/>
          <p:cNvSpPr/>
          <p:nvPr/>
        </p:nvSpPr>
        <p:spPr>
          <a:xfrm>
            <a:off x="4572000" y="3378200"/>
            <a:ext cx="50800" cy="1219200"/>
          </a:xfrm>
          <a:prstGeom prst="rect">
            <a:avLst/>
          </a:prstGeom>
          <a:solidFill>
            <a:srgbClr val="05494D"/>
          </a:solidFill>
        </p:spPr>
      </p:sp>
      <p:sp>
        <p:nvSpPr>
          <p:cNvPr id="11" name="AutoShape 11"/>
          <p:cNvSpPr/>
          <p:nvPr/>
        </p:nvSpPr>
        <p:spPr>
          <a:xfrm>
            <a:off x="4572000" y="5118100"/>
            <a:ext cx="50800" cy="1219200"/>
          </a:xfrm>
          <a:prstGeom prst="rect">
            <a:avLst/>
          </a:prstGeom>
          <a:solidFill>
            <a:srgbClr val="4CC2C8"/>
          </a:solidFill>
        </p:spPr>
      </p:sp>
      <p:sp>
        <p:nvSpPr>
          <p:cNvPr id="12" name="AutoShape 12"/>
          <p:cNvSpPr/>
          <p:nvPr/>
        </p:nvSpPr>
        <p:spPr>
          <a:xfrm>
            <a:off x="533400" y="0"/>
            <a:ext cx="0" cy="0"/>
          </a:xfrm>
          <a:prstGeom prst="rect">
            <a:avLst/>
          </a:prstGeom>
          <a:solidFill>
            <a:srgbClr val="000000">
              <a:alpha val="0"/>
            </a:srgbClr>
          </a:solidFill>
        </p:spPr>
      </p:sp>
      <p:sp>
        <p:nvSpPr>
          <p:cNvPr id="13" name="TextBox 13"/>
          <p:cNvSpPr txBox="1"/>
          <p:nvPr/>
        </p:nvSpPr>
        <p:spPr>
          <a:xfrm>
            <a:off x="4572000" y="609600"/>
            <a:ext cx="5156200" cy="4191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FFFFFF"/>
                </a:solidFill>
                <a:latin typeface="苹方-简"/>
              </a:rPr>
              <a:t>Integration with Existing Systems</a:t>
            </a:r>
            <a:endParaRPr lang="en-US" sz="1100"/>
          </a:p>
        </p:txBody>
      </p:sp>
      <p:sp>
        <p:nvSpPr>
          <p:cNvPr id="14" name="TextBox 14"/>
          <p:cNvSpPr txBox="1"/>
          <p:nvPr/>
        </p:nvSpPr>
        <p:spPr>
          <a:xfrm>
            <a:off x="4724400" y="1638300"/>
            <a:ext cx="48514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Seamless Data Exchange</a:t>
            </a:r>
            <a:endParaRPr lang="en-US" sz="1100"/>
          </a:p>
        </p:txBody>
      </p:sp>
      <p:sp>
        <p:nvSpPr>
          <p:cNvPr id="15" name="TextBox 15"/>
          <p:cNvSpPr txBox="1"/>
          <p:nvPr/>
        </p:nvSpPr>
        <p:spPr>
          <a:xfrm>
            <a:off x="4724400" y="3378200"/>
            <a:ext cx="48514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Legacy System Compatibility</a:t>
            </a:r>
            <a:endParaRPr lang="en-US" sz="1100"/>
          </a:p>
        </p:txBody>
      </p:sp>
      <p:sp>
        <p:nvSpPr>
          <p:cNvPr id="16" name="TextBox 16"/>
          <p:cNvSpPr txBox="1"/>
          <p:nvPr/>
        </p:nvSpPr>
        <p:spPr>
          <a:xfrm>
            <a:off x="4724400" y="5118100"/>
            <a:ext cx="48514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Enhanced Collaboration Tools</a:t>
            </a:r>
            <a:endParaRPr lang="en-US" sz="1100"/>
          </a:p>
        </p:txBody>
      </p:sp>
      <p:sp>
        <p:nvSpPr>
          <p:cNvPr id="17" name="TextBox 17"/>
          <p:cNvSpPr txBox="1"/>
          <p:nvPr/>
        </p:nvSpPr>
        <p:spPr>
          <a:xfrm>
            <a:off x="4724400" y="2019300"/>
            <a:ext cx="4851400" cy="850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Integrating AI technologies with existing logistics systems enables seamless data exchange, allowing for real-time insights and improved decision-making across the supply chain, ultimately enhancing operational efficiency.</a:t>
            </a:r>
            <a:endParaRPr lang="en-US" sz="1100" dirty="0"/>
          </a:p>
        </p:txBody>
      </p:sp>
      <p:sp>
        <p:nvSpPr>
          <p:cNvPr id="18" name="TextBox 18"/>
          <p:cNvSpPr txBox="1"/>
          <p:nvPr/>
        </p:nvSpPr>
        <p:spPr>
          <a:xfrm>
            <a:off x="4724400" y="3759200"/>
            <a:ext cx="4851400" cy="850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AI solutions can be designed to work alongside legacy systems, ensuring that companies can leverage their current investments while gradually transitioning to more advanced technologies without disrupting ongoing operations.</a:t>
            </a:r>
            <a:endParaRPr lang="en-US" sz="1100" dirty="0"/>
          </a:p>
        </p:txBody>
      </p:sp>
      <p:sp>
        <p:nvSpPr>
          <p:cNvPr id="19" name="TextBox 19"/>
          <p:cNvSpPr txBox="1"/>
          <p:nvPr/>
        </p:nvSpPr>
        <p:spPr>
          <a:xfrm>
            <a:off x="4724400" y="5486400"/>
            <a:ext cx="4851400" cy="850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The integration of AI fosters the development of collaborative tools that connect various stakeholders in the supply chain, improving communication, coordination, and responsiveness to market changes, which is vital for maintaining competitive advantage.</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0" r="10000"/>
          <a:stretch>
            <a:fillRect/>
          </a:stretch>
        </p:blipFill>
        <p:spPr>
          <a:xfrm>
            <a:off x="0" y="0"/>
            <a:ext cx="10388600" cy="7150100"/>
          </a:xfrm>
          <a:prstGeom prst="rect">
            <a:avLst/>
          </a:prstGeom>
        </p:spPr>
      </p:pic>
      <p:sp>
        <p:nvSpPr>
          <p:cNvPr id="3" name="AutoShape 3"/>
          <p:cNvSpPr/>
          <p:nvPr/>
        </p:nvSpPr>
        <p:spPr>
          <a:xfrm>
            <a:off x="0" y="0"/>
            <a:ext cx="10388600" cy="7150100"/>
          </a:xfrm>
          <a:prstGeom prst="rect">
            <a:avLst/>
          </a:prstGeom>
          <a:solidFill>
            <a:srgbClr val="000000">
              <a:alpha val="0"/>
            </a:srgbClr>
          </a:solidFill>
        </p:spPr>
      </p:sp>
      <p:sp>
        <p:nvSpPr>
          <p:cNvPr id="4" name="AutoShape 4"/>
          <p:cNvSpPr/>
          <p:nvPr/>
        </p:nvSpPr>
        <p:spPr>
          <a:xfrm>
            <a:off x="762000" y="1689100"/>
            <a:ext cx="2705100" cy="4686300"/>
          </a:xfrm>
          <a:prstGeom prst="rect">
            <a:avLst/>
          </a:prstGeom>
          <a:solidFill>
            <a:srgbClr val="05494D"/>
          </a:solidFill>
        </p:spPr>
      </p:sp>
      <p:sp>
        <p:nvSpPr>
          <p:cNvPr id="5" name="AutoShape 5"/>
          <p:cNvSpPr/>
          <p:nvPr/>
        </p:nvSpPr>
        <p:spPr>
          <a:xfrm>
            <a:off x="3835400" y="1689100"/>
            <a:ext cx="2705100" cy="4686300"/>
          </a:xfrm>
          <a:prstGeom prst="rect">
            <a:avLst/>
          </a:prstGeom>
          <a:solidFill>
            <a:srgbClr val="4CC2C8"/>
          </a:solidFill>
        </p:spPr>
      </p:sp>
      <p:sp>
        <p:nvSpPr>
          <p:cNvPr id="6" name="AutoShape 6"/>
          <p:cNvSpPr/>
          <p:nvPr/>
        </p:nvSpPr>
        <p:spPr>
          <a:xfrm>
            <a:off x="6908800" y="1689100"/>
            <a:ext cx="2705100" cy="4686300"/>
          </a:xfrm>
          <a:prstGeom prst="rect">
            <a:avLst/>
          </a:prstGeom>
          <a:solidFill>
            <a:srgbClr val="05494D"/>
          </a:solidFill>
        </p:spPr>
      </p:sp>
      <p:sp>
        <p:nvSpPr>
          <p:cNvPr id="7" name="AutoShape 7"/>
          <p:cNvSpPr/>
          <p:nvPr/>
        </p:nvSpPr>
        <p:spPr>
          <a:xfrm>
            <a:off x="762000" y="1892300"/>
            <a:ext cx="50800" cy="711200"/>
          </a:xfrm>
          <a:prstGeom prst="rect">
            <a:avLst/>
          </a:prstGeom>
          <a:solidFill>
            <a:srgbClr val="4CC2C8"/>
          </a:solidFill>
        </p:spPr>
      </p:sp>
      <p:sp>
        <p:nvSpPr>
          <p:cNvPr id="8" name="AutoShape 8"/>
          <p:cNvSpPr/>
          <p:nvPr/>
        </p:nvSpPr>
        <p:spPr>
          <a:xfrm>
            <a:off x="3835400" y="1892300"/>
            <a:ext cx="50800" cy="711200"/>
          </a:xfrm>
          <a:prstGeom prst="rect">
            <a:avLst/>
          </a:prstGeom>
          <a:solidFill>
            <a:srgbClr val="05494D"/>
          </a:solidFill>
        </p:spPr>
      </p:sp>
      <p:sp>
        <p:nvSpPr>
          <p:cNvPr id="9" name="AutoShape 9"/>
          <p:cNvSpPr/>
          <p:nvPr/>
        </p:nvSpPr>
        <p:spPr>
          <a:xfrm>
            <a:off x="6908800" y="1892300"/>
            <a:ext cx="50800" cy="711200"/>
          </a:xfrm>
          <a:prstGeom prst="rect">
            <a:avLst/>
          </a:prstGeom>
          <a:solidFill>
            <a:srgbClr val="4CC2C8"/>
          </a:solidFill>
        </p:spPr>
      </p:sp>
      <p:sp>
        <p:nvSpPr>
          <p:cNvPr id="10" name="TextBox 10"/>
          <p:cNvSpPr txBox="1"/>
          <p:nvPr/>
        </p:nvSpPr>
        <p:spPr>
          <a:xfrm>
            <a:off x="1066800" y="1993900"/>
            <a:ext cx="20955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4CC2C8"/>
                </a:solidFill>
                <a:latin typeface="苹方-简"/>
              </a:rPr>
              <a:t>01</a:t>
            </a:r>
            <a:endParaRPr lang="en-US" sz="1100"/>
          </a:p>
        </p:txBody>
      </p:sp>
      <p:sp>
        <p:nvSpPr>
          <p:cNvPr id="11" name="TextBox 11"/>
          <p:cNvSpPr txBox="1"/>
          <p:nvPr/>
        </p:nvSpPr>
        <p:spPr>
          <a:xfrm>
            <a:off x="4140200" y="1993900"/>
            <a:ext cx="20955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05494D"/>
                </a:solidFill>
                <a:latin typeface="苹方-简"/>
              </a:rPr>
              <a:t>02</a:t>
            </a:r>
            <a:endParaRPr lang="en-US" sz="1100"/>
          </a:p>
        </p:txBody>
      </p:sp>
      <p:sp>
        <p:nvSpPr>
          <p:cNvPr id="12" name="TextBox 12"/>
          <p:cNvSpPr txBox="1"/>
          <p:nvPr/>
        </p:nvSpPr>
        <p:spPr>
          <a:xfrm>
            <a:off x="7213600" y="1993900"/>
            <a:ext cx="20955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4CC2C8"/>
                </a:solidFill>
                <a:latin typeface="苹方-简"/>
              </a:rPr>
              <a:t>03</a:t>
            </a:r>
            <a:endParaRPr lang="en-US" sz="1100"/>
          </a:p>
        </p:txBody>
      </p:sp>
      <p:sp>
        <p:nvSpPr>
          <p:cNvPr id="13" name="TextBox 13"/>
          <p:cNvSpPr txBox="1"/>
          <p:nvPr/>
        </p:nvSpPr>
        <p:spPr>
          <a:xfrm>
            <a:off x="762000" y="457200"/>
            <a:ext cx="8864600" cy="419100"/>
          </a:xfrm>
          <a:prstGeom prst="rect">
            <a:avLst/>
          </a:prstGeom>
          <a:solidFill>
            <a:srgbClr val="000000">
              <a:alpha val="0"/>
            </a:srgbClr>
          </a:solidFill>
        </p:spPr>
        <p:txBody>
          <a:bodyPr lIns="0" tIns="0" rIns="0" bIns="0" rtlCol="0" anchor="t"/>
          <a:lstStyle/>
          <a:p>
            <a:pPr algn="ctr">
              <a:lnSpc>
                <a:spcPct val="100000"/>
              </a:lnSpc>
              <a:defRPr/>
            </a:pPr>
            <a:r>
              <a:rPr lang="en-US" sz="2800" b="1">
                <a:solidFill>
                  <a:srgbClr val="FFFFFF"/>
                </a:solidFill>
                <a:latin typeface="苹方-简"/>
              </a:rPr>
              <a:t>Skills Gap and Workforce Training</a:t>
            </a:r>
            <a:endParaRPr lang="en-US" sz="1100"/>
          </a:p>
        </p:txBody>
      </p:sp>
      <p:sp>
        <p:nvSpPr>
          <p:cNvPr id="14" name="TextBox 14"/>
          <p:cNvSpPr txBox="1"/>
          <p:nvPr/>
        </p:nvSpPr>
        <p:spPr>
          <a:xfrm>
            <a:off x="1066800" y="3251200"/>
            <a:ext cx="20955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Identifying Skills Shortages</a:t>
            </a:r>
            <a:endParaRPr lang="en-US" sz="1100"/>
          </a:p>
        </p:txBody>
      </p:sp>
      <p:sp>
        <p:nvSpPr>
          <p:cNvPr id="15" name="TextBox 15"/>
          <p:cNvSpPr txBox="1"/>
          <p:nvPr/>
        </p:nvSpPr>
        <p:spPr>
          <a:xfrm>
            <a:off x="4140200" y="3251200"/>
            <a:ext cx="20955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Importance of Continuous Training</a:t>
            </a:r>
            <a:endParaRPr lang="en-US" sz="1100"/>
          </a:p>
        </p:txBody>
      </p:sp>
      <p:sp>
        <p:nvSpPr>
          <p:cNvPr id="16" name="TextBox 16"/>
          <p:cNvSpPr txBox="1"/>
          <p:nvPr/>
        </p:nvSpPr>
        <p:spPr>
          <a:xfrm>
            <a:off x="7213600" y="3251200"/>
            <a:ext cx="20955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Strategic Partnerships for Development</a:t>
            </a:r>
            <a:endParaRPr lang="en-US" sz="1100"/>
          </a:p>
        </p:txBody>
      </p:sp>
      <p:sp>
        <p:nvSpPr>
          <p:cNvPr id="17" name="TextBox 17"/>
          <p:cNvSpPr txBox="1"/>
          <p:nvPr/>
        </p:nvSpPr>
        <p:spPr>
          <a:xfrm>
            <a:off x="1066800" y="3949700"/>
            <a:ext cx="2095500" cy="21336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The logistics and supply chain sector faces a significant skills gap, particularly in areas such as data analytics, AI technology, and digital literacy, which are essential for leveraging AI advancements effectively in operations.</a:t>
            </a:r>
            <a:endParaRPr lang="en-US" sz="1100" dirty="0"/>
          </a:p>
        </p:txBody>
      </p:sp>
      <p:sp>
        <p:nvSpPr>
          <p:cNvPr id="18" name="TextBox 18"/>
          <p:cNvSpPr txBox="1"/>
          <p:nvPr/>
        </p:nvSpPr>
        <p:spPr>
          <a:xfrm>
            <a:off x="4140200" y="3949700"/>
            <a:ext cx="2095500" cy="19177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Workforce training is crucial to equip employees with the necessary skills to adapt to AI technologies, ensuring they can effectively utilize new tools and processes, thereby enhancing productivity and operational efficiency.</a:t>
            </a:r>
            <a:endParaRPr lang="en-US" sz="1100" dirty="0"/>
          </a:p>
        </p:txBody>
      </p:sp>
      <p:sp>
        <p:nvSpPr>
          <p:cNvPr id="19" name="TextBox 19"/>
          <p:cNvSpPr txBox="1"/>
          <p:nvPr/>
        </p:nvSpPr>
        <p:spPr>
          <a:xfrm>
            <a:off x="7213600" y="3949700"/>
            <a:ext cx="2095500" cy="21336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Collaborating with educational institutions and training organizations can help logistics companies develop tailored training programs that address specific skills gaps, fostering a more competent workforce ready to meet the challenges of AI transformation.</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4000" r="4000"/>
          <a:stretch>
            <a:fillRect/>
          </a:stretch>
        </p:blipFill>
        <p:spPr>
          <a:xfrm>
            <a:off x="0" y="0"/>
            <a:ext cx="10388600" cy="6248400"/>
          </a:xfrm>
          <a:prstGeom prst="rect">
            <a:avLst/>
          </a:prstGeom>
        </p:spPr>
      </p:pic>
      <p:sp>
        <p:nvSpPr>
          <p:cNvPr id="3" name="AutoShape 3"/>
          <p:cNvSpPr/>
          <p:nvPr/>
        </p:nvSpPr>
        <p:spPr>
          <a:xfrm>
            <a:off x="0" y="0"/>
            <a:ext cx="10388600" cy="6248400"/>
          </a:xfrm>
          <a:prstGeom prst="rect">
            <a:avLst/>
          </a:prstGeom>
          <a:solidFill>
            <a:srgbClr val="000000">
              <a:alpha val="0"/>
            </a:srgbClr>
          </a:solidFill>
        </p:spPr>
      </p:sp>
      <p:sp>
        <p:nvSpPr>
          <p:cNvPr id="4" name="AutoShape 4"/>
          <p:cNvSpPr/>
          <p:nvPr/>
        </p:nvSpPr>
        <p:spPr>
          <a:xfrm>
            <a:off x="762000" y="1409700"/>
            <a:ext cx="2717800" cy="4076700"/>
          </a:xfrm>
          <a:prstGeom prst="roundRect">
            <a:avLst>
              <a:gd name="adj" fmla="val 3738"/>
            </a:avLst>
          </a:prstGeom>
          <a:solidFill>
            <a:srgbClr val="000000">
              <a:alpha val="0"/>
            </a:srgbClr>
          </a:solidFill>
        </p:spPr>
      </p:sp>
      <p:sp>
        <p:nvSpPr>
          <p:cNvPr id="5" name="AutoShape 5"/>
          <p:cNvSpPr/>
          <p:nvPr/>
        </p:nvSpPr>
        <p:spPr>
          <a:xfrm>
            <a:off x="3835400" y="1409700"/>
            <a:ext cx="2717800" cy="4076700"/>
          </a:xfrm>
          <a:prstGeom prst="roundRect">
            <a:avLst>
              <a:gd name="adj" fmla="val 3738"/>
            </a:avLst>
          </a:prstGeom>
          <a:solidFill>
            <a:srgbClr val="000000">
              <a:alpha val="0"/>
            </a:srgbClr>
          </a:solidFill>
        </p:spPr>
      </p:sp>
      <p:sp>
        <p:nvSpPr>
          <p:cNvPr id="6" name="AutoShape 6"/>
          <p:cNvSpPr/>
          <p:nvPr/>
        </p:nvSpPr>
        <p:spPr>
          <a:xfrm>
            <a:off x="6908800" y="1409700"/>
            <a:ext cx="2717800" cy="4076700"/>
          </a:xfrm>
          <a:prstGeom prst="roundRect">
            <a:avLst>
              <a:gd name="adj" fmla="val 3738"/>
            </a:avLst>
          </a:prstGeom>
          <a:solidFill>
            <a:srgbClr val="000000">
              <a:alpha val="0"/>
            </a:srgbClr>
          </a:solidFill>
        </p:spPr>
      </p:sp>
      <p:sp>
        <p:nvSpPr>
          <p:cNvPr id="7" name="AutoShape 7"/>
          <p:cNvSpPr/>
          <p:nvPr/>
        </p:nvSpPr>
        <p:spPr>
          <a:xfrm>
            <a:off x="762000" y="5664200"/>
            <a:ext cx="2717800" cy="50800"/>
          </a:xfrm>
          <a:prstGeom prst="rect">
            <a:avLst/>
          </a:prstGeom>
          <a:solidFill>
            <a:srgbClr val="0EAFB7"/>
          </a:solidFill>
        </p:spPr>
      </p:sp>
      <p:sp>
        <p:nvSpPr>
          <p:cNvPr id="8" name="AutoShape 8"/>
          <p:cNvSpPr/>
          <p:nvPr/>
        </p:nvSpPr>
        <p:spPr>
          <a:xfrm>
            <a:off x="3835400" y="5664200"/>
            <a:ext cx="2717800" cy="50800"/>
          </a:xfrm>
          <a:prstGeom prst="rect">
            <a:avLst/>
          </a:prstGeom>
          <a:solidFill>
            <a:srgbClr val="0EAFB7"/>
          </a:solidFill>
        </p:spPr>
      </p:sp>
      <p:sp>
        <p:nvSpPr>
          <p:cNvPr id="9" name="AutoShape 9"/>
          <p:cNvSpPr/>
          <p:nvPr/>
        </p:nvSpPr>
        <p:spPr>
          <a:xfrm>
            <a:off x="6908800" y="5664200"/>
            <a:ext cx="2717800" cy="50800"/>
          </a:xfrm>
          <a:prstGeom prst="rect">
            <a:avLst/>
          </a:prstGeom>
          <a:solidFill>
            <a:srgbClr val="0EAFB7"/>
          </a:solidFill>
        </p:spPr>
      </p:sp>
      <p:pic>
        <p:nvPicPr>
          <p:cNvPr id="10" name="Picture 10"/>
          <p:cNvPicPr>
            <a:picLocks noChangeAspect="1"/>
          </p:cNvPicPr>
          <p:nvPr/>
        </p:nvPicPr>
        <p:blipFill>
          <a:blip r:embed="rId3"/>
          <a:srcRect t="32000" b="32000"/>
          <a:stretch>
            <a:fillRect/>
          </a:stretch>
        </p:blipFill>
        <p:spPr>
          <a:xfrm>
            <a:off x="762000" y="1409700"/>
            <a:ext cx="2717800" cy="1524000"/>
          </a:xfrm>
          <a:prstGeom prst="roundRect">
            <a:avLst>
              <a:gd name="adj" fmla="val 833"/>
            </a:avLst>
          </a:prstGeom>
        </p:spPr>
      </p:pic>
      <p:pic>
        <p:nvPicPr>
          <p:cNvPr id="11" name="Picture 11"/>
          <p:cNvPicPr>
            <a:picLocks noChangeAspect="1"/>
          </p:cNvPicPr>
          <p:nvPr/>
        </p:nvPicPr>
        <p:blipFill>
          <a:blip r:embed="rId4"/>
          <a:srcRect t="32000" b="32000"/>
          <a:stretch>
            <a:fillRect/>
          </a:stretch>
        </p:blipFill>
        <p:spPr>
          <a:xfrm>
            <a:off x="3835400" y="1409700"/>
            <a:ext cx="2717800" cy="1524000"/>
          </a:xfrm>
          <a:prstGeom prst="roundRect">
            <a:avLst>
              <a:gd name="adj" fmla="val 833"/>
            </a:avLst>
          </a:prstGeom>
        </p:spPr>
      </p:pic>
      <p:pic>
        <p:nvPicPr>
          <p:cNvPr id="12" name="Picture 12"/>
          <p:cNvPicPr>
            <a:picLocks noChangeAspect="1"/>
          </p:cNvPicPr>
          <p:nvPr/>
        </p:nvPicPr>
        <p:blipFill>
          <a:blip r:embed="rId5"/>
          <a:srcRect t="14000" b="14000"/>
          <a:stretch>
            <a:fillRect/>
          </a:stretch>
        </p:blipFill>
        <p:spPr>
          <a:xfrm>
            <a:off x="6908800" y="1409700"/>
            <a:ext cx="2717800" cy="1524000"/>
          </a:xfrm>
          <a:prstGeom prst="roundRect">
            <a:avLst>
              <a:gd name="adj" fmla="val 833"/>
            </a:avLst>
          </a:prstGeom>
        </p:spPr>
      </p:pic>
      <p:sp>
        <p:nvSpPr>
          <p:cNvPr id="13" name="TextBox 13"/>
          <p:cNvSpPr txBox="1"/>
          <p:nvPr/>
        </p:nvSpPr>
        <p:spPr>
          <a:xfrm>
            <a:off x="762000" y="533400"/>
            <a:ext cx="8864600" cy="419100"/>
          </a:xfrm>
          <a:prstGeom prst="rect">
            <a:avLst/>
          </a:prstGeom>
          <a:solidFill>
            <a:srgbClr val="000000">
              <a:alpha val="0"/>
            </a:srgbClr>
          </a:solidFill>
        </p:spPr>
        <p:txBody>
          <a:bodyPr lIns="0" tIns="0" rIns="0" bIns="0" rtlCol="0" anchor="t"/>
          <a:lstStyle/>
          <a:p>
            <a:pPr algn="ctr">
              <a:lnSpc>
                <a:spcPct val="100000"/>
              </a:lnSpc>
              <a:defRPr/>
            </a:pPr>
            <a:r>
              <a:rPr lang="en-US" sz="2800" b="0">
                <a:solidFill>
                  <a:srgbClr val="FFFFFF"/>
                </a:solidFill>
                <a:latin typeface="苹方-简"/>
              </a:rPr>
              <a:t>Regulatory and Compliance Issues</a:t>
            </a:r>
            <a:endParaRPr lang="en-US" sz="1100"/>
          </a:p>
        </p:txBody>
      </p:sp>
      <p:sp>
        <p:nvSpPr>
          <p:cNvPr id="14" name="TextBox 14"/>
          <p:cNvSpPr txBox="1"/>
          <p:nvPr/>
        </p:nvSpPr>
        <p:spPr>
          <a:xfrm>
            <a:off x="762000" y="3086100"/>
            <a:ext cx="27178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EAFB7"/>
                </a:solidFill>
                <a:latin typeface="苹方-简"/>
              </a:rPr>
              <a:t>Navigating Legal Frameworks</a:t>
            </a:r>
            <a:endParaRPr lang="en-US" sz="1100"/>
          </a:p>
        </p:txBody>
      </p:sp>
      <p:sp>
        <p:nvSpPr>
          <p:cNvPr id="15" name="TextBox 15"/>
          <p:cNvSpPr txBox="1"/>
          <p:nvPr/>
        </p:nvSpPr>
        <p:spPr>
          <a:xfrm>
            <a:off x="3835400" y="3086100"/>
            <a:ext cx="27178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EAFB7"/>
                </a:solidFill>
                <a:latin typeface="苹方-简"/>
              </a:rPr>
              <a:t>Impact of Compliance on Innovation</a:t>
            </a:r>
            <a:endParaRPr lang="en-US" sz="1100"/>
          </a:p>
        </p:txBody>
      </p:sp>
      <p:sp>
        <p:nvSpPr>
          <p:cNvPr id="16" name="TextBox 16"/>
          <p:cNvSpPr txBox="1"/>
          <p:nvPr/>
        </p:nvSpPr>
        <p:spPr>
          <a:xfrm>
            <a:off x="6908800" y="3086100"/>
            <a:ext cx="27178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EAFB7"/>
                </a:solidFill>
                <a:latin typeface="苹方-简"/>
              </a:rPr>
              <a:t>Collaboration with Regulatory Bodies</a:t>
            </a:r>
            <a:endParaRPr lang="en-US" sz="1100"/>
          </a:p>
        </p:txBody>
      </p:sp>
      <p:sp>
        <p:nvSpPr>
          <p:cNvPr id="17" name="TextBox 17"/>
          <p:cNvSpPr txBox="1"/>
          <p:nvPr/>
        </p:nvSpPr>
        <p:spPr>
          <a:xfrm>
            <a:off x="762000" y="3746500"/>
            <a:ext cx="2717800" cy="1739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Logistics companies must stay informed about evolving regulations governing AI technologies, including data protection laws and industry-specific compliance requirements, to mitigate legal risks and ensure operational integrity.</a:t>
            </a:r>
            <a:endParaRPr lang="en-US" sz="1100" dirty="0"/>
          </a:p>
        </p:txBody>
      </p:sp>
      <p:sp>
        <p:nvSpPr>
          <p:cNvPr id="18" name="TextBox 18"/>
          <p:cNvSpPr txBox="1"/>
          <p:nvPr/>
        </p:nvSpPr>
        <p:spPr>
          <a:xfrm>
            <a:off x="3835400" y="3746500"/>
            <a:ext cx="2717800" cy="1739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Striking a balance between regulatory compliance and innovation is crucial; overly stringent regulations may stifle technological advancements, while a lack of oversight can lead to ethical dilemmas and public distrust in AI applications.</a:t>
            </a:r>
            <a:endParaRPr lang="en-US" sz="1100" dirty="0"/>
          </a:p>
        </p:txBody>
      </p:sp>
      <p:sp>
        <p:nvSpPr>
          <p:cNvPr id="19" name="TextBox 19"/>
          <p:cNvSpPr txBox="1"/>
          <p:nvPr/>
        </p:nvSpPr>
        <p:spPr>
          <a:xfrm>
            <a:off x="6908800" y="3746500"/>
            <a:ext cx="2717800" cy="1739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Engaging with regulatory authorities and industry groups can help logistics companies shape policies that promote responsible AI use, ensuring that compliance measures support both business objectives and societal interests.</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 r="1000"/>
          <a:stretch>
            <a:fillRect/>
          </a:stretch>
        </p:blipFill>
        <p:spPr>
          <a:xfrm>
            <a:off x="0" y="0"/>
            <a:ext cx="10388600" cy="5854700"/>
          </a:xfrm>
          <a:prstGeom prst="rect">
            <a:avLst/>
          </a:prstGeom>
        </p:spPr>
      </p:pic>
      <p:sp>
        <p:nvSpPr>
          <p:cNvPr id="3" name="AutoShape 3"/>
          <p:cNvSpPr/>
          <p:nvPr/>
        </p:nvSpPr>
        <p:spPr>
          <a:xfrm>
            <a:off x="0" y="0"/>
            <a:ext cx="10388600" cy="5854700"/>
          </a:xfrm>
          <a:prstGeom prst="rect">
            <a:avLst/>
          </a:prstGeom>
          <a:solidFill>
            <a:srgbClr val="000000">
              <a:alpha val="0"/>
            </a:srgbClr>
          </a:solidFill>
        </p:spPr>
      </p:sp>
      <p:pic>
        <p:nvPicPr>
          <p:cNvPr id="4" name="Picture 4"/>
          <p:cNvPicPr>
            <a:picLocks noChangeAspect="1"/>
          </p:cNvPicPr>
          <p:nvPr/>
        </p:nvPicPr>
        <p:blipFill>
          <a:blip r:embed="rId2"/>
          <a:srcRect l="1000" r="1000"/>
          <a:stretch>
            <a:fillRect/>
          </a:stretch>
        </p:blipFill>
        <p:spPr>
          <a:xfrm>
            <a:off x="0" y="0"/>
            <a:ext cx="10388600" cy="5854700"/>
          </a:xfrm>
          <a:prstGeom prst="rect">
            <a:avLst/>
          </a:prstGeom>
        </p:spPr>
      </p:pic>
      <p:sp>
        <p:nvSpPr>
          <p:cNvPr id="5" name="AutoShape 5"/>
          <p:cNvSpPr/>
          <p:nvPr/>
        </p:nvSpPr>
        <p:spPr>
          <a:xfrm>
            <a:off x="762000" y="1270000"/>
            <a:ext cx="8864600" cy="266700"/>
          </a:xfrm>
          <a:prstGeom prst="rect">
            <a:avLst/>
          </a:prstGeom>
          <a:solidFill>
            <a:srgbClr val="000000">
              <a:alpha val="0"/>
            </a:srgbClr>
          </a:solidFill>
        </p:spPr>
      </p:sp>
      <p:sp>
        <p:nvSpPr>
          <p:cNvPr id="6" name="AutoShape 6"/>
          <p:cNvSpPr/>
          <p:nvPr/>
        </p:nvSpPr>
        <p:spPr>
          <a:xfrm>
            <a:off x="0" y="0"/>
            <a:ext cx="10388600" cy="5854700"/>
          </a:xfrm>
          <a:prstGeom prst="rect">
            <a:avLst/>
          </a:prstGeom>
          <a:solidFill>
            <a:srgbClr val="000000">
              <a:alpha val="0"/>
            </a:srgbClr>
          </a:solidFill>
        </p:spPr>
      </p:sp>
      <p:sp>
        <p:nvSpPr>
          <p:cNvPr id="7" name="AutoShape 7"/>
          <p:cNvSpPr/>
          <p:nvPr/>
        </p:nvSpPr>
        <p:spPr>
          <a:xfrm>
            <a:off x="3632200" y="4572000"/>
            <a:ext cx="3111500" cy="12700"/>
          </a:xfrm>
          <a:prstGeom prst="rect">
            <a:avLst/>
          </a:prstGeom>
          <a:solidFill>
            <a:srgbClr val="0EAFB7"/>
          </a:solidFill>
        </p:spPr>
      </p:sp>
      <p:sp>
        <p:nvSpPr>
          <p:cNvPr id="8" name="TextBox 8"/>
          <p:cNvSpPr txBox="1"/>
          <p:nvPr/>
        </p:nvSpPr>
        <p:spPr>
          <a:xfrm>
            <a:off x="762000" y="2146300"/>
            <a:ext cx="8864600" cy="419100"/>
          </a:xfrm>
          <a:prstGeom prst="rect">
            <a:avLst/>
          </a:prstGeom>
          <a:solidFill>
            <a:srgbClr val="000000">
              <a:alpha val="0"/>
            </a:srgbClr>
          </a:solidFill>
        </p:spPr>
        <p:txBody>
          <a:bodyPr lIns="0" tIns="0" rIns="0" bIns="0" rtlCol="0" anchor="t"/>
          <a:lstStyle/>
          <a:p>
            <a:pPr algn="ctr">
              <a:lnSpc>
                <a:spcPct val="100000"/>
              </a:lnSpc>
              <a:defRPr/>
            </a:pPr>
            <a:r>
              <a:rPr lang="en-US" sz="2800" b="0">
                <a:solidFill>
                  <a:srgbClr val="FFFFFF"/>
                </a:solidFill>
                <a:latin typeface="苹方-简"/>
              </a:rPr>
              <a:t>Embrace  AI for Logistics &amp; Supply Chain</a:t>
            </a:r>
            <a:endParaRPr lang="en-US" sz="1100"/>
          </a:p>
        </p:txBody>
      </p:sp>
      <p:sp>
        <p:nvSpPr>
          <p:cNvPr id="9" name="TextBox 9"/>
          <p:cNvSpPr txBox="1"/>
          <p:nvPr/>
        </p:nvSpPr>
        <p:spPr>
          <a:xfrm>
            <a:off x="762000" y="1270000"/>
            <a:ext cx="8864600" cy="266700"/>
          </a:xfrm>
          <a:prstGeom prst="rect">
            <a:avLst/>
          </a:prstGeom>
          <a:solidFill>
            <a:srgbClr val="000000">
              <a:alpha val="0"/>
            </a:srgbClr>
          </a:solidFill>
        </p:spPr>
        <p:txBody>
          <a:bodyPr lIns="0" tIns="0" rIns="0" bIns="0" rtlCol="0" anchor="t"/>
          <a:lstStyle/>
          <a:p>
            <a:pPr algn="ctr">
              <a:lnSpc>
                <a:spcPct val="100000"/>
              </a:lnSpc>
              <a:defRPr/>
            </a:pPr>
            <a:r>
              <a:rPr lang="en-US" sz="1800" b="1">
                <a:solidFill>
                  <a:srgbClr val="0EAFB7"/>
                </a:solidFill>
                <a:latin typeface="苹方-简"/>
              </a:rPr>
              <a:t>Section 4</a:t>
            </a:r>
            <a:endParaRPr lang="en-US" sz="11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7000" r="7000"/>
          <a:stretch>
            <a:fillRect/>
          </a:stretch>
        </p:blipFill>
        <p:spPr>
          <a:xfrm>
            <a:off x="0" y="0"/>
            <a:ext cx="10388600" cy="6718300"/>
          </a:xfrm>
          <a:prstGeom prst="rect">
            <a:avLst/>
          </a:prstGeom>
        </p:spPr>
      </p:pic>
      <p:sp>
        <p:nvSpPr>
          <p:cNvPr id="3" name="AutoShape 3"/>
          <p:cNvSpPr/>
          <p:nvPr/>
        </p:nvSpPr>
        <p:spPr>
          <a:xfrm>
            <a:off x="0" y="0"/>
            <a:ext cx="10388600" cy="6718300"/>
          </a:xfrm>
          <a:prstGeom prst="rect">
            <a:avLst/>
          </a:prstGeom>
          <a:solidFill>
            <a:srgbClr val="000000">
              <a:alpha val="0"/>
            </a:srgbClr>
          </a:solidFill>
        </p:spPr>
      </p:sp>
      <p:sp>
        <p:nvSpPr>
          <p:cNvPr id="4" name="AutoShape 4"/>
          <p:cNvSpPr/>
          <p:nvPr/>
        </p:nvSpPr>
        <p:spPr>
          <a:xfrm>
            <a:off x="762000" y="1689100"/>
            <a:ext cx="2705100" cy="4267200"/>
          </a:xfrm>
          <a:prstGeom prst="rect">
            <a:avLst/>
          </a:prstGeom>
          <a:solidFill>
            <a:srgbClr val="05494D"/>
          </a:solidFill>
        </p:spPr>
      </p:sp>
      <p:sp>
        <p:nvSpPr>
          <p:cNvPr id="5" name="AutoShape 5"/>
          <p:cNvSpPr/>
          <p:nvPr/>
        </p:nvSpPr>
        <p:spPr>
          <a:xfrm>
            <a:off x="3835400" y="1689100"/>
            <a:ext cx="2705100" cy="4267200"/>
          </a:xfrm>
          <a:prstGeom prst="rect">
            <a:avLst/>
          </a:prstGeom>
          <a:solidFill>
            <a:srgbClr val="4CC2C8"/>
          </a:solidFill>
        </p:spPr>
      </p:sp>
      <p:sp>
        <p:nvSpPr>
          <p:cNvPr id="6" name="AutoShape 6"/>
          <p:cNvSpPr/>
          <p:nvPr/>
        </p:nvSpPr>
        <p:spPr>
          <a:xfrm>
            <a:off x="6908800" y="1689100"/>
            <a:ext cx="2705100" cy="4267200"/>
          </a:xfrm>
          <a:prstGeom prst="rect">
            <a:avLst/>
          </a:prstGeom>
          <a:solidFill>
            <a:srgbClr val="05494D"/>
          </a:solidFill>
        </p:spPr>
      </p:sp>
      <p:sp>
        <p:nvSpPr>
          <p:cNvPr id="7" name="AutoShape 7"/>
          <p:cNvSpPr/>
          <p:nvPr/>
        </p:nvSpPr>
        <p:spPr>
          <a:xfrm>
            <a:off x="762000" y="1892300"/>
            <a:ext cx="50800" cy="711200"/>
          </a:xfrm>
          <a:prstGeom prst="rect">
            <a:avLst/>
          </a:prstGeom>
          <a:solidFill>
            <a:srgbClr val="4CC2C8"/>
          </a:solidFill>
        </p:spPr>
      </p:sp>
      <p:sp>
        <p:nvSpPr>
          <p:cNvPr id="8" name="AutoShape 8"/>
          <p:cNvSpPr/>
          <p:nvPr/>
        </p:nvSpPr>
        <p:spPr>
          <a:xfrm>
            <a:off x="3835400" y="1892300"/>
            <a:ext cx="50800" cy="711200"/>
          </a:xfrm>
          <a:prstGeom prst="rect">
            <a:avLst/>
          </a:prstGeom>
          <a:solidFill>
            <a:srgbClr val="05494D"/>
          </a:solidFill>
        </p:spPr>
      </p:sp>
      <p:sp>
        <p:nvSpPr>
          <p:cNvPr id="9" name="AutoShape 9"/>
          <p:cNvSpPr/>
          <p:nvPr/>
        </p:nvSpPr>
        <p:spPr>
          <a:xfrm>
            <a:off x="6908800" y="1892300"/>
            <a:ext cx="50800" cy="711200"/>
          </a:xfrm>
          <a:prstGeom prst="rect">
            <a:avLst/>
          </a:prstGeom>
          <a:solidFill>
            <a:srgbClr val="4CC2C8"/>
          </a:solidFill>
        </p:spPr>
      </p:sp>
      <p:sp>
        <p:nvSpPr>
          <p:cNvPr id="10" name="TextBox 10"/>
          <p:cNvSpPr txBox="1"/>
          <p:nvPr/>
        </p:nvSpPr>
        <p:spPr>
          <a:xfrm>
            <a:off x="1066800" y="1993900"/>
            <a:ext cx="20955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4CC2C8"/>
                </a:solidFill>
                <a:latin typeface="苹方-简"/>
              </a:rPr>
              <a:t>01</a:t>
            </a:r>
            <a:endParaRPr lang="en-US" sz="1100"/>
          </a:p>
        </p:txBody>
      </p:sp>
      <p:sp>
        <p:nvSpPr>
          <p:cNvPr id="11" name="TextBox 11"/>
          <p:cNvSpPr txBox="1"/>
          <p:nvPr/>
        </p:nvSpPr>
        <p:spPr>
          <a:xfrm>
            <a:off x="4140200" y="1993900"/>
            <a:ext cx="20955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05494D"/>
                </a:solidFill>
                <a:latin typeface="苹方-简"/>
              </a:rPr>
              <a:t>02</a:t>
            </a:r>
            <a:endParaRPr lang="en-US" sz="1100"/>
          </a:p>
        </p:txBody>
      </p:sp>
      <p:sp>
        <p:nvSpPr>
          <p:cNvPr id="12" name="TextBox 12"/>
          <p:cNvSpPr txBox="1"/>
          <p:nvPr/>
        </p:nvSpPr>
        <p:spPr>
          <a:xfrm>
            <a:off x="7213600" y="1993900"/>
            <a:ext cx="20955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4CC2C8"/>
                </a:solidFill>
                <a:latin typeface="苹方-简"/>
              </a:rPr>
              <a:t>03</a:t>
            </a:r>
            <a:endParaRPr lang="en-US" sz="1100"/>
          </a:p>
        </p:txBody>
      </p:sp>
      <p:sp>
        <p:nvSpPr>
          <p:cNvPr id="13" name="TextBox 13"/>
          <p:cNvSpPr txBox="1"/>
          <p:nvPr/>
        </p:nvSpPr>
        <p:spPr>
          <a:xfrm>
            <a:off x="762000" y="457200"/>
            <a:ext cx="8864600" cy="419100"/>
          </a:xfrm>
          <a:prstGeom prst="rect">
            <a:avLst/>
          </a:prstGeom>
          <a:solidFill>
            <a:srgbClr val="000000">
              <a:alpha val="0"/>
            </a:srgbClr>
          </a:solidFill>
        </p:spPr>
        <p:txBody>
          <a:bodyPr lIns="0" tIns="0" rIns="0" bIns="0" rtlCol="0" anchor="t"/>
          <a:lstStyle/>
          <a:p>
            <a:pPr algn="ctr">
              <a:lnSpc>
                <a:spcPct val="100000"/>
              </a:lnSpc>
              <a:defRPr/>
            </a:pPr>
            <a:r>
              <a:rPr lang="en-US" sz="2800" b="1">
                <a:solidFill>
                  <a:srgbClr val="FFFFFF"/>
                </a:solidFill>
                <a:latin typeface="苹方-简"/>
              </a:rPr>
              <a:t>Embrace AI for Competitive Advantage</a:t>
            </a:r>
            <a:endParaRPr lang="en-US" sz="1100"/>
          </a:p>
        </p:txBody>
      </p:sp>
      <p:sp>
        <p:nvSpPr>
          <p:cNvPr id="14" name="TextBox 14"/>
          <p:cNvSpPr txBox="1"/>
          <p:nvPr/>
        </p:nvSpPr>
        <p:spPr>
          <a:xfrm>
            <a:off x="1066800" y="3251200"/>
            <a:ext cx="20955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Unlocking Operational Efficiency</a:t>
            </a:r>
            <a:endParaRPr lang="en-US" sz="1100"/>
          </a:p>
        </p:txBody>
      </p:sp>
      <p:sp>
        <p:nvSpPr>
          <p:cNvPr id="15" name="TextBox 15"/>
          <p:cNvSpPr txBox="1"/>
          <p:nvPr/>
        </p:nvSpPr>
        <p:spPr>
          <a:xfrm>
            <a:off x="4140200" y="3251200"/>
            <a:ext cx="20955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Data-Driven Decision Making</a:t>
            </a:r>
            <a:endParaRPr lang="en-US" sz="1100"/>
          </a:p>
        </p:txBody>
      </p:sp>
      <p:sp>
        <p:nvSpPr>
          <p:cNvPr id="16" name="TextBox 16"/>
          <p:cNvSpPr txBox="1"/>
          <p:nvPr/>
        </p:nvSpPr>
        <p:spPr>
          <a:xfrm>
            <a:off x="7213600" y="3251200"/>
            <a:ext cx="20955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Gaining Market Leadership</a:t>
            </a:r>
            <a:endParaRPr lang="en-US" sz="1100"/>
          </a:p>
        </p:txBody>
      </p:sp>
      <p:sp>
        <p:nvSpPr>
          <p:cNvPr id="17" name="TextBox 17"/>
          <p:cNvSpPr txBox="1"/>
          <p:nvPr/>
        </p:nvSpPr>
        <p:spPr>
          <a:xfrm>
            <a:off x="1066800" y="3949700"/>
            <a:ext cx="2095500" cy="17018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By adopting AI technologies, businesses can streamline logistics processes, automate routine tasks, and optimize resource allocation, leading to significant cost savings and enhanced operational efficiency.</a:t>
            </a:r>
            <a:endParaRPr lang="en-US" sz="1100" dirty="0"/>
          </a:p>
        </p:txBody>
      </p:sp>
      <p:sp>
        <p:nvSpPr>
          <p:cNvPr id="18" name="TextBox 18"/>
          <p:cNvSpPr txBox="1"/>
          <p:nvPr/>
        </p:nvSpPr>
        <p:spPr>
          <a:xfrm>
            <a:off x="4140200" y="3949700"/>
            <a:ext cx="2095500" cy="17018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AI empowers companies to leverage vast amounts of data for predictive analytics, enabling informed decision-making that enhances supply chain responsiveness and adaptability to market changes.</a:t>
            </a:r>
            <a:endParaRPr lang="en-US" sz="1100" dirty="0"/>
          </a:p>
        </p:txBody>
      </p:sp>
      <p:sp>
        <p:nvSpPr>
          <p:cNvPr id="19" name="TextBox 19"/>
          <p:cNvSpPr txBox="1"/>
          <p:nvPr/>
        </p:nvSpPr>
        <p:spPr>
          <a:xfrm>
            <a:off x="7213600" y="3949700"/>
            <a:ext cx="2095500" cy="17018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Embracing AI not only improves current operations but also positions businesses as innovators in the logistics sector, allowing them to stay ahead of competitors and meet evolving customer expectations effectively.</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3000" r="3000"/>
          <a:stretch>
            <a:fillRect/>
          </a:stretch>
        </p:blipFill>
        <p:spPr>
          <a:xfrm>
            <a:off x="0" y="0"/>
            <a:ext cx="10388600" cy="7467600"/>
          </a:xfrm>
          <a:prstGeom prst="rect">
            <a:avLst/>
          </a:prstGeom>
        </p:spPr>
      </p:pic>
      <p:sp>
        <p:nvSpPr>
          <p:cNvPr id="3" name="AutoShape 3"/>
          <p:cNvSpPr/>
          <p:nvPr/>
        </p:nvSpPr>
        <p:spPr>
          <a:xfrm>
            <a:off x="0" y="0"/>
            <a:ext cx="10388600" cy="7467600"/>
          </a:xfrm>
          <a:prstGeom prst="rect">
            <a:avLst/>
          </a:prstGeom>
          <a:solidFill>
            <a:srgbClr val="000000">
              <a:alpha val="0"/>
            </a:srgbClr>
          </a:solidFill>
        </p:spPr>
      </p:sp>
      <p:pic>
        <p:nvPicPr>
          <p:cNvPr id="4" name="Picture 4"/>
          <p:cNvPicPr>
            <a:picLocks noChangeAspect="1"/>
          </p:cNvPicPr>
          <p:nvPr/>
        </p:nvPicPr>
        <p:blipFill>
          <a:blip r:embed="rId3"/>
          <a:srcRect l="10000" r="10000"/>
          <a:stretch>
            <a:fillRect/>
          </a:stretch>
        </p:blipFill>
        <p:spPr>
          <a:xfrm>
            <a:off x="533400" y="533400"/>
            <a:ext cx="3454400" cy="6400800"/>
          </a:xfrm>
          <a:prstGeom prst="rect">
            <a:avLst/>
          </a:prstGeom>
        </p:spPr>
      </p:pic>
      <p:sp>
        <p:nvSpPr>
          <p:cNvPr id="5" name="AutoShape 5"/>
          <p:cNvSpPr/>
          <p:nvPr/>
        </p:nvSpPr>
        <p:spPr>
          <a:xfrm>
            <a:off x="4572000" y="1917700"/>
            <a:ext cx="5156200" cy="1524000"/>
          </a:xfrm>
          <a:prstGeom prst="rect">
            <a:avLst/>
          </a:prstGeom>
          <a:solidFill>
            <a:srgbClr val="05494D"/>
          </a:solidFill>
        </p:spPr>
      </p:sp>
      <p:sp>
        <p:nvSpPr>
          <p:cNvPr id="6" name="AutoShape 6"/>
          <p:cNvSpPr/>
          <p:nvPr/>
        </p:nvSpPr>
        <p:spPr>
          <a:xfrm>
            <a:off x="4572000" y="3657600"/>
            <a:ext cx="5156200" cy="1320800"/>
          </a:xfrm>
          <a:prstGeom prst="rect">
            <a:avLst/>
          </a:prstGeom>
          <a:solidFill>
            <a:srgbClr val="4CC2C8"/>
          </a:solidFill>
        </p:spPr>
      </p:sp>
      <p:sp>
        <p:nvSpPr>
          <p:cNvPr id="7" name="AutoShape 7"/>
          <p:cNvSpPr/>
          <p:nvPr/>
        </p:nvSpPr>
        <p:spPr>
          <a:xfrm>
            <a:off x="4572000" y="5181600"/>
            <a:ext cx="5156200" cy="1524000"/>
          </a:xfrm>
          <a:prstGeom prst="rect">
            <a:avLst/>
          </a:prstGeom>
          <a:solidFill>
            <a:srgbClr val="05494D"/>
          </a:solidFill>
        </p:spPr>
      </p:sp>
      <p:sp>
        <p:nvSpPr>
          <p:cNvPr id="8" name="AutoShape 8"/>
          <p:cNvSpPr/>
          <p:nvPr/>
        </p:nvSpPr>
        <p:spPr>
          <a:xfrm>
            <a:off x="533400" y="533400"/>
            <a:ext cx="3454400" cy="6400800"/>
          </a:xfrm>
          <a:prstGeom prst="rect">
            <a:avLst/>
          </a:prstGeom>
          <a:solidFill>
            <a:srgbClr val="000000">
              <a:alpha val="0"/>
            </a:srgbClr>
          </a:solidFill>
        </p:spPr>
      </p:sp>
      <p:sp>
        <p:nvSpPr>
          <p:cNvPr id="9" name="AutoShape 9"/>
          <p:cNvSpPr/>
          <p:nvPr/>
        </p:nvSpPr>
        <p:spPr>
          <a:xfrm>
            <a:off x="4572000" y="2070100"/>
            <a:ext cx="50800" cy="1219200"/>
          </a:xfrm>
          <a:prstGeom prst="rect">
            <a:avLst/>
          </a:prstGeom>
          <a:solidFill>
            <a:srgbClr val="4CC2C8"/>
          </a:solidFill>
        </p:spPr>
      </p:sp>
      <p:sp>
        <p:nvSpPr>
          <p:cNvPr id="10" name="AutoShape 10"/>
          <p:cNvSpPr/>
          <p:nvPr/>
        </p:nvSpPr>
        <p:spPr>
          <a:xfrm>
            <a:off x="4572000" y="3784600"/>
            <a:ext cx="50800" cy="1054100"/>
          </a:xfrm>
          <a:prstGeom prst="rect">
            <a:avLst/>
          </a:prstGeom>
          <a:solidFill>
            <a:srgbClr val="05494D"/>
          </a:solidFill>
        </p:spPr>
      </p:sp>
      <p:sp>
        <p:nvSpPr>
          <p:cNvPr id="11" name="AutoShape 11"/>
          <p:cNvSpPr/>
          <p:nvPr/>
        </p:nvSpPr>
        <p:spPr>
          <a:xfrm>
            <a:off x="4572000" y="5334000"/>
            <a:ext cx="50800" cy="1219200"/>
          </a:xfrm>
          <a:prstGeom prst="rect">
            <a:avLst/>
          </a:prstGeom>
          <a:solidFill>
            <a:srgbClr val="4CC2C8"/>
          </a:solidFill>
        </p:spPr>
      </p:sp>
      <p:sp>
        <p:nvSpPr>
          <p:cNvPr id="12" name="AutoShape 12"/>
          <p:cNvSpPr/>
          <p:nvPr/>
        </p:nvSpPr>
        <p:spPr>
          <a:xfrm>
            <a:off x="533400" y="0"/>
            <a:ext cx="0" cy="0"/>
          </a:xfrm>
          <a:prstGeom prst="rect">
            <a:avLst/>
          </a:prstGeom>
          <a:solidFill>
            <a:srgbClr val="000000">
              <a:alpha val="0"/>
            </a:srgbClr>
          </a:solidFill>
        </p:spPr>
      </p:sp>
      <p:sp>
        <p:nvSpPr>
          <p:cNvPr id="13" name="TextBox 13"/>
          <p:cNvSpPr txBox="1"/>
          <p:nvPr/>
        </p:nvSpPr>
        <p:spPr>
          <a:xfrm>
            <a:off x="4572000" y="609600"/>
            <a:ext cx="5156200" cy="8509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FFFFFF"/>
                </a:solidFill>
                <a:latin typeface="苹方-简"/>
              </a:rPr>
              <a:t>Invest in Training and Development</a:t>
            </a:r>
            <a:endParaRPr lang="en-US" sz="1100"/>
          </a:p>
        </p:txBody>
      </p:sp>
      <p:sp>
        <p:nvSpPr>
          <p:cNvPr id="14" name="TextBox 14"/>
          <p:cNvSpPr txBox="1"/>
          <p:nvPr/>
        </p:nvSpPr>
        <p:spPr>
          <a:xfrm>
            <a:off x="4724400" y="2070100"/>
            <a:ext cx="48514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Empowering Workforce Skills</a:t>
            </a:r>
            <a:endParaRPr lang="en-US" sz="1100"/>
          </a:p>
        </p:txBody>
      </p:sp>
      <p:sp>
        <p:nvSpPr>
          <p:cNvPr id="15" name="TextBox 15"/>
          <p:cNvSpPr txBox="1"/>
          <p:nvPr/>
        </p:nvSpPr>
        <p:spPr>
          <a:xfrm>
            <a:off x="4724400" y="3810000"/>
            <a:ext cx="48514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Fostering Innovation and Adaptability</a:t>
            </a:r>
            <a:endParaRPr lang="en-US" sz="1100"/>
          </a:p>
        </p:txBody>
      </p:sp>
      <p:sp>
        <p:nvSpPr>
          <p:cNvPr id="16" name="TextBox 16"/>
          <p:cNvSpPr txBox="1"/>
          <p:nvPr/>
        </p:nvSpPr>
        <p:spPr>
          <a:xfrm>
            <a:off x="4724400" y="5334000"/>
            <a:ext cx="48514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Maximizing ROI on AI Investments</a:t>
            </a:r>
            <a:endParaRPr lang="en-US" sz="1100"/>
          </a:p>
        </p:txBody>
      </p:sp>
      <p:sp>
        <p:nvSpPr>
          <p:cNvPr id="17" name="TextBox 17"/>
          <p:cNvSpPr txBox="1"/>
          <p:nvPr/>
        </p:nvSpPr>
        <p:spPr>
          <a:xfrm>
            <a:off x="4724400" y="2438400"/>
            <a:ext cx="4851400" cy="850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Investing in training and development equips employees with the necessary skills to effectively utilize AI technologies, ensuring they can adapt to new tools and processes that enhance logistics operations.</a:t>
            </a:r>
            <a:endParaRPr lang="en-US" sz="1100" dirty="0"/>
          </a:p>
        </p:txBody>
      </p:sp>
      <p:sp>
        <p:nvSpPr>
          <p:cNvPr id="18" name="TextBox 18"/>
          <p:cNvSpPr txBox="1"/>
          <p:nvPr/>
        </p:nvSpPr>
        <p:spPr>
          <a:xfrm>
            <a:off x="4724400" y="4178300"/>
            <a:ext cx="4851400" cy="6350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Continuous training encourages a culture of innovation, enabling teams to stay updated on the latest AI advancements and apply them creatively to solve complex supply chain challenges.</a:t>
            </a:r>
            <a:endParaRPr lang="en-US" sz="1100" dirty="0"/>
          </a:p>
        </p:txBody>
      </p:sp>
      <p:sp>
        <p:nvSpPr>
          <p:cNvPr id="19" name="TextBox 19"/>
          <p:cNvSpPr txBox="1"/>
          <p:nvPr/>
        </p:nvSpPr>
        <p:spPr>
          <a:xfrm>
            <a:off x="4724400" y="5702300"/>
            <a:ext cx="4851400" cy="850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By prioritizing workforce development, companies can maximize their return on investment in AI technologies, as a skilled workforce is essential for leveraging AI's full potential and driving operational success.</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5000" r="5000"/>
          <a:stretch>
            <a:fillRect/>
          </a:stretch>
        </p:blipFill>
        <p:spPr>
          <a:xfrm>
            <a:off x="0" y="0"/>
            <a:ext cx="10388600" cy="6464300"/>
          </a:xfrm>
          <a:prstGeom prst="rect">
            <a:avLst/>
          </a:prstGeom>
        </p:spPr>
      </p:pic>
      <p:sp>
        <p:nvSpPr>
          <p:cNvPr id="3" name="AutoShape 3"/>
          <p:cNvSpPr/>
          <p:nvPr/>
        </p:nvSpPr>
        <p:spPr>
          <a:xfrm>
            <a:off x="0" y="0"/>
            <a:ext cx="10388600" cy="6464300"/>
          </a:xfrm>
          <a:prstGeom prst="rect">
            <a:avLst/>
          </a:prstGeom>
          <a:solidFill>
            <a:srgbClr val="000000">
              <a:alpha val="0"/>
            </a:srgbClr>
          </a:solidFill>
        </p:spPr>
      </p:sp>
      <p:sp>
        <p:nvSpPr>
          <p:cNvPr id="4" name="AutoShape 4"/>
          <p:cNvSpPr/>
          <p:nvPr/>
        </p:nvSpPr>
        <p:spPr>
          <a:xfrm>
            <a:off x="762000" y="1409700"/>
            <a:ext cx="2717800" cy="4279900"/>
          </a:xfrm>
          <a:prstGeom prst="roundRect">
            <a:avLst>
              <a:gd name="adj" fmla="val 3738"/>
            </a:avLst>
          </a:prstGeom>
          <a:solidFill>
            <a:srgbClr val="000000">
              <a:alpha val="0"/>
            </a:srgbClr>
          </a:solidFill>
        </p:spPr>
      </p:sp>
      <p:sp>
        <p:nvSpPr>
          <p:cNvPr id="5" name="AutoShape 5"/>
          <p:cNvSpPr/>
          <p:nvPr/>
        </p:nvSpPr>
        <p:spPr>
          <a:xfrm>
            <a:off x="3835400" y="1409700"/>
            <a:ext cx="2717800" cy="4279900"/>
          </a:xfrm>
          <a:prstGeom prst="roundRect">
            <a:avLst>
              <a:gd name="adj" fmla="val 3738"/>
            </a:avLst>
          </a:prstGeom>
          <a:solidFill>
            <a:srgbClr val="000000">
              <a:alpha val="0"/>
            </a:srgbClr>
          </a:solidFill>
        </p:spPr>
      </p:sp>
      <p:sp>
        <p:nvSpPr>
          <p:cNvPr id="6" name="AutoShape 6"/>
          <p:cNvSpPr/>
          <p:nvPr/>
        </p:nvSpPr>
        <p:spPr>
          <a:xfrm>
            <a:off x="6908800" y="1409700"/>
            <a:ext cx="2717800" cy="4279900"/>
          </a:xfrm>
          <a:prstGeom prst="roundRect">
            <a:avLst>
              <a:gd name="adj" fmla="val 3738"/>
            </a:avLst>
          </a:prstGeom>
          <a:solidFill>
            <a:srgbClr val="000000">
              <a:alpha val="0"/>
            </a:srgbClr>
          </a:solidFill>
        </p:spPr>
      </p:sp>
      <p:sp>
        <p:nvSpPr>
          <p:cNvPr id="7" name="AutoShape 7"/>
          <p:cNvSpPr/>
          <p:nvPr/>
        </p:nvSpPr>
        <p:spPr>
          <a:xfrm>
            <a:off x="762000" y="5880100"/>
            <a:ext cx="2717800" cy="50800"/>
          </a:xfrm>
          <a:prstGeom prst="rect">
            <a:avLst/>
          </a:prstGeom>
          <a:solidFill>
            <a:srgbClr val="0EAFB7"/>
          </a:solidFill>
        </p:spPr>
      </p:sp>
      <p:sp>
        <p:nvSpPr>
          <p:cNvPr id="8" name="AutoShape 8"/>
          <p:cNvSpPr/>
          <p:nvPr/>
        </p:nvSpPr>
        <p:spPr>
          <a:xfrm>
            <a:off x="3835400" y="5880100"/>
            <a:ext cx="2717800" cy="50800"/>
          </a:xfrm>
          <a:prstGeom prst="rect">
            <a:avLst/>
          </a:prstGeom>
          <a:solidFill>
            <a:srgbClr val="0EAFB7"/>
          </a:solidFill>
        </p:spPr>
      </p:sp>
      <p:sp>
        <p:nvSpPr>
          <p:cNvPr id="9" name="AutoShape 9"/>
          <p:cNvSpPr/>
          <p:nvPr/>
        </p:nvSpPr>
        <p:spPr>
          <a:xfrm>
            <a:off x="6908800" y="5880100"/>
            <a:ext cx="2717800" cy="50800"/>
          </a:xfrm>
          <a:prstGeom prst="rect">
            <a:avLst/>
          </a:prstGeom>
          <a:solidFill>
            <a:srgbClr val="0EAFB7"/>
          </a:solidFill>
        </p:spPr>
      </p:sp>
      <p:pic>
        <p:nvPicPr>
          <p:cNvPr id="10" name="Picture 10"/>
          <p:cNvPicPr>
            <a:picLocks noChangeAspect="1"/>
          </p:cNvPicPr>
          <p:nvPr/>
        </p:nvPicPr>
        <p:blipFill>
          <a:blip r:embed="rId3"/>
          <a:srcRect t="16000" b="16000"/>
          <a:stretch>
            <a:fillRect/>
          </a:stretch>
        </p:blipFill>
        <p:spPr>
          <a:xfrm>
            <a:off x="762000" y="1409700"/>
            <a:ext cx="2717800" cy="1524000"/>
          </a:xfrm>
          <a:prstGeom prst="roundRect">
            <a:avLst>
              <a:gd name="adj" fmla="val 833"/>
            </a:avLst>
          </a:prstGeom>
        </p:spPr>
      </p:pic>
      <p:pic>
        <p:nvPicPr>
          <p:cNvPr id="11" name="Picture 11"/>
          <p:cNvPicPr>
            <a:picLocks noChangeAspect="1"/>
          </p:cNvPicPr>
          <p:nvPr/>
        </p:nvPicPr>
        <p:blipFill>
          <a:blip r:embed="rId4"/>
          <a:srcRect l="1000" r="1000"/>
          <a:stretch>
            <a:fillRect/>
          </a:stretch>
        </p:blipFill>
        <p:spPr>
          <a:xfrm>
            <a:off x="3835400" y="1409700"/>
            <a:ext cx="2717800" cy="1524000"/>
          </a:xfrm>
          <a:prstGeom prst="roundRect">
            <a:avLst>
              <a:gd name="adj" fmla="val 833"/>
            </a:avLst>
          </a:prstGeom>
        </p:spPr>
      </p:pic>
      <p:pic>
        <p:nvPicPr>
          <p:cNvPr id="12" name="Picture 12"/>
          <p:cNvPicPr>
            <a:picLocks noChangeAspect="1"/>
          </p:cNvPicPr>
          <p:nvPr/>
        </p:nvPicPr>
        <p:blipFill>
          <a:blip r:embed="rId5"/>
          <a:srcRect t="9000" b="9000"/>
          <a:stretch>
            <a:fillRect/>
          </a:stretch>
        </p:blipFill>
        <p:spPr>
          <a:xfrm>
            <a:off x="6908800" y="1409700"/>
            <a:ext cx="2717800" cy="1524000"/>
          </a:xfrm>
          <a:prstGeom prst="roundRect">
            <a:avLst>
              <a:gd name="adj" fmla="val 833"/>
            </a:avLst>
          </a:prstGeom>
        </p:spPr>
      </p:pic>
      <p:sp>
        <p:nvSpPr>
          <p:cNvPr id="13" name="TextBox 13"/>
          <p:cNvSpPr txBox="1"/>
          <p:nvPr/>
        </p:nvSpPr>
        <p:spPr>
          <a:xfrm>
            <a:off x="762000" y="533400"/>
            <a:ext cx="8864600" cy="419100"/>
          </a:xfrm>
          <a:prstGeom prst="rect">
            <a:avLst/>
          </a:prstGeom>
          <a:solidFill>
            <a:srgbClr val="000000">
              <a:alpha val="0"/>
            </a:srgbClr>
          </a:solidFill>
        </p:spPr>
        <p:txBody>
          <a:bodyPr lIns="0" tIns="0" rIns="0" bIns="0" rtlCol="0" anchor="t"/>
          <a:lstStyle/>
          <a:p>
            <a:pPr algn="ctr">
              <a:lnSpc>
                <a:spcPct val="100000"/>
              </a:lnSpc>
              <a:defRPr/>
            </a:pPr>
            <a:r>
              <a:rPr lang="en-US" sz="2800" b="0">
                <a:solidFill>
                  <a:srgbClr val="FFFFFF"/>
                </a:solidFill>
                <a:latin typeface="苹方-简"/>
              </a:rPr>
              <a:t>Collaborate with Technology Partners</a:t>
            </a:r>
            <a:endParaRPr lang="en-US" sz="1100"/>
          </a:p>
        </p:txBody>
      </p:sp>
      <p:sp>
        <p:nvSpPr>
          <p:cNvPr id="14" name="TextBox 14"/>
          <p:cNvSpPr txBox="1"/>
          <p:nvPr/>
        </p:nvSpPr>
        <p:spPr>
          <a:xfrm>
            <a:off x="762000" y="3086100"/>
            <a:ext cx="27178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EAFB7"/>
                </a:solidFill>
                <a:latin typeface="苹方-简"/>
              </a:rPr>
              <a:t>Strategic Alliances for Innovation</a:t>
            </a:r>
            <a:endParaRPr lang="en-US" sz="1100"/>
          </a:p>
        </p:txBody>
      </p:sp>
      <p:sp>
        <p:nvSpPr>
          <p:cNvPr id="15" name="TextBox 15"/>
          <p:cNvSpPr txBox="1"/>
          <p:nvPr/>
        </p:nvSpPr>
        <p:spPr>
          <a:xfrm>
            <a:off x="3835400" y="3086100"/>
            <a:ext cx="27178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EAFB7"/>
                </a:solidFill>
                <a:latin typeface="苹方-简"/>
              </a:rPr>
              <a:t>Shared Resources and Knowledge</a:t>
            </a:r>
            <a:endParaRPr lang="en-US" sz="1100"/>
          </a:p>
        </p:txBody>
      </p:sp>
      <p:sp>
        <p:nvSpPr>
          <p:cNvPr id="16" name="TextBox 16"/>
          <p:cNvSpPr txBox="1"/>
          <p:nvPr/>
        </p:nvSpPr>
        <p:spPr>
          <a:xfrm>
            <a:off x="6908800" y="3086100"/>
            <a:ext cx="27178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EAFB7"/>
                </a:solidFill>
                <a:latin typeface="苹方-简"/>
              </a:rPr>
              <a:t>Risk Mitigation and Scalability</a:t>
            </a:r>
            <a:endParaRPr lang="en-US" sz="1100"/>
          </a:p>
        </p:txBody>
      </p:sp>
      <p:sp>
        <p:nvSpPr>
          <p:cNvPr id="17" name="TextBox 17"/>
          <p:cNvSpPr txBox="1"/>
          <p:nvPr/>
        </p:nvSpPr>
        <p:spPr>
          <a:xfrm>
            <a:off x="762000" y="3746500"/>
            <a:ext cx="2717800" cy="1739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Collaborating with technology partners allows logistics companies to access cutting-edge AI solutions and expertise, fostering innovation that can lead to enhanced operational efficiencies and competitive advantages in the market.</a:t>
            </a:r>
            <a:endParaRPr lang="en-US" sz="1100" dirty="0"/>
          </a:p>
        </p:txBody>
      </p:sp>
      <p:sp>
        <p:nvSpPr>
          <p:cNvPr id="18" name="TextBox 18"/>
          <p:cNvSpPr txBox="1"/>
          <p:nvPr/>
        </p:nvSpPr>
        <p:spPr>
          <a:xfrm>
            <a:off x="3835400" y="3746500"/>
            <a:ext cx="2717800" cy="1739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Partnerships enable the sharing of resources, data, and best practices, which can accelerate the implementation of AI technologies and improve overall supply chain performance through collective intelligence and experience.</a:t>
            </a:r>
            <a:endParaRPr lang="en-US" sz="1100" dirty="0"/>
          </a:p>
        </p:txBody>
      </p:sp>
      <p:sp>
        <p:nvSpPr>
          <p:cNvPr id="19" name="TextBox 19"/>
          <p:cNvSpPr txBox="1"/>
          <p:nvPr/>
        </p:nvSpPr>
        <p:spPr>
          <a:xfrm>
            <a:off x="6908800" y="3746500"/>
            <a:ext cx="2717800" cy="1955800"/>
          </a:xfrm>
          <a:prstGeom prst="rect">
            <a:avLst/>
          </a:prstGeom>
          <a:solidFill>
            <a:srgbClr val="000000">
              <a:alpha val="0"/>
            </a:srgbClr>
          </a:solidFill>
        </p:spPr>
        <p:txBody>
          <a:bodyPr lIns="0" tIns="0" rIns="0" bIns="0" rtlCol="0" anchor="t"/>
          <a:lstStyle/>
          <a:p>
            <a:pPr algn="just">
              <a:lnSpc>
                <a:spcPct val="100000"/>
              </a:lnSpc>
              <a:defRPr/>
            </a:pPr>
            <a:r>
              <a:rPr lang="en-US" sz="1400" b="0">
                <a:solidFill>
                  <a:srgbClr val="FFFFFF"/>
                </a:solidFill>
                <a:latin typeface="苹方-简"/>
              </a:rPr>
              <a:t>Working with established technology partners helps mitigate risks associated with AI adoption, providing companies with scalable solutions that can adapt to changing market demands and technological advancements, ensuring long-term sustainability.</a:t>
            </a:r>
            <a:endParaRPr lang="en-US" sz="11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0388600" cy="5854700"/>
          </a:xfrm>
          <a:prstGeom prst="rect">
            <a:avLst/>
          </a:prstGeom>
          <a:solidFill>
            <a:srgbClr val="09162E"/>
          </a:solidFill>
        </p:spPr>
      </p:sp>
      <p:pic>
        <p:nvPicPr>
          <p:cNvPr id="3" name="Picture 3"/>
          <p:cNvPicPr>
            <a:picLocks noChangeAspect="1"/>
          </p:cNvPicPr>
          <p:nvPr/>
        </p:nvPicPr>
        <p:blipFill>
          <a:blip r:embed="rId2"/>
          <a:srcRect l="1000" r="1000"/>
          <a:stretch>
            <a:fillRect/>
          </a:stretch>
        </p:blipFill>
        <p:spPr>
          <a:xfrm>
            <a:off x="0" y="0"/>
            <a:ext cx="10388600" cy="5854700"/>
          </a:xfrm>
          <a:prstGeom prst="rect">
            <a:avLst/>
          </a:prstGeom>
        </p:spPr>
      </p:pic>
      <p:sp>
        <p:nvSpPr>
          <p:cNvPr id="4" name="AutoShape 4"/>
          <p:cNvSpPr/>
          <p:nvPr/>
        </p:nvSpPr>
        <p:spPr>
          <a:xfrm>
            <a:off x="1016000" y="3492500"/>
            <a:ext cx="8610600" cy="1066800"/>
          </a:xfrm>
          <a:prstGeom prst="rect">
            <a:avLst/>
          </a:prstGeom>
          <a:solidFill>
            <a:srgbClr val="000000">
              <a:alpha val="0"/>
            </a:srgbClr>
          </a:solidFill>
        </p:spPr>
      </p:sp>
      <p:sp>
        <p:nvSpPr>
          <p:cNvPr id="5" name="AutoShape 5"/>
          <p:cNvSpPr/>
          <p:nvPr/>
        </p:nvSpPr>
        <p:spPr>
          <a:xfrm>
            <a:off x="0" y="0"/>
            <a:ext cx="10388600" cy="5854700"/>
          </a:xfrm>
          <a:prstGeom prst="rect">
            <a:avLst/>
          </a:prstGeom>
          <a:solidFill>
            <a:srgbClr val="000000">
              <a:alpha val="0"/>
            </a:srgbClr>
          </a:solidFill>
        </p:spPr>
      </p:sp>
      <p:sp>
        <p:nvSpPr>
          <p:cNvPr id="6" name="TextBox 6"/>
          <p:cNvSpPr txBox="1"/>
          <p:nvPr/>
        </p:nvSpPr>
        <p:spPr>
          <a:xfrm>
            <a:off x="1016000" y="2286000"/>
            <a:ext cx="8610600" cy="850900"/>
          </a:xfrm>
          <a:prstGeom prst="rect">
            <a:avLst/>
          </a:prstGeom>
          <a:solidFill>
            <a:srgbClr val="000000">
              <a:alpha val="0"/>
            </a:srgbClr>
          </a:solidFill>
        </p:spPr>
        <p:txBody>
          <a:bodyPr lIns="0" tIns="0" rIns="0" bIns="0" rtlCol="0" anchor="t"/>
          <a:lstStyle/>
          <a:p>
            <a:pPr algn="ctr">
              <a:lnSpc>
                <a:spcPct val="100000"/>
              </a:lnSpc>
              <a:defRPr/>
            </a:pPr>
            <a:r>
              <a:rPr lang="en-US" sz="5600" b="0">
                <a:solidFill>
                  <a:srgbClr val="0EAFB7"/>
                </a:solidFill>
                <a:latin typeface="苹方-简"/>
              </a:rPr>
              <a:t>Join Us!</a:t>
            </a:r>
            <a:endParaRPr lang="en-US" sz="1100"/>
          </a:p>
        </p:txBody>
      </p:sp>
      <p:sp>
        <p:nvSpPr>
          <p:cNvPr id="7" name="TextBox 7"/>
          <p:cNvSpPr txBox="1"/>
          <p:nvPr/>
        </p:nvSpPr>
        <p:spPr>
          <a:xfrm>
            <a:off x="1016000" y="3492500"/>
            <a:ext cx="8610600" cy="203200"/>
          </a:xfrm>
          <a:prstGeom prst="rect">
            <a:avLst/>
          </a:prstGeom>
          <a:solidFill>
            <a:srgbClr val="000000">
              <a:alpha val="0"/>
            </a:srgbClr>
          </a:solidFill>
        </p:spPr>
        <p:txBody>
          <a:bodyPr lIns="0" tIns="0" rIns="0" bIns="0" rtlCol="0" anchor="t"/>
          <a:lstStyle/>
          <a:p>
            <a:pPr algn="ctr">
              <a:lnSpc>
                <a:spcPct val="100000"/>
              </a:lnSpc>
              <a:defRPr/>
            </a:pPr>
            <a:r>
              <a:rPr lang="en-US" sz="1400" b="0">
                <a:solidFill>
                  <a:srgbClr val="FFFFFF"/>
                </a:solidFill>
                <a:latin typeface="苹方-简"/>
              </a:rPr>
              <a:t>Interested in learning more about how AI can enhance your Logistics &amp; Supply Chain experience? </a:t>
            </a:r>
            <a:endParaRPr lang="en-US" sz="1100"/>
          </a:p>
        </p:txBody>
      </p:sp>
      <p:sp>
        <p:nvSpPr>
          <p:cNvPr id="8" name="TextBox 8"/>
          <p:cNvSpPr txBox="1"/>
          <p:nvPr/>
        </p:nvSpPr>
        <p:spPr>
          <a:xfrm>
            <a:off x="1016000" y="3911600"/>
            <a:ext cx="8610600" cy="203200"/>
          </a:xfrm>
          <a:prstGeom prst="rect">
            <a:avLst/>
          </a:prstGeom>
          <a:solidFill>
            <a:srgbClr val="000000">
              <a:alpha val="0"/>
            </a:srgbClr>
          </a:solidFill>
        </p:spPr>
        <p:txBody>
          <a:bodyPr lIns="0" tIns="0" rIns="0" bIns="0" rtlCol="0" anchor="t"/>
          <a:lstStyle/>
          <a:p>
            <a:pPr algn="ctr">
              <a:lnSpc>
                <a:spcPct val="100000"/>
              </a:lnSpc>
              <a:defRPr/>
            </a:pPr>
            <a:r>
              <a:rPr lang="en-US" sz="1400" b="0">
                <a:solidFill>
                  <a:srgbClr val="FFFFFF"/>
                </a:solidFill>
                <a:latin typeface="苹方-简"/>
              </a:rPr>
              <a:t>Contact us today to discover our innovative solutions tailored to meet your need</a:t>
            </a:r>
            <a:endParaRPr lang="en-US" sz="1100"/>
          </a:p>
        </p:txBody>
      </p:sp>
      <p:sp>
        <p:nvSpPr>
          <p:cNvPr id="9" name="TextBox 9"/>
          <p:cNvSpPr txBox="1"/>
          <p:nvPr/>
        </p:nvSpPr>
        <p:spPr>
          <a:xfrm>
            <a:off x="1016000" y="4343400"/>
            <a:ext cx="8610600" cy="203200"/>
          </a:xfrm>
          <a:prstGeom prst="rect">
            <a:avLst/>
          </a:prstGeom>
          <a:solidFill>
            <a:srgbClr val="000000">
              <a:alpha val="0"/>
            </a:srgbClr>
          </a:solidFill>
        </p:spPr>
        <p:txBody>
          <a:bodyPr lIns="0" tIns="0" rIns="0" bIns="0" rtlCol="0" anchor="t"/>
          <a:lstStyle/>
          <a:p>
            <a:pPr algn="ctr">
              <a:lnSpc>
                <a:spcPct val="100000"/>
              </a:lnSpc>
              <a:defRPr/>
            </a:pPr>
            <a:r>
              <a:rPr lang="en-US" sz="1400" b="0">
                <a:solidFill>
                  <a:srgbClr val="FFFFFF"/>
                </a:solidFill>
                <a:latin typeface="苹方-简"/>
              </a:rPr>
              <a:t>Contact: koncpt.ai@gmail.com</a:t>
            </a:r>
            <a:endParaRPr lang="en-US" sz="110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1838</Words>
  <Application>Microsoft Office PowerPoint</Application>
  <PresentationFormat>Custom</PresentationFormat>
  <Paragraphs>139</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苹方-简</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sanskar gupta</cp:lastModifiedBy>
  <cp:revision>2</cp:revision>
  <dcterms:created xsi:type="dcterms:W3CDTF">2006-08-16T00:00:00Z</dcterms:created>
  <dcterms:modified xsi:type="dcterms:W3CDTF">2024-09-23T12:54:08Z</dcterms:modified>
</cp:coreProperties>
</file>