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03886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ing" id="{871EB85C-7CF9-48C4-9D6D-0E1B90C55BF7}">
          <p14:sldIdLst>
            <p14:sldId id="256"/>
          </p14:sldIdLst>
        </p14:section>
        <p14:section name="Starting" id="{ED44E949-E257-4731-B9CA-E4B9B36FC7BA}">
          <p14:sldIdLst>
            <p14:sldId id="257"/>
          </p14:sldIdLst>
        </p14:section>
        <p14:section name="The Impact of AI on Real Estate Operations" id="{9476A7E2-73B5-493E-8C3B-4FD536A9047E}">
          <p14:sldIdLst>
            <p14:sldId id="258"/>
            <p14:sldId id="259"/>
            <p14:sldId id="260"/>
            <p14:sldId id="261"/>
            <p14:sldId id="262"/>
          </p14:sldIdLst>
        </p14:section>
        <p14:section name="AI-Driven Market Analysis and Trends" id="{D3185887-6A45-47E0-8408-DEC9438F371C}">
          <p14:sldIdLst>
            <p14:sldId id="263"/>
            <p14:sldId id="264"/>
            <p14:sldId id="265"/>
            <p14:sldId id="266"/>
            <p14:sldId id="267"/>
          </p14:sldIdLst>
        </p14:section>
        <p14:section name="AI Technologies Shaping the Future of Real Estate" id="{3B696E39-7F90-409B-B83C-73C3D715E194}">
          <p14:sldIdLst>
            <p14:sldId id="268"/>
            <p14:sldId id="269"/>
            <p14:sldId id="270"/>
            <p14:sldId id="271"/>
            <p14:sldId id="272"/>
          </p14:sldIdLst>
        </p14:section>
        <p14:section name="Embracing AI in Real Estate" id="{9DB1FBC4-3273-4602-B996-6DA9296C5E04}">
          <p14:sldIdLst>
            <p14:sldId id="273"/>
            <p14:sldId id="274"/>
            <p14:sldId id="275"/>
            <p14:sldId id="276"/>
          </p14:sldIdLst>
        </p14:section>
        <p14:section name="Ending" id="{52667886-6686-4A67-AEDF-B0E9E3738D90}">
          <p14:sldIdLst>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94" d="100"/>
          <a:sy n="94" d="100"/>
        </p:scale>
        <p:origin x="773"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5000" r="5000"/>
          <a:stretch>
            <a:fillRect/>
          </a:stretch>
        </p:blipFill>
        <p:spPr>
          <a:xfrm>
            <a:off x="0" y="0"/>
            <a:ext cx="10388600" cy="6477000"/>
          </a:xfrm>
          <a:prstGeom prst="rect">
            <a:avLst/>
          </a:prstGeom>
        </p:spPr>
      </p:pic>
      <p:sp>
        <p:nvSpPr>
          <p:cNvPr id="3" name="AutoShape 3"/>
          <p:cNvSpPr/>
          <p:nvPr/>
        </p:nvSpPr>
        <p:spPr>
          <a:xfrm>
            <a:off x="0" y="0"/>
            <a:ext cx="10388600" cy="6477000"/>
          </a:xfrm>
          <a:prstGeom prst="rect">
            <a:avLst/>
          </a:prstGeom>
          <a:solidFill>
            <a:srgbClr val="000000">
              <a:alpha val="0"/>
            </a:srgbClr>
          </a:solidFill>
        </p:spPr>
      </p:sp>
      <p:pic>
        <p:nvPicPr>
          <p:cNvPr id="4" name="Picture 4"/>
          <p:cNvPicPr>
            <a:picLocks noChangeAspect="1"/>
          </p:cNvPicPr>
          <p:nvPr/>
        </p:nvPicPr>
        <p:blipFill>
          <a:blip r:embed="rId3"/>
          <a:srcRect l="30000" r="30000"/>
          <a:stretch>
            <a:fillRect/>
          </a:stretch>
        </p:blipFill>
        <p:spPr>
          <a:xfrm>
            <a:off x="5994400" y="495300"/>
            <a:ext cx="3937000" cy="5486400"/>
          </a:xfrm>
          <a:prstGeom prst="rect">
            <a:avLst/>
          </a:prstGeom>
        </p:spPr>
      </p:pic>
      <p:sp>
        <p:nvSpPr>
          <p:cNvPr id="5" name="AutoShape 5"/>
          <p:cNvSpPr/>
          <p:nvPr/>
        </p:nvSpPr>
        <p:spPr>
          <a:xfrm>
            <a:off x="863600" y="4622800"/>
            <a:ext cx="4343400" cy="266700"/>
          </a:xfrm>
          <a:prstGeom prst="rect">
            <a:avLst/>
          </a:prstGeom>
          <a:solidFill>
            <a:srgbClr val="000000">
              <a:alpha val="0"/>
            </a:srgbClr>
          </a:solidFill>
        </p:spPr>
      </p:sp>
      <p:sp>
        <p:nvSpPr>
          <p:cNvPr id="6" name="AutoShape 6"/>
          <p:cNvSpPr/>
          <p:nvPr/>
        </p:nvSpPr>
        <p:spPr>
          <a:xfrm>
            <a:off x="5994400" y="495300"/>
            <a:ext cx="3937000" cy="5486400"/>
          </a:xfrm>
          <a:prstGeom prst="rect">
            <a:avLst/>
          </a:prstGeom>
          <a:solidFill>
            <a:srgbClr val="000000">
              <a:alpha val="0"/>
            </a:srgbClr>
          </a:solidFill>
        </p:spPr>
      </p:sp>
      <p:sp>
        <p:nvSpPr>
          <p:cNvPr id="7" name="AutoShape 7"/>
          <p:cNvSpPr/>
          <p:nvPr/>
        </p:nvSpPr>
        <p:spPr>
          <a:xfrm>
            <a:off x="3632200" y="762000"/>
            <a:ext cx="3111500" cy="0"/>
          </a:xfrm>
          <a:prstGeom prst="rect">
            <a:avLst/>
          </a:prstGeom>
          <a:solidFill>
            <a:srgbClr val="000000"/>
          </a:solidFill>
        </p:spPr>
      </p:sp>
      <p:sp>
        <p:nvSpPr>
          <p:cNvPr id="8" name="TextBox 8"/>
          <p:cNvSpPr txBox="1"/>
          <p:nvPr/>
        </p:nvSpPr>
        <p:spPr>
          <a:xfrm>
            <a:off x="863600" y="2133600"/>
            <a:ext cx="4343400" cy="2184400"/>
          </a:xfrm>
          <a:prstGeom prst="rect">
            <a:avLst/>
          </a:prstGeom>
          <a:solidFill>
            <a:srgbClr val="000000">
              <a:alpha val="0"/>
            </a:srgbClr>
          </a:solidFill>
        </p:spPr>
        <p:txBody>
          <a:bodyPr lIns="0" tIns="0" rIns="0" bIns="0" rtlCol="0" anchor="t"/>
          <a:lstStyle/>
          <a:p>
            <a:pPr algn="l">
              <a:lnSpc>
                <a:spcPct val="100000"/>
              </a:lnSpc>
              <a:defRPr/>
            </a:pPr>
            <a:r>
              <a:rPr lang="en-US" sz="4800" b="1">
                <a:solidFill>
                  <a:srgbClr val="FFFFFF"/>
                </a:solidFill>
                <a:latin typeface="苹方-简"/>
              </a:rPr>
              <a:t>How AI is Transforming Real Estate</a:t>
            </a:r>
            <a:endParaRPr lang="en-US" sz="1100"/>
          </a:p>
        </p:txBody>
      </p:sp>
      <p:sp>
        <p:nvSpPr>
          <p:cNvPr id="9" name="TextBox 9"/>
          <p:cNvSpPr txBox="1"/>
          <p:nvPr/>
        </p:nvSpPr>
        <p:spPr>
          <a:xfrm>
            <a:off x="863600" y="4622800"/>
            <a:ext cx="4343400" cy="266700"/>
          </a:xfrm>
          <a:prstGeom prst="rect">
            <a:avLst/>
          </a:prstGeom>
          <a:solidFill>
            <a:srgbClr val="000000">
              <a:alpha val="0"/>
            </a:srgbClr>
          </a:solidFill>
        </p:spPr>
        <p:txBody>
          <a:bodyPr lIns="0" tIns="0" rIns="0" bIns="0" rtlCol="0" anchor="t"/>
          <a:lstStyle/>
          <a:p>
            <a:pPr algn="l">
              <a:lnSpc>
                <a:spcPct val="100000"/>
              </a:lnSpc>
              <a:defRPr/>
            </a:pPr>
            <a:r>
              <a:rPr lang="en-US" sz="1800" b="0">
                <a:solidFill>
                  <a:srgbClr val="FFFFFF"/>
                </a:solidFill>
                <a:latin typeface="苹方-简"/>
              </a:rPr>
              <a:t>Presenter: Koncpt AI</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C0DBE8"/>
          </a:solidFill>
        </p:spPr>
      </p:sp>
      <p:pic>
        <p:nvPicPr>
          <p:cNvPr id="4" name="Picture 4"/>
          <p:cNvPicPr>
            <a:picLocks noChangeAspect="1"/>
          </p:cNvPicPr>
          <p:nvPr/>
        </p:nvPicPr>
        <p:blipFill>
          <a:blip r:embed="rId3"/>
          <a:srcRect l="5000" r="5000"/>
          <a:stretch>
            <a:fillRect/>
          </a:stretch>
        </p:blipFill>
        <p:spPr>
          <a:xfrm>
            <a:off x="0" y="0"/>
            <a:ext cx="10388600" cy="3098800"/>
          </a:xfrm>
          <a:prstGeom prst="rect">
            <a:avLst/>
          </a:prstGeom>
        </p:spPr>
      </p:pic>
      <p:sp>
        <p:nvSpPr>
          <p:cNvPr id="5" name="AutoShape 5"/>
          <p:cNvSpPr/>
          <p:nvPr/>
        </p:nvSpPr>
        <p:spPr>
          <a:xfrm>
            <a:off x="2374900" y="3403600"/>
            <a:ext cx="8001000" cy="342900"/>
          </a:xfrm>
          <a:prstGeom prst="rect">
            <a:avLst/>
          </a:prstGeom>
          <a:solidFill>
            <a:srgbClr val="000000">
              <a:alpha val="0"/>
            </a:srgbClr>
          </a:solidFill>
        </p:spPr>
      </p:sp>
      <p:sp>
        <p:nvSpPr>
          <p:cNvPr id="6" name="AutoShape 6"/>
          <p:cNvSpPr/>
          <p:nvPr/>
        </p:nvSpPr>
        <p:spPr>
          <a:xfrm>
            <a:off x="2374900" y="3746500"/>
            <a:ext cx="8001000" cy="342900"/>
          </a:xfrm>
          <a:prstGeom prst="rect">
            <a:avLst/>
          </a:prstGeom>
          <a:solidFill>
            <a:srgbClr val="000000">
              <a:alpha val="0"/>
            </a:srgbClr>
          </a:solidFill>
        </p:spPr>
      </p:sp>
      <p:sp>
        <p:nvSpPr>
          <p:cNvPr id="7" name="AutoShape 7"/>
          <p:cNvSpPr/>
          <p:nvPr/>
        </p:nvSpPr>
        <p:spPr>
          <a:xfrm>
            <a:off x="2374900" y="4089400"/>
            <a:ext cx="8001000" cy="342900"/>
          </a:xfrm>
          <a:prstGeom prst="rect">
            <a:avLst/>
          </a:prstGeom>
          <a:solidFill>
            <a:srgbClr val="000000">
              <a:alpha val="0"/>
            </a:srgbClr>
          </a:solidFill>
        </p:spPr>
      </p:sp>
      <p:sp>
        <p:nvSpPr>
          <p:cNvPr id="8" name="AutoShape 8"/>
          <p:cNvSpPr/>
          <p:nvPr/>
        </p:nvSpPr>
        <p:spPr>
          <a:xfrm>
            <a:off x="2374900" y="4432300"/>
            <a:ext cx="8001000" cy="342900"/>
          </a:xfrm>
          <a:prstGeom prst="rect">
            <a:avLst/>
          </a:prstGeom>
          <a:solidFill>
            <a:srgbClr val="000000">
              <a:alpha val="0"/>
            </a:srgbClr>
          </a:solidFill>
        </p:spPr>
      </p:sp>
      <p:sp>
        <p:nvSpPr>
          <p:cNvPr id="9" name="AutoShape 9"/>
          <p:cNvSpPr/>
          <p:nvPr/>
        </p:nvSpPr>
        <p:spPr>
          <a:xfrm>
            <a:off x="0" y="0"/>
            <a:ext cx="10388600" cy="3098800"/>
          </a:xfrm>
          <a:prstGeom prst="rect">
            <a:avLst/>
          </a:prstGeom>
          <a:solidFill>
            <a:srgbClr val="000000">
              <a:alpha val="0"/>
            </a:srgbClr>
          </a:solidFill>
        </p:spPr>
      </p:sp>
      <p:sp>
        <p:nvSpPr>
          <p:cNvPr id="10" name="TextBox 10"/>
          <p:cNvSpPr txBox="1"/>
          <p:nvPr/>
        </p:nvSpPr>
        <p:spPr>
          <a:xfrm>
            <a:off x="241300" y="3352800"/>
            <a:ext cx="15748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09162E"/>
                </a:solidFill>
                <a:latin typeface="苹方-简"/>
              </a:rPr>
              <a:t>Content</a:t>
            </a:r>
            <a:endParaRPr lang="en-US" sz="1100"/>
          </a:p>
        </p:txBody>
      </p:sp>
      <p:sp>
        <p:nvSpPr>
          <p:cNvPr id="11" name="TextBox 11"/>
          <p:cNvSpPr txBox="1"/>
          <p:nvPr/>
        </p:nvSpPr>
        <p:spPr>
          <a:xfrm>
            <a:off x="2374900" y="3403600"/>
            <a:ext cx="80010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9162E"/>
                </a:solidFill>
                <a:latin typeface="苹方-简"/>
              </a:rPr>
              <a:t>1. The Impact of AI on Real Estate Operations</a:t>
            </a:r>
            <a:endParaRPr lang="en-US" sz="1100"/>
          </a:p>
        </p:txBody>
      </p:sp>
      <p:sp>
        <p:nvSpPr>
          <p:cNvPr id="12" name="TextBox 12"/>
          <p:cNvSpPr txBox="1"/>
          <p:nvPr/>
        </p:nvSpPr>
        <p:spPr>
          <a:xfrm>
            <a:off x="2374900" y="3746500"/>
            <a:ext cx="80010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9162E"/>
                </a:solidFill>
                <a:latin typeface="苹方-简"/>
              </a:rPr>
              <a:t>2. AI-Driven Market Analysis and Trends</a:t>
            </a:r>
            <a:endParaRPr lang="en-US" sz="1100"/>
          </a:p>
        </p:txBody>
      </p:sp>
      <p:sp>
        <p:nvSpPr>
          <p:cNvPr id="13" name="TextBox 13"/>
          <p:cNvSpPr txBox="1"/>
          <p:nvPr/>
        </p:nvSpPr>
        <p:spPr>
          <a:xfrm>
            <a:off x="2374900" y="4089400"/>
            <a:ext cx="80010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9162E"/>
                </a:solidFill>
                <a:latin typeface="苹方-简"/>
              </a:rPr>
              <a:t>3. AI Technologies Shaping the Future of Real Estate</a:t>
            </a:r>
            <a:endParaRPr lang="en-US" sz="1100"/>
          </a:p>
        </p:txBody>
      </p:sp>
      <p:sp>
        <p:nvSpPr>
          <p:cNvPr id="14" name="TextBox 14"/>
          <p:cNvSpPr txBox="1"/>
          <p:nvPr/>
        </p:nvSpPr>
        <p:spPr>
          <a:xfrm>
            <a:off x="2374900" y="4432300"/>
            <a:ext cx="80010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9162E"/>
                </a:solidFill>
                <a:latin typeface="苹方-简"/>
              </a:rPr>
              <a:t>4. Call to Action: Embracing AI in Real Estate</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The Impact of AI on Real Estate Operations</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C0DBE8"/>
                </a:solidFill>
                <a:latin typeface="苹方-简"/>
              </a:rPr>
              <a:t>Section 1</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172200"/>
          </a:xfrm>
          <a:prstGeom prst="rect">
            <a:avLst/>
          </a:prstGeom>
          <a:solidFill>
            <a:srgbClr val="C0DBE8"/>
          </a:solidFill>
        </p:spPr>
      </p:sp>
      <p:pic>
        <p:nvPicPr>
          <p:cNvPr id="3" name="Picture 3"/>
          <p:cNvPicPr>
            <a:picLocks noChangeAspect="1"/>
          </p:cNvPicPr>
          <p:nvPr/>
        </p:nvPicPr>
        <p:blipFill>
          <a:blip r:embed="rId2"/>
          <a:srcRect l="15000" r="15000"/>
          <a:stretch>
            <a:fillRect/>
          </a:stretch>
        </p:blipFill>
        <p:spPr>
          <a:xfrm>
            <a:off x="762000" y="1485900"/>
            <a:ext cx="2705100" cy="4673600"/>
          </a:xfrm>
          <a:prstGeom prst="rect">
            <a:avLst/>
          </a:prstGeom>
        </p:spPr>
      </p:pic>
      <p:pic>
        <p:nvPicPr>
          <p:cNvPr id="4" name="Picture 4"/>
          <p:cNvPicPr>
            <a:picLocks noChangeAspect="1"/>
          </p:cNvPicPr>
          <p:nvPr/>
        </p:nvPicPr>
        <p:blipFill>
          <a:blip r:embed="rId3"/>
          <a:srcRect l="15000" r="15000"/>
          <a:stretch>
            <a:fillRect/>
          </a:stretch>
        </p:blipFill>
        <p:spPr>
          <a:xfrm>
            <a:off x="3835400" y="1485900"/>
            <a:ext cx="2705100" cy="4673600"/>
          </a:xfrm>
          <a:prstGeom prst="rect">
            <a:avLst/>
          </a:prstGeom>
        </p:spPr>
      </p:pic>
      <p:pic>
        <p:nvPicPr>
          <p:cNvPr id="5" name="Picture 5"/>
          <p:cNvPicPr>
            <a:picLocks noChangeAspect="1"/>
          </p:cNvPicPr>
          <p:nvPr/>
        </p:nvPicPr>
        <p:blipFill>
          <a:blip r:embed="rId2"/>
          <a:srcRect l="15000" r="15000"/>
          <a:stretch>
            <a:fillRect/>
          </a:stretch>
        </p:blipFill>
        <p:spPr>
          <a:xfrm>
            <a:off x="6908800" y="1485900"/>
            <a:ext cx="2705100" cy="4673600"/>
          </a:xfrm>
          <a:prstGeom prst="rect">
            <a:avLst/>
          </a:prstGeom>
        </p:spPr>
      </p:pic>
      <p:sp>
        <p:nvSpPr>
          <p:cNvPr id="6" name="AutoShape 6"/>
          <p:cNvSpPr/>
          <p:nvPr/>
        </p:nvSpPr>
        <p:spPr>
          <a:xfrm>
            <a:off x="762000" y="1689100"/>
            <a:ext cx="50800" cy="711200"/>
          </a:xfrm>
          <a:prstGeom prst="rect">
            <a:avLst/>
          </a:prstGeom>
          <a:solidFill>
            <a:srgbClr val="09162E"/>
          </a:solidFill>
        </p:spPr>
      </p:sp>
      <p:sp>
        <p:nvSpPr>
          <p:cNvPr id="7" name="AutoShape 7"/>
          <p:cNvSpPr/>
          <p:nvPr/>
        </p:nvSpPr>
        <p:spPr>
          <a:xfrm>
            <a:off x="3835400" y="1689100"/>
            <a:ext cx="50800" cy="711200"/>
          </a:xfrm>
          <a:prstGeom prst="rect">
            <a:avLst/>
          </a:prstGeom>
          <a:solidFill>
            <a:srgbClr val="FFFFFF"/>
          </a:solidFill>
        </p:spPr>
      </p:sp>
      <p:sp>
        <p:nvSpPr>
          <p:cNvPr id="8" name="AutoShape 8"/>
          <p:cNvSpPr/>
          <p:nvPr/>
        </p:nvSpPr>
        <p:spPr>
          <a:xfrm>
            <a:off x="6908800" y="1689100"/>
            <a:ext cx="50800" cy="711200"/>
          </a:xfrm>
          <a:prstGeom prst="rect">
            <a:avLst/>
          </a:prstGeom>
          <a:solidFill>
            <a:srgbClr val="09162E"/>
          </a:solidFill>
        </p:spPr>
      </p:sp>
      <p:sp>
        <p:nvSpPr>
          <p:cNvPr id="9" name="TextBox 9"/>
          <p:cNvSpPr txBox="1"/>
          <p:nvPr/>
        </p:nvSpPr>
        <p:spPr>
          <a:xfrm>
            <a:off x="11176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01</a:t>
            </a:r>
            <a:endParaRPr lang="en-US" sz="1100"/>
          </a:p>
        </p:txBody>
      </p:sp>
      <p:sp>
        <p:nvSpPr>
          <p:cNvPr id="10" name="TextBox 10"/>
          <p:cNvSpPr txBox="1"/>
          <p:nvPr/>
        </p:nvSpPr>
        <p:spPr>
          <a:xfrm>
            <a:off x="41910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1" name="TextBox 11"/>
          <p:cNvSpPr txBox="1"/>
          <p:nvPr/>
        </p:nvSpPr>
        <p:spPr>
          <a:xfrm>
            <a:off x="72644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03</a:t>
            </a:r>
            <a:endParaRPr lang="en-US" sz="1100"/>
          </a:p>
        </p:txBody>
      </p:sp>
      <p:sp>
        <p:nvSpPr>
          <p:cNvPr id="12" name="TextBox 12"/>
          <p:cNvSpPr txBox="1"/>
          <p:nvPr/>
        </p:nvSpPr>
        <p:spPr>
          <a:xfrm>
            <a:off x="762000" y="4572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Introduction to AI in Real Estate</a:t>
            </a:r>
            <a:endParaRPr lang="en-US" sz="1100"/>
          </a:p>
        </p:txBody>
      </p:sp>
      <p:sp>
        <p:nvSpPr>
          <p:cNvPr id="13" name="TextBox 13"/>
          <p:cNvSpPr txBox="1"/>
          <p:nvPr/>
        </p:nvSpPr>
        <p:spPr>
          <a:xfrm>
            <a:off x="11176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Defining AI in Real Estate</a:t>
            </a:r>
            <a:endParaRPr lang="en-US" sz="1100"/>
          </a:p>
        </p:txBody>
      </p:sp>
      <p:sp>
        <p:nvSpPr>
          <p:cNvPr id="14" name="TextBox 14"/>
          <p:cNvSpPr txBox="1"/>
          <p:nvPr/>
        </p:nvSpPr>
        <p:spPr>
          <a:xfrm>
            <a:off x="41910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Transformative Benefits</a:t>
            </a:r>
            <a:endParaRPr lang="en-US" sz="1100"/>
          </a:p>
        </p:txBody>
      </p:sp>
      <p:sp>
        <p:nvSpPr>
          <p:cNvPr id="15" name="TextBox 15"/>
          <p:cNvSpPr txBox="1"/>
          <p:nvPr/>
        </p:nvSpPr>
        <p:spPr>
          <a:xfrm>
            <a:off x="7264400" y="3200400"/>
            <a:ext cx="19939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Market Disruption</a:t>
            </a:r>
            <a:endParaRPr lang="en-US" sz="1100"/>
          </a:p>
        </p:txBody>
      </p:sp>
      <p:sp>
        <p:nvSpPr>
          <p:cNvPr id="16" name="TextBox 16"/>
          <p:cNvSpPr txBox="1"/>
          <p:nvPr/>
        </p:nvSpPr>
        <p:spPr>
          <a:xfrm>
            <a:off x="1117600" y="38989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Artificial Intelligence (AI) refers to the simulation of human intelligence in machines, enabling them to perform tasks such as data analysis, pattern recognition, and decision-making, which are crucial in the real estate sector.</a:t>
            </a:r>
            <a:endParaRPr lang="en-US" sz="1100" dirty="0"/>
          </a:p>
        </p:txBody>
      </p:sp>
      <p:sp>
        <p:nvSpPr>
          <p:cNvPr id="17" name="TextBox 17"/>
          <p:cNvSpPr txBox="1"/>
          <p:nvPr/>
        </p:nvSpPr>
        <p:spPr>
          <a:xfrm>
            <a:off x="4191000" y="38989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enhances operational efficiency by automating routine tasks, improving property valuation accuracy, and enabling predictive analytics, which collectively lead to better investment decisions and customer satisfaction.</a:t>
            </a:r>
            <a:endParaRPr lang="en-US" sz="1100" dirty="0"/>
          </a:p>
        </p:txBody>
      </p:sp>
      <p:sp>
        <p:nvSpPr>
          <p:cNvPr id="18" name="TextBox 18"/>
          <p:cNvSpPr txBox="1"/>
          <p:nvPr/>
        </p:nvSpPr>
        <p:spPr>
          <a:xfrm>
            <a:off x="7264400" y="3619500"/>
            <a:ext cx="19939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The integration of AI technologies is reshaping traditional real estate practices, fostering innovation in property management, marketing strategies, and customer engagement, ultimately driving competitive advantage in the market.</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3500" y="0"/>
            <a:ext cx="10388600" cy="8204200"/>
          </a:xfrm>
          <a:prstGeom prst="rect">
            <a:avLst/>
          </a:prstGeom>
          <a:solidFill>
            <a:srgbClr val="C0DBE8"/>
          </a:solidFill>
        </p:spPr>
      </p:sp>
      <p:pic>
        <p:nvPicPr>
          <p:cNvPr id="3" name="Picture 3"/>
          <p:cNvPicPr>
            <a:picLocks noChangeAspect="1"/>
          </p:cNvPicPr>
          <p:nvPr/>
        </p:nvPicPr>
        <p:blipFill>
          <a:blip r:embed="rId2"/>
          <a:srcRect l="7000" r="7000"/>
          <a:stretch>
            <a:fillRect/>
          </a:stretch>
        </p:blipFill>
        <p:spPr>
          <a:xfrm>
            <a:off x="533400" y="533400"/>
            <a:ext cx="3454400" cy="7137400"/>
          </a:xfrm>
          <a:prstGeom prst="rect">
            <a:avLst/>
          </a:prstGeom>
        </p:spPr>
      </p:pic>
      <p:sp>
        <p:nvSpPr>
          <p:cNvPr id="5" name="AutoShape 5"/>
          <p:cNvSpPr/>
          <p:nvPr/>
        </p:nvSpPr>
        <p:spPr>
          <a:xfrm>
            <a:off x="4622800" y="2708275"/>
            <a:ext cx="4996543" cy="1593850"/>
          </a:xfrm>
          <a:prstGeom prst="rect">
            <a:avLst/>
          </a:prstGeom>
          <a:solidFill>
            <a:srgbClr val="09162E"/>
          </a:solidFill>
        </p:spPr>
      </p:sp>
      <p:sp>
        <p:nvSpPr>
          <p:cNvPr id="7" name="AutoShape 7"/>
          <p:cNvSpPr/>
          <p:nvPr/>
        </p:nvSpPr>
        <p:spPr>
          <a:xfrm>
            <a:off x="533400" y="533400"/>
            <a:ext cx="3454400" cy="7137400"/>
          </a:xfrm>
          <a:prstGeom prst="rect">
            <a:avLst/>
          </a:prstGeom>
          <a:solidFill>
            <a:srgbClr val="000000">
              <a:alpha val="0"/>
            </a:srgbClr>
          </a:solidFill>
        </p:spPr>
      </p:sp>
      <p:sp>
        <p:nvSpPr>
          <p:cNvPr id="8" name="AutoShape 8"/>
          <p:cNvSpPr/>
          <p:nvPr/>
        </p:nvSpPr>
        <p:spPr>
          <a:xfrm>
            <a:off x="4572000" y="2082800"/>
            <a:ext cx="50800" cy="1308100"/>
          </a:xfrm>
          <a:prstGeom prst="rect">
            <a:avLst/>
          </a:prstGeom>
          <a:solidFill>
            <a:srgbClr val="09162E"/>
          </a:solidFill>
        </p:spPr>
      </p:sp>
      <p:sp>
        <p:nvSpPr>
          <p:cNvPr id="9" name="AutoShape 9"/>
          <p:cNvSpPr/>
          <p:nvPr/>
        </p:nvSpPr>
        <p:spPr>
          <a:xfrm>
            <a:off x="4572000" y="3937000"/>
            <a:ext cx="50800" cy="1473200"/>
          </a:xfrm>
          <a:prstGeom prst="rect">
            <a:avLst/>
          </a:prstGeom>
          <a:solidFill>
            <a:srgbClr val="FFFFFF"/>
          </a:solidFill>
        </p:spPr>
      </p:sp>
      <p:sp>
        <p:nvSpPr>
          <p:cNvPr id="10" name="AutoShape 10"/>
          <p:cNvSpPr/>
          <p:nvPr/>
        </p:nvSpPr>
        <p:spPr>
          <a:xfrm>
            <a:off x="4572000" y="5969000"/>
            <a:ext cx="50800" cy="1308100"/>
          </a:xfrm>
          <a:prstGeom prst="rect">
            <a:avLst/>
          </a:prstGeom>
          <a:solidFill>
            <a:srgbClr val="09162E"/>
          </a:solidFill>
        </p:spPr>
      </p:sp>
      <p:sp>
        <p:nvSpPr>
          <p:cNvPr id="11" name="AutoShape 11"/>
          <p:cNvSpPr/>
          <p:nvPr/>
        </p:nvSpPr>
        <p:spPr>
          <a:xfrm>
            <a:off x="533400" y="0"/>
            <a:ext cx="0" cy="0"/>
          </a:xfrm>
          <a:prstGeom prst="rect">
            <a:avLst/>
          </a:prstGeom>
          <a:solidFill>
            <a:srgbClr val="000000">
              <a:alpha val="0"/>
            </a:srgbClr>
          </a:solidFill>
        </p:spPr>
      </p:sp>
      <p:sp>
        <p:nvSpPr>
          <p:cNvPr id="12" name="TextBox 12"/>
          <p:cNvSpPr txBox="1"/>
          <p:nvPr/>
        </p:nvSpPr>
        <p:spPr>
          <a:xfrm>
            <a:off x="4546600" y="292100"/>
            <a:ext cx="5156200" cy="85090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000000"/>
                </a:solidFill>
                <a:latin typeface="苹方-简"/>
              </a:rPr>
              <a:t>Streamlining Property Management with AI</a:t>
            </a:r>
            <a:endParaRPr lang="en-US" sz="1100" dirty="0"/>
          </a:p>
        </p:txBody>
      </p:sp>
      <p:sp>
        <p:nvSpPr>
          <p:cNvPr id="14" name="TextBox 14"/>
          <p:cNvSpPr txBox="1"/>
          <p:nvPr/>
        </p:nvSpPr>
        <p:spPr>
          <a:xfrm>
            <a:off x="4746171" y="2852738"/>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FFFFFF"/>
                </a:solidFill>
                <a:latin typeface="苹方-简"/>
              </a:rPr>
              <a:t>Data-Driven Decision Making</a:t>
            </a:r>
            <a:endParaRPr lang="en-US" sz="1100" dirty="0"/>
          </a:p>
        </p:txBody>
      </p:sp>
      <p:grpSp>
        <p:nvGrpSpPr>
          <p:cNvPr id="19" name="Group 18">
            <a:extLst>
              <a:ext uri="{FF2B5EF4-FFF2-40B4-BE49-F238E27FC236}">
                <a16:creationId xmlns:a16="http://schemas.microsoft.com/office/drawing/2014/main" id="{CB891D35-7857-CDEB-7559-B665927C2439}"/>
              </a:ext>
            </a:extLst>
          </p:cNvPr>
          <p:cNvGrpSpPr/>
          <p:nvPr/>
        </p:nvGrpSpPr>
        <p:grpSpPr>
          <a:xfrm>
            <a:off x="4564743" y="1155700"/>
            <a:ext cx="5054600" cy="1390650"/>
            <a:chOff x="4572000" y="1917700"/>
            <a:chExt cx="5156200" cy="1625600"/>
          </a:xfrm>
        </p:grpSpPr>
        <p:sp>
          <p:nvSpPr>
            <p:cNvPr id="4" name="AutoShape 4"/>
            <p:cNvSpPr/>
            <p:nvPr/>
          </p:nvSpPr>
          <p:spPr>
            <a:xfrm>
              <a:off x="4572000" y="1917700"/>
              <a:ext cx="5156200" cy="1625600"/>
            </a:xfrm>
            <a:prstGeom prst="rect">
              <a:avLst/>
            </a:prstGeom>
            <a:solidFill>
              <a:srgbClr val="FFFFFF"/>
            </a:solidFill>
          </p:spPr>
        </p:sp>
        <p:sp>
          <p:nvSpPr>
            <p:cNvPr id="13" name="TextBox 13"/>
            <p:cNvSpPr txBox="1"/>
            <p:nvPr/>
          </p:nvSpPr>
          <p:spPr>
            <a:xfrm>
              <a:off x="4775200" y="21209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Automated Task Management</a:t>
              </a:r>
              <a:endParaRPr lang="en-US" sz="1100"/>
            </a:p>
          </p:txBody>
        </p:sp>
        <p:sp>
          <p:nvSpPr>
            <p:cNvPr id="16" name="TextBox 16"/>
            <p:cNvSpPr txBox="1"/>
            <p:nvPr/>
          </p:nvSpPr>
          <p:spPr>
            <a:xfrm>
              <a:off x="4775200" y="24892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000000">
                      <a:alpha val="87843"/>
                    </a:srgbClr>
                  </a:solidFill>
                  <a:latin typeface="苹方-简"/>
                </a:rPr>
                <a:t>AI systems can automate routine property management tasks such as tenant screening, lease renewals, and maintenance requests, significantly reducing administrative burdens and allowing property managers to focus on strategic initiatives.</a:t>
              </a:r>
              <a:endParaRPr lang="en-US" sz="1100" dirty="0"/>
            </a:p>
          </p:txBody>
        </p:sp>
      </p:grpSp>
      <p:sp>
        <p:nvSpPr>
          <p:cNvPr id="17" name="TextBox 17"/>
          <p:cNvSpPr txBox="1"/>
          <p:nvPr/>
        </p:nvSpPr>
        <p:spPr>
          <a:xfrm>
            <a:off x="4746171" y="3177381"/>
            <a:ext cx="4749800" cy="10668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FFFFFF"/>
                </a:solidFill>
                <a:latin typeface="苹方-简"/>
              </a:rPr>
              <a:t>By leveraging AI analytics, property managers can gain insights from vast amounts of data, enabling them to make informed decisions regarding pricing strategies, tenant retention, and property improvements, ultimately enhancing operational efficiency.</a:t>
            </a:r>
            <a:endParaRPr lang="en-US" sz="1100" dirty="0"/>
          </a:p>
        </p:txBody>
      </p:sp>
      <p:grpSp>
        <p:nvGrpSpPr>
          <p:cNvPr id="20" name="Group 19">
            <a:extLst>
              <a:ext uri="{FF2B5EF4-FFF2-40B4-BE49-F238E27FC236}">
                <a16:creationId xmlns:a16="http://schemas.microsoft.com/office/drawing/2014/main" id="{9BE1A042-CB8C-0224-F402-61F136FBB387}"/>
              </a:ext>
            </a:extLst>
          </p:cNvPr>
          <p:cNvGrpSpPr/>
          <p:nvPr/>
        </p:nvGrpSpPr>
        <p:grpSpPr>
          <a:xfrm>
            <a:off x="4622800" y="4398962"/>
            <a:ext cx="5156200" cy="1473200"/>
            <a:chOff x="4572000" y="5803900"/>
            <a:chExt cx="5156200" cy="1625600"/>
          </a:xfrm>
        </p:grpSpPr>
        <p:sp>
          <p:nvSpPr>
            <p:cNvPr id="6" name="AutoShape 6"/>
            <p:cNvSpPr/>
            <p:nvPr/>
          </p:nvSpPr>
          <p:spPr>
            <a:xfrm>
              <a:off x="4572000" y="5803900"/>
              <a:ext cx="5156200" cy="1625600"/>
            </a:xfrm>
            <a:prstGeom prst="rect">
              <a:avLst/>
            </a:prstGeom>
            <a:solidFill>
              <a:srgbClr val="FFFFFF"/>
            </a:solidFill>
          </p:spPr>
        </p:sp>
        <p:sp>
          <p:nvSpPr>
            <p:cNvPr id="15" name="TextBox 15"/>
            <p:cNvSpPr txBox="1"/>
            <p:nvPr/>
          </p:nvSpPr>
          <p:spPr>
            <a:xfrm>
              <a:off x="4775200" y="60071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Enhanced Communication Channels</a:t>
              </a:r>
              <a:endParaRPr lang="en-US" sz="1100" dirty="0"/>
            </a:p>
          </p:txBody>
        </p:sp>
        <p:sp>
          <p:nvSpPr>
            <p:cNvPr id="18" name="TextBox 18"/>
            <p:cNvSpPr txBox="1"/>
            <p:nvPr/>
          </p:nvSpPr>
          <p:spPr>
            <a:xfrm>
              <a:off x="4775200" y="63881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000000">
                      <a:alpha val="87843"/>
                    </a:srgbClr>
                  </a:solidFill>
                  <a:latin typeface="苹方-简"/>
                </a:rPr>
                <a:t>AI-powered chatbots and virtual assistants facilitate seamless communication between property managers and tenants, providing instant responses to inquiries and improving overall tenant satisfaction, which is crucial for long-term retention.</a:t>
              </a:r>
              <a:endParaRPr lang="en-US"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000" r="4000"/>
          <a:stretch>
            <a:fillRect/>
          </a:stretch>
        </p:blipFill>
        <p:spPr>
          <a:xfrm>
            <a:off x="0" y="0"/>
            <a:ext cx="10388600" cy="6324600"/>
          </a:xfrm>
          <a:prstGeom prst="rect">
            <a:avLst/>
          </a:prstGeom>
        </p:spPr>
      </p:pic>
      <p:sp>
        <p:nvSpPr>
          <p:cNvPr id="3" name="AutoShape 3"/>
          <p:cNvSpPr/>
          <p:nvPr/>
        </p:nvSpPr>
        <p:spPr>
          <a:xfrm>
            <a:off x="0" y="0"/>
            <a:ext cx="10388600" cy="6324600"/>
          </a:xfrm>
          <a:prstGeom prst="rect">
            <a:avLst/>
          </a:prstGeom>
          <a:solidFill>
            <a:srgbClr val="09162E"/>
          </a:solidFill>
        </p:spPr>
      </p:sp>
      <p:sp>
        <p:nvSpPr>
          <p:cNvPr id="4" name="AutoShape 4"/>
          <p:cNvSpPr/>
          <p:nvPr/>
        </p:nvSpPr>
        <p:spPr>
          <a:xfrm>
            <a:off x="0" y="1409700"/>
            <a:ext cx="3149600" cy="4140200"/>
          </a:xfrm>
          <a:prstGeom prst="roundRect">
            <a:avLst>
              <a:gd name="adj" fmla="val 3225"/>
            </a:avLst>
          </a:prstGeom>
          <a:solidFill>
            <a:srgbClr val="000000">
              <a:alpha val="0"/>
            </a:srgbClr>
          </a:solidFill>
        </p:spPr>
      </p:sp>
      <p:sp>
        <p:nvSpPr>
          <p:cNvPr id="5" name="AutoShape 5"/>
          <p:cNvSpPr/>
          <p:nvPr/>
        </p:nvSpPr>
        <p:spPr>
          <a:xfrm>
            <a:off x="3606800" y="1409700"/>
            <a:ext cx="3149600" cy="4140200"/>
          </a:xfrm>
          <a:prstGeom prst="roundRect">
            <a:avLst>
              <a:gd name="adj" fmla="val 3225"/>
            </a:avLst>
          </a:prstGeom>
          <a:solidFill>
            <a:srgbClr val="000000">
              <a:alpha val="0"/>
            </a:srgbClr>
          </a:solidFill>
        </p:spPr>
      </p:sp>
      <p:sp>
        <p:nvSpPr>
          <p:cNvPr id="6" name="AutoShape 6"/>
          <p:cNvSpPr/>
          <p:nvPr/>
        </p:nvSpPr>
        <p:spPr>
          <a:xfrm>
            <a:off x="7226300" y="1409700"/>
            <a:ext cx="3149600" cy="4140200"/>
          </a:xfrm>
          <a:prstGeom prst="roundRect">
            <a:avLst>
              <a:gd name="adj" fmla="val 3225"/>
            </a:avLst>
          </a:prstGeom>
          <a:solidFill>
            <a:srgbClr val="000000">
              <a:alpha val="0"/>
            </a:srgbClr>
          </a:solidFill>
        </p:spPr>
      </p:sp>
      <p:sp>
        <p:nvSpPr>
          <p:cNvPr id="7" name="AutoShape 7"/>
          <p:cNvSpPr/>
          <p:nvPr/>
        </p:nvSpPr>
        <p:spPr>
          <a:xfrm>
            <a:off x="0" y="5689600"/>
            <a:ext cx="3149600" cy="0"/>
          </a:xfrm>
          <a:prstGeom prst="rect">
            <a:avLst/>
          </a:prstGeom>
          <a:solidFill>
            <a:srgbClr val="000000"/>
          </a:solidFill>
        </p:spPr>
      </p:sp>
      <p:sp>
        <p:nvSpPr>
          <p:cNvPr id="8" name="AutoShape 8"/>
          <p:cNvSpPr/>
          <p:nvPr/>
        </p:nvSpPr>
        <p:spPr>
          <a:xfrm>
            <a:off x="3606800" y="5689600"/>
            <a:ext cx="3149600" cy="0"/>
          </a:xfrm>
          <a:prstGeom prst="rect">
            <a:avLst/>
          </a:prstGeom>
          <a:solidFill>
            <a:srgbClr val="000000"/>
          </a:solidFill>
        </p:spPr>
      </p:sp>
      <p:sp>
        <p:nvSpPr>
          <p:cNvPr id="9" name="AutoShape 9"/>
          <p:cNvSpPr/>
          <p:nvPr/>
        </p:nvSpPr>
        <p:spPr>
          <a:xfrm>
            <a:off x="7226300" y="5689600"/>
            <a:ext cx="3149600" cy="0"/>
          </a:xfrm>
          <a:prstGeom prst="rect">
            <a:avLst/>
          </a:prstGeom>
          <a:solidFill>
            <a:srgbClr val="000000"/>
          </a:solidFill>
        </p:spPr>
      </p:sp>
      <p:pic>
        <p:nvPicPr>
          <p:cNvPr id="10" name="Picture 10"/>
          <p:cNvPicPr>
            <a:picLocks noChangeAspect="1"/>
          </p:cNvPicPr>
          <p:nvPr/>
        </p:nvPicPr>
        <p:blipFill>
          <a:blip r:embed="rId3"/>
          <a:srcRect t="32000" b="32000"/>
          <a:stretch>
            <a:fillRect/>
          </a:stretch>
        </p:blipFill>
        <p:spPr>
          <a:xfrm>
            <a:off x="0" y="1409700"/>
            <a:ext cx="3149600" cy="1765300"/>
          </a:xfrm>
          <a:prstGeom prst="roundRect">
            <a:avLst>
              <a:gd name="adj" fmla="val 719"/>
            </a:avLst>
          </a:prstGeom>
        </p:spPr>
      </p:pic>
      <p:pic>
        <p:nvPicPr>
          <p:cNvPr id="11" name="Picture 11"/>
          <p:cNvPicPr>
            <a:picLocks noChangeAspect="1"/>
          </p:cNvPicPr>
          <p:nvPr/>
        </p:nvPicPr>
        <p:blipFill>
          <a:blip r:embed="rId4"/>
          <a:srcRect t="20000" b="20000"/>
          <a:stretch>
            <a:fillRect/>
          </a:stretch>
        </p:blipFill>
        <p:spPr>
          <a:xfrm>
            <a:off x="3606800" y="1409700"/>
            <a:ext cx="3149600" cy="1765300"/>
          </a:xfrm>
          <a:prstGeom prst="roundRect">
            <a:avLst>
              <a:gd name="adj" fmla="val 719"/>
            </a:avLst>
          </a:prstGeom>
        </p:spPr>
      </p:pic>
      <p:pic>
        <p:nvPicPr>
          <p:cNvPr id="12" name="Picture 12"/>
          <p:cNvPicPr>
            <a:picLocks noChangeAspect="1"/>
          </p:cNvPicPr>
          <p:nvPr/>
        </p:nvPicPr>
        <p:blipFill>
          <a:blip r:embed="rId5"/>
          <a:srcRect t="32000" b="32000"/>
          <a:stretch>
            <a:fillRect/>
          </a:stretch>
        </p:blipFill>
        <p:spPr>
          <a:xfrm>
            <a:off x="7226300" y="1409700"/>
            <a:ext cx="3149600" cy="1765300"/>
          </a:xfrm>
          <a:prstGeom prst="roundRect">
            <a:avLst>
              <a:gd name="adj" fmla="val 719"/>
            </a:avLst>
          </a:prstGeom>
        </p:spPr>
      </p:pic>
      <p:sp>
        <p:nvSpPr>
          <p:cNvPr id="13" name="TextBox 13"/>
          <p:cNvSpPr txBox="1"/>
          <p:nvPr/>
        </p:nvSpPr>
        <p:spPr>
          <a:xfrm>
            <a:off x="0" y="533400"/>
            <a:ext cx="10388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Enhancing Customer Experience through AI</a:t>
            </a:r>
            <a:endParaRPr lang="en-US" sz="1100"/>
          </a:p>
        </p:txBody>
      </p:sp>
      <p:sp>
        <p:nvSpPr>
          <p:cNvPr id="14" name="TextBox 14"/>
          <p:cNvSpPr txBox="1"/>
          <p:nvPr/>
        </p:nvSpPr>
        <p:spPr>
          <a:xfrm>
            <a:off x="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Personalized Property Recommendations</a:t>
            </a:r>
            <a:endParaRPr lang="en-US" sz="1100"/>
          </a:p>
        </p:txBody>
      </p:sp>
      <p:sp>
        <p:nvSpPr>
          <p:cNvPr id="15" name="TextBox 15"/>
          <p:cNvSpPr txBox="1"/>
          <p:nvPr/>
        </p:nvSpPr>
        <p:spPr>
          <a:xfrm>
            <a:off x="360680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24/7 Customer Support</a:t>
            </a:r>
            <a:endParaRPr lang="en-US" sz="1100"/>
          </a:p>
        </p:txBody>
      </p:sp>
      <p:sp>
        <p:nvSpPr>
          <p:cNvPr id="16" name="TextBox 16"/>
          <p:cNvSpPr txBox="1"/>
          <p:nvPr/>
        </p:nvSpPr>
        <p:spPr>
          <a:xfrm>
            <a:off x="722630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Virtual Tours and Augmented Reality</a:t>
            </a:r>
            <a:endParaRPr lang="en-US" sz="1100"/>
          </a:p>
        </p:txBody>
      </p:sp>
      <p:sp>
        <p:nvSpPr>
          <p:cNvPr id="17" name="TextBox 17"/>
          <p:cNvSpPr txBox="1"/>
          <p:nvPr/>
        </p:nvSpPr>
        <p:spPr>
          <a:xfrm>
            <a:off x="0" y="4064000"/>
            <a:ext cx="3149600" cy="106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algorithms analyze user preferences and behavior to provide tailored property suggestions, enhancing the customer journey by ensuring clients find homes that meet their specific needs and desires.</a:t>
            </a:r>
            <a:endParaRPr lang="en-US" sz="1100" dirty="0"/>
          </a:p>
        </p:txBody>
      </p:sp>
      <p:sp>
        <p:nvSpPr>
          <p:cNvPr id="18" name="TextBox 18"/>
          <p:cNvSpPr txBox="1"/>
          <p:nvPr/>
        </p:nvSpPr>
        <p:spPr>
          <a:xfrm>
            <a:off x="3606800" y="37973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AI-driven chatbots offer round-the-clock assistance, addressing client inquiries and concerns in real-time, which significantly improves customer satisfaction and engagement throughout the property search process.</a:t>
            </a:r>
            <a:endParaRPr lang="en-US" sz="1100" dirty="0"/>
          </a:p>
        </p:txBody>
      </p:sp>
      <p:sp>
        <p:nvSpPr>
          <p:cNvPr id="19" name="TextBox 19"/>
          <p:cNvSpPr txBox="1"/>
          <p:nvPr/>
        </p:nvSpPr>
        <p:spPr>
          <a:xfrm>
            <a:off x="7226300" y="4064000"/>
            <a:ext cx="3149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Utilizing AI technologies, real estate firms can offer immersive virtual tours and augmented reality experiences, allowing potential buyers to explore properties remotely, thus streamlining the decision-making process and enhancing overall customer experience.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451600"/>
          </a:xfrm>
          <a:prstGeom prst="rect">
            <a:avLst/>
          </a:prstGeom>
          <a:solidFill>
            <a:srgbClr val="C0DBE8"/>
          </a:solidFill>
        </p:spPr>
      </p:sp>
      <p:pic>
        <p:nvPicPr>
          <p:cNvPr id="3" name="Picture 3"/>
          <p:cNvPicPr>
            <a:picLocks noChangeAspect="1"/>
          </p:cNvPicPr>
          <p:nvPr/>
        </p:nvPicPr>
        <p:blipFill>
          <a:blip r:embed="rId2"/>
          <a:srcRect l="17000" r="17000"/>
          <a:stretch>
            <a:fillRect/>
          </a:stretch>
        </p:blipFill>
        <p:spPr>
          <a:xfrm>
            <a:off x="762000" y="1485900"/>
            <a:ext cx="2705100" cy="4953000"/>
          </a:xfrm>
          <a:prstGeom prst="rect">
            <a:avLst/>
          </a:prstGeom>
        </p:spPr>
      </p:pic>
      <p:pic>
        <p:nvPicPr>
          <p:cNvPr id="4" name="Picture 4"/>
          <p:cNvPicPr>
            <a:picLocks noChangeAspect="1"/>
          </p:cNvPicPr>
          <p:nvPr/>
        </p:nvPicPr>
        <p:blipFill>
          <a:blip r:embed="rId3"/>
          <a:srcRect l="17000" r="17000"/>
          <a:stretch>
            <a:fillRect/>
          </a:stretch>
        </p:blipFill>
        <p:spPr>
          <a:xfrm>
            <a:off x="3835400" y="1485900"/>
            <a:ext cx="2705100" cy="4953000"/>
          </a:xfrm>
          <a:prstGeom prst="rect">
            <a:avLst/>
          </a:prstGeom>
        </p:spPr>
      </p:pic>
      <p:pic>
        <p:nvPicPr>
          <p:cNvPr id="5" name="Picture 5"/>
          <p:cNvPicPr>
            <a:picLocks noChangeAspect="1"/>
          </p:cNvPicPr>
          <p:nvPr/>
        </p:nvPicPr>
        <p:blipFill>
          <a:blip r:embed="rId2"/>
          <a:srcRect l="17000" r="17000"/>
          <a:stretch>
            <a:fillRect/>
          </a:stretch>
        </p:blipFill>
        <p:spPr>
          <a:xfrm>
            <a:off x="6908800" y="1485900"/>
            <a:ext cx="2705100" cy="4953000"/>
          </a:xfrm>
          <a:prstGeom prst="rect">
            <a:avLst/>
          </a:prstGeom>
        </p:spPr>
      </p:pic>
      <p:sp>
        <p:nvSpPr>
          <p:cNvPr id="6" name="AutoShape 6"/>
          <p:cNvSpPr/>
          <p:nvPr/>
        </p:nvSpPr>
        <p:spPr>
          <a:xfrm>
            <a:off x="762000" y="1689100"/>
            <a:ext cx="50800" cy="711200"/>
          </a:xfrm>
          <a:prstGeom prst="rect">
            <a:avLst/>
          </a:prstGeom>
          <a:solidFill>
            <a:srgbClr val="09162E"/>
          </a:solidFill>
        </p:spPr>
      </p:sp>
      <p:sp>
        <p:nvSpPr>
          <p:cNvPr id="7" name="AutoShape 7"/>
          <p:cNvSpPr/>
          <p:nvPr/>
        </p:nvSpPr>
        <p:spPr>
          <a:xfrm>
            <a:off x="3835400" y="1689100"/>
            <a:ext cx="50800" cy="711200"/>
          </a:xfrm>
          <a:prstGeom prst="rect">
            <a:avLst/>
          </a:prstGeom>
          <a:solidFill>
            <a:srgbClr val="FFFFFF"/>
          </a:solidFill>
        </p:spPr>
      </p:sp>
      <p:sp>
        <p:nvSpPr>
          <p:cNvPr id="8" name="AutoShape 8"/>
          <p:cNvSpPr/>
          <p:nvPr/>
        </p:nvSpPr>
        <p:spPr>
          <a:xfrm>
            <a:off x="6908800" y="1689100"/>
            <a:ext cx="50800" cy="711200"/>
          </a:xfrm>
          <a:prstGeom prst="rect">
            <a:avLst/>
          </a:prstGeom>
          <a:solidFill>
            <a:srgbClr val="09162E"/>
          </a:solidFill>
        </p:spPr>
      </p:sp>
      <p:sp>
        <p:nvSpPr>
          <p:cNvPr id="9" name="TextBox 9"/>
          <p:cNvSpPr txBox="1"/>
          <p:nvPr/>
        </p:nvSpPr>
        <p:spPr>
          <a:xfrm>
            <a:off x="11176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01</a:t>
            </a:r>
            <a:endParaRPr lang="en-US" sz="1100"/>
          </a:p>
        </p:txBody>
      </p:sp>
      <p:sp>
        <p:nvSpPr>
          <p:cNvPr id="10" name="TextBox 10"/>
          <p:cNvSpPr txBox="1"/>
          <p:nvPr/>
        </p:nvSpPr>
        <p:spPr>
          <a:xfrm>
            <a:off x="41910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1" name="TextBox 11"/>
          <p:cNvSpPr txBox="1"/>
          <p:nvPr/>
        </p:nvSpPr>
        <p:spPr>
          <a:xfrm>
            <a:off x="72644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03</a:t>
            </a:r>
            <a:endParaRPr lang="en-US" sz="1100"/>
          </a:p>
        </p:txBody>
      </p:sp>
      <p:sp>
        <p:nvSpPr>
          <p:cNvPr id="12" name="TextBox 12"/>
          <p:cNvSpPr txBox="1"/>
          <p:nvPr/>
        </p:nvSpPr>
        <p:spPr>
          <a:xfrm>
            <a:off x="762000" y="4572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Case Studies of AI Implementation in Real Estate</a:t>
            </a:r>
            <a:endParaRPr lang="en-US" sz="1100"/>
          </a:p>
        </p:txBody>
      </p:sp>
      <p:sp>
        <p:nvSpPr>
          <p:cNvPr id="13" name="TextBox 13"/>
          <p:cNvSpPr txBox="1"/>
          <p:nvPr/>
        </p:nvSpPr>
        <p:spPr>
          <a:xfrm>
            <a:off x="11176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Zillow's AI-Powered Valuations</a:t>
            </a:r>
            <a:endParaRPr lang="en-US" sz="1100"/>
          </a:p>
        </p:txBody>
      </p:sp>
      <p:sp>
        <p:nvSpPr>
          <p:cNvPr id="14" name="TextBox 14"/>
          <p:cNvSpPr txBox="1"/>
          <p:nvPr/>
        </p:nvSpPr>
        <p:spPr>
          <a:xfrm>
            <a:off x="41910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Redfin's Virtual Home Tours</a:t>
            </a:r>
            <a:endParaRPr lang="en-US" sz="1100"/>
          </a:p>
        </p:txBody>
      </p:sp>
      <p:sp>
        <p:nvSpPr>
          <p:cNvPr id="15" name="TextBox 15"/>
          <p:cNvSpPr txBox="1"/>
          <p:nvPr/>
        </p:nvSpPr>
        <p:spPr>
          <a:xfrm>
            <a:off x="7264400" y="3200400"/>
            <a:ext cx="1993900" cy="8128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Compass's AI-Driven Market Insights</a:t>
            </a:r>
            <a:endParaRPr lang="en-US" sz="1100"/>
          </a:p>
        </p:txBody>
      </p:sp>
      <p:sp>
        <p:nvSpPr>
          <p:cNvPr id="16" name="TextBox 16"/>
          <p:cNvSpPr txBox="1"/>
          <p:nvPr/>
        </p:nvSpPr>
        <p:spPr>
          <a:xfrm>
            <a:off x="1117600" y="38989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Zillow utilizes AI algorithms to provide real-time property valuations through its Zestimate tool, enhancing accuracy in pricing and helping buyers and sellers make informed decisions based on predictive analytics.</a:t>
            </a:r>
            <a:endParaRPr lang="en-US" sz="1100" dirty="0"/>
          </a:p>
        </p:txBody>
      </p:sp>
      <p:sp>
        <p:nvSpPr>
          <p:cNvPr id="17" name="TextBox 17"/>
          <p:cNvSpPr txBox="1"/>
          <p:nvPr/>
        </p:nvSpPr>
        <p:spPr>
          <a:xfrm>
            <a:off x="4191000" y="3898900"/>
            <a:ext cx="19939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Redfin has implemented AI to create virtual home tours, allowing potential buyers to explore properties remotely, which not only saves time but also increases engagement and interest in listings.</a:t>
            </a:r>
            <a:endParaRPr lang="en-US" sz="1100" dirty="0"/>
          </a:p>
        </p:txBody>
      </p:sp>
      <p:sp>
        <p:nvSpPr>
          <p:cNvPr id="18" name="TextBox 18"/>
          <p:cNvSpPr txBox="1"/>
          <p:nvPr/>
        </p:nvSpPr>
        <p:spPr>
          <a:xfrm>
            <a:off x="7252607" y="38989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Compass leverages AI to analyze market trends and consumer behavior, providing agents with actionable insights that enhance their marketing strategies and improve client service, ultimately driving sales growth.</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AI-Driven Market Analysis and Trends</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C0DBE8"/>
                </a:solidFill>
                <a:latin typeface="苹方-简"/>
              </a:rPr>
              <a:t>Section 2</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108700"/>
          </a:xfrm>
          <a:prstGeom prst="rect">
            <a:avLst/>
          </a:prstGeom>
        </p:spPr>
      </p:pic>
      <p:sp>
        <p:nvSpPr>
          <p:cNvPr id="3" name="AutoShape 3"/>
          <p:cNvSpPr/>
          <p:nvPr/>
        </p:nvSpPr>
        <p:spPr>
          <a:xfrm>
            <a:off x="0" y="0"/>
            <a:ext cx="10388600" cy="6108700"/>
          </a:xfrm>
          <a:prstGeom prst="rect">
            <a:avLst/>
          </a:prstGeom>
          <a:solidFill>
            <a:srgbClr val="09162E"/>
          </a:solidFill>
        </p:spPr>
      </p:sp>
      <p:sp>
        <p:nvSpPr>
          <p:cNvPr id="4" name="AutoShape 4"/>
          <p:cNvSpPr/>
          <p:nvPr/>
        </p:nvSpPr>
        <p:spPr>
          <a:xfrm>
            <a:off x="0" y="1409700"/>
            <a:ext cx="3149600" cy="3924300"/>
          </a:xfrm>
          <a:prstGeom prst="roundRect">
            <a:avLst>
              <a:gd name="adj" fmla="val 3225"/>
            </a:avLst>
          </a:prstGeom>
          <a:solidFill>
            <a:srgbClr val="000000">
              <a:alpha val="0"/>
            </a:srgbClr>
          </a:solidFill>
        </p:spPr>
      </p:sp>
      <p:sp>
        <p:nvSpPr>
          <p:cNvPr id="5" name="AutoShape 5"/>
          <p:cNvSpPr/>
          <p:nvPr/>
        </p:nvSpPr>
        <p:spPr>
          <a:xfrm>
            <a:off x="3606800" y="1485900"/>
            <a:ext cx="3149600" cy="3924300"/>
          </a:xfrm>
          <a:prstGeom prst="roundRect">
            <a:avLst>
              <a:gd name="adj" fmla="val 3225"/>
            </a:avLst>
          </a:prstGeom>
          <a:solidFill>
            <a:srgbClr val="000000">
              <a:alpha val="0"/>
            </a:srgbClr>
          </a:solidFill>
        </p:spPr>
      </p:sp>
      <p:sp>
        <p:nvSpPr>
          <p:cNvPr id="6" name="AutoShape 6"/>
          <p:cNvSpPr/>
          <p:nvPr/>
        </p:nvSpPr>
        <p:spPr>
          <a:xfrm>
            <a:off x="7226300" y="1409700"/>
            <a:ext cx="3149600" cy="3924300"/>
          </a:xfrm>
          <a:prstGeom prst="roundRect">
            <a:avLst>
              <a:gd name="adj" fmla="val 3225"/>
            </a:avLst>
          </a:prstGeom>
          <a:solidFill>
            <a:srgbClr val="000000">
              <a:alpha val="0"/>
            </a:srgbClr>
          </a:solidFill>
        </p:spPr>
      </p:sp>
      <p:sp>
        <p:nvSpPr>
          <p:cNvPr id="7" name="AutoShape 7"/>
          <p:cNvSpPr/>
          <p:nvPr/>
        </p:nvSpPr>
        <p:spPr>
          <a:xfrm>
            <a:off x="0" y="5473700"/>
            <a:ext cx="3149600" cy="0"/>
          </a:xfrm>
          <a:prstGeom prst="rect">
            <a:avLst/>
          </a:prstGeom>
          <a:solidFill>
            <a:srgbClr val="000000"/>
          </a:solidFill>
        </p:spPr>
      </p:sp>
      <p:sp>
        <p:nvSpPr>
          <p:cNvPr id="8" name="AutoShape 8"/>
          <p:cNvSpPr/>
          <p:nvPr/>
        </p:nvSpPr>
        <p:spPr>
          <a:xfrm>
            <a:off x="3606800" y="5473700"/>
            <a:ext cx="3149600" cy="0"/>
          </a:xfrm>
          <a:prstGeom prst="rect">
            <a:avLst/>
          </a:prstGeom>
          <a:solidFill>
            <a:srgbClr val="000000"/>
          </a:solidFill>
        </p:spPr>
      </p:sp>
      <p:sp>
        <p:nvSpPr>
          <p:cNvPr id="9" name="AutoShape 9"/>
          <p:cNvSpPr/>
          <p:nvPr/>
        </p:nvSpPr>
        <p:spPr>
          <a:xfrm>
            <a:off x="7226300" y="5473700"/>
            <a:ext cx="3149600" cy="0"/>
          </a:xfrm>
          <a:prstGeom prst="rect">
            <a:avLst/>
          </a:prstGeom>
          <a:solidFill>
            <a:srgbClr val="000000"/>
          </a:solidFill>
        </p:spPr>
      </p:sp>
      <p:pic>
        <p:nvPicPr>
          <p:cNvPr id="10" name="Picture 10"/>
          <p:cNvPicPr>
            <a:picLocks noChangeAspect="1"/>
          </p:cNvPicPr>
          <p:nvPr/>
        </p:nvPicPr>
        <p:blipFill>
          <a:blip r:embed="rId3"/>
          <a:srcRect t="32000" b="32000"/>
          <a:stretch>
            <a:fillRect/>
          </a:stretch>
        </p:blipFill>
        <p:spPr>
          <a:xfrm>
            <a:off x="0" y="1409700"/>
            <a:ext cx="3149600" cy="1765300"/>
          </a:xfrm>
          <a:prstGeom prst="roundRect">
            <a:avLst>
              <a:gd name="adj" fmla="val 719"/>
            </a:avLst>
          </a:prstGeom>
        </p:spPr>
      </p:pic>
      <p:pic>
        <p:nvPicPr>
          <p:cNvPr id="11" name="Picture 11"/>
          <p:cNvPicPr>
            <a:picLocks noChangeAspect="1"/>
          </p:cNvPicPr>
          <p:nvPr/>
        </p:nvPicPr>
        <p:blipFill>
          <a:blip r:embed="rId4"/>
          <a:srcRect t="13000" b="13000"/>
          <a:stretch>
            <a:fillRect/>
          </a:stretch>
        </p:blipFill>
        <p:spPr>
          <a:xfrm>
            <a:off x="3606800" y="1409700"/>
            <a:ext cx="3149600" cy="1765300"/>
          </a:xfrm>
          <a:prstGeom prst="roundRect">
            <a:avLst>
              <a:gd name="adj" fmla="val 719"/>
            </a:avLst>
          </a:prstGeom>
        </p:spPr>
      </p:pic>
      <p:pic>
        <p:nvPicPr>
          <p:cNvPr id="12" name="Picture 12"/>
          <p:cNvPicPr>
            <a:picLocks noChangeAspect="1"/>
          </p:cNvPicPr>
          <p:nvPr/>
        </p:nvPicPr>
        <p:blipFill>
          <a:blip r:embed="rId5"/>
          <a:srcRect t="31000" b="31000"/>
          <a:stretch>
            <a:fillRect/>
          </a:stretch>
        </p:blipFill>
        <p:spPr>
          <a:xfrm>
            <a:off x="7226300" y="1409700"/>
            <a:ext cx="3149600" cy="1765300"/>
          </a:xfrm>
          <a:prstGeom prst="roundRect">
            <a:avLst>
              <a:gd name="adj" fmla="val 719"/>
            </a:avLst>
          </a:prstGeom>
        </p:spPr>
      </p:pic>
      <p:sp>
        <p:nvSpPr>
          <p:cNvPr id="13" name="TextBox 13"/>
          <p:cNvSpPr txBox="1"/>
          <p:nvPr/>
        </p:nvSpPr>
        <p:spPr>
          <a:xfrm>
            <a:off x="0" y="533400"/>
            <a:ext cx="10388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Understanding AI Algorithms for Market Predictions</a:t>
            </a:r>
            <a:endParaRPr lang="en-US" sz="1100"/>
          </a:p>
        </p:txBody>
      </p:sp>
      <p:sp>
        <p:nvSpPr>
          <p:cNvPr id="14" name="TextBox 14"/>
          <p:cNvSpPr txBox="1"/>
          <p:nvPr/>
        </p:nvSpPr>
        <p:spPr>
          <a:xfrm>
            <a:off x="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Predictive Analytics in Real Estate</a:t>
            </a:r>
            <a:endParaRPr lang="en-US" sz="1100"/>
          </a:p>
        </p:txBody>
      </p:sp>
      <p:sp>
        <p:nvSpPr>
          <p:cNvPr id="15" name="TextBox 15"/>
          <p:cNvSpPr txBox="1"/>
          <p:nvPr/>
        </p:nvSpPr>
        <p:spPr>
          <a:xfrm>
            <a:off x="360680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Enhanced Data Processing</a:t>
            </a:r>
            <a:endParaRPr lang="en-US" sz="1100"/>
          </a:p>
        </p:txBody>
      </p:sp>
      <p:sp>
        <p:nvSpPr>
          <p:cNvPr id="16" name="TextBox 16"/>
          <p:cNvSpPr txBox="1"/>
          <p:nvPr/>
        </p:nvSpPr>
        <p:spPr>
          <a:xfrm>
            <a:off x="722630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Risk Assessment and Management</a:t>
            </a:r>
            <a:endParaRPr lang="en-US" sz="1100"/>
          </a:p>
        </p:txBody>
      </p:sp>
      <p:sp>
        <p:nvSpPr>
          <p:cNvPr id="17" name="TextBox 17"/>
          <p:cNvSpPr txBox="1"/>
          <p:nvPr/>
        </p:nvSpPr>
        <p:spPr>
          <a:xfrm>
            <a:off x="0" y="4064000"/>
            <a:ext cx="3149600" cy="106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 algorithms utilize historical data and market trends to forecast future property values and demand, enabling investors and real estate professionals to make informed decisions based on predictive insights.</a:t>
            </a:r>
            <a:endParaRPr lang="en-US" sz="1100" dirty="0"/>
          </a:p>
        </p:txBody>
      </p:sp>
      <p:sp>
        <p:nvSpPr>
          <p:cNvPr id="18" name="TextBox 18"/>
          <p:cNvSpPr txBox="1"/>
          <p:nvPr/>
        </p:nvSpPr>
        <p:spPr>
          <a:xfrm>
            <a:off x="3606800" y="4127500"/>
            <a:ext cx="3149600" cy="106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analyzing vast datasets, AI algorithms can identify patterns and correlations that human analysts might overlook, leading to more accurate predictions of market fluctuations and investment opportunities.</a:t>
            </a:r>
            <a:endParaRPr lang="en-US" sz="1100" dirty="0"/>
          </a:p>
        </p:txBody>
      </p:sp>
      <p:sp>
        <p:nvSpPr>
          <p:cNvPr id="19" name="TextBox 19"/>
          <p:cNvSpPr txBox="1"/>
          <p:nvPr/>
        </p:nvSpPr>
        <p:spPr>
          <a:xfrm>
            <a:off x="7226300" y="40640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AI-driven models assess potential risks associated with real estate investments by evaluating economic indicators, neighborhood trends, and property characteristics, helping stakeholders mitigate risks and optimize their portfolios.</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7988300"/>
          </a:xfrm>
          <a:prstGeom prst="rect">
            <a:avLst/>
          </a:prstGeom>
          <a:solidFill>
            <a:srgbClr val="C0DBE8"/>
          </a:solidFill>
        </p:spPr>
      </p:sp>
      <p:pic>
        <p:nvPicPr>
          <p:cNvPr id="3" name="Picture 3"/>
          <p:cNvPicPr>
            <a:picLocks noChangeAspect="1"/>
          </p:cNvPicPr>
          <p:nvPr/>
        </p:nvPicPr>
        <p:blipFill>
          <a:blip r:embed="rId2"/>
          <a:srcRect l="6000" r="6000"/>
          <a:stretch>
            <a:fillRect/>
          </a:stretch>
        </p:blipFill>
        <p:spPr>
          <a:xfrm>
            <a:off x="533400" y="533400"/>
            <a:ext cx="3454400" cy="6921500"/>
          </a:xfrm>
          <a:prstGeom prst="rect">
            <a:avLst/>
          </a:prstGeom>
        </p:spPr>
      </p:pic>
      <p:sp>
        <p:nvSpPr>
          <p:cNvPr id="4" name="AutoShape 4"/>
          <p:cNvSpPr/>
          <p:nvPr/>
        </p:nvSpPr>
        <p:spPr>
          <a:xfrm>
            <a:off x="4572000" y="1917700"/>
            <a:ext cx="5156200" cy="1625600"/>
          </a:xfrm>
          <a:prstGeom prst="rect">
            <a:avLst/>
          </a:prstGeom>
          <a:solidFill>
            <a:srgbClr val="FFFFFF"/>
          </a:solidFill>
        </p:spPr>
      </p:sp>
      <p:sp>
        <p:nvSpPr>
          <p:cNvPr id="5" name="AutoShape 5"/>
          <p:cNvSpPr/>
          <p:nvPr/>
        </p:nvSpPr>
        <p:spPr>
          <a:xfrm>
            <a:off x="4572000" y="3759200"/>
            <a:ext cx="5156200" cy="1625600"/>
          </a:xfrm>
          <a:prstGeom prst="rect">
            <a:avLst/>
          </a:prstGeom>
          <a:solidFill>
            <a:srgbClr val="09162E"/>
          </a:solidFill>
        </p:spPr>
      </p:sp>
      <p:sp>
        <p:nvSpPr>
          <p:cNvPr id="6" name="AutoShape 6"/>
          <p:cNvSpPr/>
          <p:nvPr/>
        </p:nvSpPr>
        <p:spPr>
          <a:xfrm>
            <a:off x="4572000" y="5588000"/>
            <a:ext cx="5156200" cy="1625600"/>
          </a:xfrm>
          <a:prstGeom prst="rect">
            <a:avLst/>
          </a:prstGeom>
          <a:solidFill>
            <a:srgbClr val="FFFFFF"/>
          </a:solidFill>
        </p:spPr>
      </p:sp>
      <p:sp>
        <p:nvSpPr>
          <p:cNvPr id="7" name="AutoShape 7"/>
          <p:cNvSpPr/>
          <p:nvPr/>
        </p:nvSpPr>
        <p:spPr>
          <a:xfrm>
            <a:off x="533400" y="533400"/>
            <a:ext cx="3454400" cy="6921500"/>
          </a:xfrm>
          <a:prstGeom prst="rect">
            <a:avLst/>
          </a:prstGeom>
          <a:solidFill>
            <a:srgbClr val="000000">
              <a:alpha val="0"/>
            </a:srgbClr>
          </a:solidFill>
        </p:spPr>
      </p:sp>
      <p:sp>
        <p:nvSpPr>
          <p:cNvPr id="8" name="AutoShape 8"/>
          <p:cNvSpPr/>
          <p:nvPr/>
        </p:nvSpPr>
        <p:spPr>
          <a:xfrm>
            <a:off x="4572000" y="2082800"/>
            <a:ext cx="50800" cy="1308100"/>
          </a:xfrm>
          <a:prstGeom prst="rect">
            <a:avLst/>
          </a:prstGeom>
          <a:solidFill>
            <a:srgbClr val="09162E"/>
          </a:solidFill>
        </p:spPr>
      </p:sp>
      <p:sp>
        <p:nvSpPr>
          <p:cNvPr id="9" name="AutoShape 9"/>
          <p:cNvSpPr/>
          <p:nvPr/>
        </p:nvSpPr>
        <p:spPr>
          <a:xfrm>
            <a:off x="4572000" y="3911600"/>
            <a:ext cx="50800" cy="1308100"/>
          </a:xfrm>
          <a:prstGeom prst="rect">
            <a:avLst/>
          </a:prstGeom>
          <a:solidFill>
            <a:srgbClr val="FFFFFF"/>
          </a:solidFill>
        </p:spPr>
      </p:sp>
      <p:sp>
        <p:nvSpPr>
          <p:cNvPr id="10" name="AutoShape 10"/>
          <p:cNvSpPr/>
          <p:nvPr/>
        </p:nvSpPr>
        <p:spPr>
          <a:xfrm>
            <a:off x="4572000" y="5753100"/>
            <a:ext cx="50800" cy="1308100"/>
          </a:xfrm>
          <a:prstGeom prst="rect">
            <a:avLst/>
          </a:prstGeom>
          <a:solidFill>
            <a:srgbClr val="09162E"/>
          </a:solidFill>
        </p:spPr>
      </p:sp>
      <p:sp>
        <p:nvSpPr>
          <p:cNvPr id="11" name="AutoShape 11"/>
          <p:cNvSpPr/>
          <p:nvPr/>
        </p:nvSpPr>
        <p:spPr>
          <a:xfrm>
            <a:off x="533400" y="0"/>
            <a:ext cx="0" cy="0"/>
          </a:xfrm>
          <a:prstGeom prst="rect">
            <a:avLst/>
          </a:prstGeom>
          <a:solidFill>
            <a:srgbClr val="000000">
              <a:alpha val="0"/>
            </a:srgbClr>
          </a:solidFill>
        </p:spPr>
      </p:sp>
      <p:sp>
        <p:nvSpPr>
          <p:cNvPr id="12" name="TextBox 12"/>
          <p:cNvSpPr txBox="1"/>
          <p:nvPr/>
        </p:nvSpPr>
        <p:spPr>
          <a:xfrm>
            <a:off x="4572000" y="533400"/>
            <a:ext cx="51562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Identifying Emerging Trends with AI Tools</a:t>
            </a:r>
            <a:endParaRPr lang="en-US" sz="1100"/>
          </a:p>
        </p:txBody>
      </p:sp>
      <p:sp>
        <p:nvSpPr>
          <p:cNvPr id="13" name="TextBox 13"/>
          <p:cNvSpPr txBox="1"/>
          <p:nvPr/>
        </p:nvSpPr>
        <p:spPr>
          <a:xfrm>
            <a:off x="4775200" y="21209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Data-Driven Insights</a:t>
            </a:r>
            <a:endParaRPr lang="en-US" sz="1100"/>
          </a:p>
        </p:txBody>
      </p:sp>
      <p:sp>
        <p:nvSpPr>
          <p:cNvPr id="14" name="TextBox 14"/>
          <p:cNvSpPr txBox="1"/>
          <p:nvPr/>
        </p:nvSpPr>
        <p:spPr>
          <a:xfrm>
            <a:off x="4775200" y="39624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Predictive Market Analysis</a:t>
            </a:r>
            <a:endParaRPr lang="en-US" sz="1100"/>
          </a:p>
        </p:txBody>
      </p:sp>
      <p:sp>
        <p:nvSpPr>
          <p:cNvPr id="15" name="TextBox 15"/>
          <p:cNvSpPr txBox="1"/>
          <p:nvPr/>
        </p:nvSpPr>
        <p:spPr>
          <a:xfrm>
            <a:off x="4775200" y="57912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Enhanced Customer Targeting</a:t>
            </a:r>
            <a:endParaRPr lang="en-US" sz="1100"/>
          </a:p>
        </p:txBody>
      </p:sp>
      <p:sp>
        <p:nvSpPr>
          <p:cNvPr id="16" name="TextBox 16"/>
          <p:cNvSpPr txBox="1"/>
          <p:nvPr/>
        </p:nvSpPr>
        <p:spPr>
          <a:xfrm>
            <a:off x="4775200" y="24892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000000">
                    <a:alpha val="87843"/>
                  </a:srgbClr>
                </a:solidFill>
                <a:latin typeface="苹方-简"/>
              </a:rPr>
              <a:t>AI tools analyze vast amounts of real estate data to identify emerging market trends, such as shifts in buyer preferences, pricing patterns, and neighborhood developments, enabling stakeholders to make informed decisions.</a:t>
            </a:r>
            <a:endParaRPr lang="en-US" sz="1100"/>
          </a:p>
        </p:txBody>
      </p:sp>
      <p:sp>
        <p:nvSpPr>
          <p:cNvPr id="17" name="TextBox 17"/>
          <p:cNvSpPr txBox="1"/>
          <p:nvPr/>
        </p:nvSpPr>
        <p:spPr>
          <a:xfrm>
            <a:off x="4775200" y="43307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FFFFFF"/>
                </a:solidFill>
                <a:latin typeface="苹方-简"/>
              </a:rPr>
              <a:t>By leveraging machine learning algorithms, AI can predict future market movements and investment opportunities, allowing real estate professionals to stay ahead of the competition and capitalize on emerging trends.</a:t>
            </a:r>
            <a:endParaRPr lang="en-US" sz="1100"/>
          </a:p>
        </p:txBody>
      </p:sp>
      <p:sp>
        <p:nvSpPr>
          <p:cNvPr id="18" name="TextBox 18"/>
          <p:cNvSpPr txBox="1"/>
          <p:nvPr/>
        </p:nvSpPr>
        <p:spPr>
          <a:xfrm>
            <a:off x="4775200" y="61722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000000">
                    <a:alpha val="87843"/>
                  </a:srgbClr>
                </a:solidFill>
                <a:latin typeface="苹方-简"/>
              </a:rPr>
              <a:t>AI tools facilitate the segmentation of potential buyers and investors based on behavior and preferences, enabling more effective marketing strategies and personalized outreach that align with current market trends.</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451600"/>
          </a:xfrm>
          <a:prstGeom prst="rect">
            <a:avLst/>
          </a:prstGeom>
          <a:solidFill>
            <a:srgbClr val="C0DBE8"/>
          </a:solidFill>
        </p:spPr>
      </p:sp>
      <p:pic>
        <p:nvPicPr>
          <p:cNvPr id="3" name="Picture 3"/>
          <p:cNvPicPr>
            <a:picLocks noChangeAspect="1"/>
          </p:cNvPicPr>
          <p:nvPr/>
        </p:nvPicPr>
        <p:blipFill>
          <a:blip r:embed="rId2"/>
          <a:srcRect l="17000" r="17000"/>
          <a:stretch>
            <a:fillRect/>
          </a:stretch>
        </p:blipFill>
        <p:spPr>
          <a:xfrm>
            <a:off x="762000" y="1485900"/>
            <a:ext cx="2705100" cy="4953000"/>
          </a:xfrm>
          <a:prstGeom prst="rect">
            <a:avLst/>
          </a:prstGeom>
        </p:spPr>
      </p:pic>
      <p:pic>
        <p:nvPicPr>
          <p:cNvPr id="4" name="Picture 4"/>
          <p:cNvPicPr>
            <a:picLocks noChangeAspect="1"/>
          </p:cNvPicPr>
          <p:nvPr/>
        </p:nvPicPr>
        <p:blipFill>
          <a:blip r:embed="rId3"/>
          <a:srcRect l="17000" r="17000"/>
          <a:stretch>
            <a:fillRect/>
          </a:stretch>
        </p:blipFill>
        <p:spPr>
          <a:xfrm>
            <a:off x="3835400" y="1485900"/>
            <a:ext cx="2705100" cy="4953000"/>
          </a:xfrm>
          <a:prstGeom prst="rect">
            <a:avLst/>
          </a:prstGeom>
        </p:spPr>
      </p:pic>
      <p:pic>
        <p:nvPicPr>
          <p:cNvPr id="5" name="Picture 5"/>
          <p:cNvPicPr>
            <a:picLocks noChangeAspect="1"/>
          </p:cNvPicPr>
          <p:nvPr/>
        </p:nvPicPr>
        <p:blipFill>
          <a:blip r:embed="rId2"/>
          <a:srcRect l="17000" r="17000"/>
          <a:stretch>
            <a:fillRect/>
          </a:stretch>
        </p:blipFill>
        <p:spPr>
          <a:xfrm>
            <a:off x="6908800" y="1485900"/>
            <a:ext cx="2705100" cy="4953000"/>
          </a:xfrm>
          <a:prstGeom prst="rect">
            <a:avLst/>
          </a:prstGeom>
        </p:spPr>
      </p:pic>
      <p:sp>
        <p:nvSpPr>
          <p:cNvPr id="6" name="AutoShape 6"/>
          <p:cNvSpPr/>
          <p:nvPr/>
        </p:nvSpPr>
        <p:spPr>
          <a:xfrm>
            <a:off x="762000" y="1689100"/>
            <a:ext cx="50800" cy="711200"/>
          </a:xfrm>
          <a:prstGeom prst="rect">
            <a:avLst/>
          </a:prstGeom>
          <a:solidFill>
            <a:srgbClr val="09162E"/>
          </a:solidFill>
        </p:spPr>
      </p:sp>
      <p:sp>
        <p:nvSpPr>
          <p:cNvPr id="7" name="AutoShape 7"/>
          <p:cNvSpPr/>
          <p:nvPr/>
        </p:nvSpPr>
        <p:spPr>
          <a:xfrm>
            <a:off x="3835400" y="1689100"/>
            <a:ext cx="50800" cy="711200"/>
          </a:xfrm>
          <a:prstGeom prst="rect">
            <a:avLst/>
          </a:prstGeom>
          <a:solidFill>
            <a:srgbClr val="FFFFFF"/>
          </a:solidFill>
        </p:spPr>
      </p:sp>
      <p:sp>
        <p:nvSpPr>
          <p:cNvPr id="8" name="AutoShape 8"/>
          <p:cNvSpPr/>
          <p:nvPr/>
        </p:nvSpPr>
        <p:spPr>
          <a:xfrm>
            <a:off x="6908800" y="1689100"/>
            <a:ext cx="50800" cy="711200"/>
          </a:xfrm>
          <a:prstGeom prst="rect">
            <a:avLst/>
          </a:prstGeom>
          <a:solidFill>
            <a:srgbClr val="09162E"/>
          </a:solidFill>
        </p:spPr>
      </p:sp>
      <p:sp>
        <p:nvSpPr>
          <p:cNvPr id="9" name="TextBox 9"/>
          <p:cNvSpPr txBox="1"/>
          <p:nvPr/>
        </p:nvSpPr>
        <p:spPr>
          <a:xfrm>
            <a:off x="11176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01</a:t>
            </a:r>
            <a:endParaRPr lang="en-US" sz="1100"/>
          </a:p>
        </p:txBody>
      </p:sp>
      <p:sp>
        <p:nvSpPr>
          <p:cNvPr id="10" name="TextBox 10"/>
          <p:cNvSpPr txBox="1"/>
          <p:nvPr/>
        </p:nvSpPr>
        <p:spPr>
          <a:xfrm>
            <a:off x="41910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1" name="TextBox 11"/>
          <p:cNvSpPr txBox="1"/>
          <p:nvPr/>
        </p:nvSpPr>
        <p:spPr>
          <a:xfrm>
            <a:off x="72644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03</a:t>
            </a:r>
            <a:endParaRPr lang="en-US" sz="1100"/>
          </a:p>
        </p:txBody>
      </p:sp>
      <p:sp>
        <p:nvSpPr>
          <p:cNvPr id="12" name="TextBox 12"/>
          <p:cNvSpPr txBox="1"/>
          <p:nvPr/>
        </p:nvSpPr>
        <p:spPr>
          <a:xfrm>
            <a:off x="762000" y="4572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The Role of Big Data in Real Estate Decisions</a:t>
            </a:r>
            <a:endParaRPr lang="en-US" sz="1100"/>
          </a:p>
        </p:txBody>
      </p:sp>
      <p:sp>
        <p:nvSpPr>
          <p:cNvPr id="13" name="TextBox 13"/>
          <p:cNvSpPr txBox="1"/>
          <p:nvPr/>
        </p:nvSpPr>
        <p:spPr>
          <a:xfrm>
            <a:off x="1117600" y="3200400"/>
            <a:ext cx="1993900" cy="8128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Informed Investment Strategies</a:t>
            </a:r>
            <a:endParaRPr lang="en-US" sz="1100"/>
          </a:p>
        </p:txBody>
      </p:sp>
      <p:sp>
        <p:nvSpPr>
          <p:cNvPr id="14" name="TextBox 14"/>
          <p:cNvSpPr txBox="1"/>
          <p:nvPr/>
        </p:nvSpPr>
        <p:spPr>
          <a:xfrm>
            <a:off x="41910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Enhanced Risk Assessment</a:t>
            </a:r>
            <a:endParaRPr lang="en-US" sz="1100"/>
          </a:p>
        </p:txBody>
      </p:sp>
      <p:sp>
        <p:nvSpPr>
          <p:cNvPr id="15" name="TextBox 15"/>
          <p:cNvSpPr txBox="1"/>
          <p:nvPr/>
        </p:nvSpPr>
        <p:spPr>
          <a:xfrm>
            <a:off x="72644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Targeted Marketing Efforts</a:t>
            </a:r>
            <a:endParaRPr lang="en-US" sz="1100"/>
          </a:p>
        </p:txBody>
      </p:sp>
      <p:sp>
        <p:nvSpPr>
          <p:cNvPr id="16" name="TextBox 16"/>
          <p:cNvSpPr txBox="1"/>
          <p:nvPr/>
        </p:nvSpPr>
        <p:spPr>
          <a:xfrm>
            <a:off x="1117600" y="41656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Big data analytics enables real estate professionals to analyze market trends, property values, and demographic shifts, leading to more informed investment decisions and optimized portfolio management.</a:t>
            </a:r>
            <a:endParaRPr lang="en-US" sz="1100" dirty="0"/>
          </a:p>
        </p:txBody>
      </p:sp>
      <p:sp>
        <p:nvSpPr>
          <p:cNvPr id="17" name="TextBox 17"/>
          <p:cNvSpPr txBox="1"/>
          <p:nvPr/>
        </p:nvSpPr>
        <p:spPr>
          <a:xfrm>
            <a:off x="4191000" y="38989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leveraging big data, stakeholders can identify potential risks associated with properties and markets, allowing for proactive measures to mitigate financial losses and improve overall investment security.</a:t>
            </a:r>
            <a:endParaRPr lang="en-US" sz="1100" dirty="0"/>
          </a:p>
        </p:txBody>
      </p:sp>
      <p:sp>
        <p:nvSpPr>
          <p:cNvPr id="18" name="TextBox 18"/>
          <p:cNvSpPr txBox="1"/>
          <p:nvPr/>
        </p:nvSpPr>
        <p:spPr>
          <a:xfrm>
            <a:off x="7264400" y="38989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Big data allows for precise customer segmentation and targeting, enabling real estate companies to tailor their marketing strategies to specific demographics, ultimately increasing engagement and conversion rates.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108700"/>
          </a:xfrm>
          <a:prstGeom prst="rect">
            <a:avLst/>
          </a:prstGeom>
        </p:spPr>
      </p:pic>
      <p:sp>
        <p:nvSpPr>
          <p:cNvPr id="3" name="AutoShape 3"/>
          <p:cNvSpPr/>
          <p:nvPr/>
        </p:nvSpPr>
        <p:spPr>
          <a:xfrm>
            <a:off x="0" y="0"/>
            <a:ext cx="10388600" cy="6108700"/>
          </a:xfrm>
          <a:prstGeom prst="rect">
            <a:avLst/>
          </a:prstGeom>
          <a:solidFill>
            <a:srgbClr val="09162E"/>
          </a:solidFill>
        </p:spPr>
      </p:sp>
      <p:sp>
        <p:nvSpPr>
          <p:cNvPr id="4" name="AutoShape 4"/>
          <p:cNvSpPr/>
          <p:nvPr/>
        </p:nvSpPr>
        <p:spPr>
          <a:xfrm>
            <a:off x="0" y="1409700"/>
            <a:ext cx="3149600" cy="3924300"/>
          </a:xfrm>
          <a:prstGeom prst="roundRect">
            <a:avLst>
              <a:gd name="adj" fmla="val 3225"/>
            </a:avLst>
          </a:prstGeom>
          <a:solidFill>
            <a:srgbClr val="000000">
              <a:alpha val="0"/>
            </a:srgbClr>
          </a:solidFill>
        </p:spPr>
      </p:sp>
      <p:sp>
        <p:nvSpPr>
          <p:cNvPr id="5" name="AutoShape 5"/>
          <p:cNvSpPr/>
          <p:nvPr/>
        </p:nvSpPr>
        <p:spPr>
          <a:xfrm>
            <a:off x="3606800" y="1409700"/>
            <a:ext cx="3149600" cy="3924300"/>
          </a:xfrm>
          <a:prstGeom prst="roundRect">
            <a:avLst>
              <a:gd name="adj" fmla="val 3225"/>
            </a:avLst>
          </a:prstGeom>
          <a:solidFill>
            <a:srgbClr val="000000">
              <a:alpha val="0"/>
            </a:srgbClr>
          </a:solidFill>
        </p:spPr>
      </p:sp>
      <p:sp>
        <p:nvSpPr>
          <p:cNvPr id="6" name="AutoShape 6"/>
          <p:cNvSpPr/>
          <p:nvPr/>
        </p:nvSpPr>
        <p:spPr>
          <a:xfrm>
            <a:off x="7226300" y="1409700"/>
            <a:ext cx="3149600" cy="3924300"/>
          </a:xfrm>
          <a:prstGeom prst="roundRect">
            <a:avLst>
              <a:gd name="adj" fmla="val 3225"/>
            </a:avLst>
          </a:prstGeom>
          <a:solidFill>
            <a:srgbClr val="000000">
              <a:alpha val="0"/>
            </a:srgbClr>
          </a:solidFill>
        </p:spPr>
      </p:sp>
      <p:sp>
        <p:nvSpPr>
          <p:cNvPr id="7" name="AutoShape 7"/>
          <p:cNvSpPr/>
          <p:nvPr/>
        </p:nvSpPr>
        <p:spPr>
          <a:xfrm>
            <a:off x="0" y="5473700"/>
            <a:ext cx="3149600" cy="0"/>
          </a:xfrm>
          <a:prstGeom prst="rect">
            <a:avLst/>
          </a:prstGeom>
          <a:solidFill>
            <a:srgbClr val="000000"/>
          </a:solidFill>
        </p:spPr>
      </p:sp>
      <p:sp>
        <p:nvSpPr>
          <p:cNvPr id="8" name="AutoShape 8"/>
          <p:cNvSpPr/>
          <p:nvPr/>
        </p:nvSpPr>
        <p:spPr>
          <a:xfrm>
            <a:off x="3606800" y="5473700"/>
            <a:ext cx="3149600" cy="0"/>
          </a:xfrm>
          <a:prstGeom prst="rect">
            <a:avLst/>
          </a:prstGeom>
          <a:solidFill>
            <a:srgbClr val="000000"/>
          </a:solidFill>
        </p:spPr>
      </p:sp>
      <p:sp>
        <p:nvSpPr>
          <p:cNvPr id="9" name="AutoShape 9"/>
          <p:cNvSpPr/>
          <p:nvPr/>
        </p:nvSpPr>
        <p:spPr>
          <a:xfrm>
            <a:off x="7226300" y="5473700"/>
            <a:ext cx="3149600" cy="0"/>
          </a:xfrm>
          <a:prstGeom prst="rect">
            <a:avLst/>
          </a:prstGeom>
          <a:solidFill>
            <a:srgbClr val="000000"/>
          </a:solidFill>
        </p:spPr>
      </p:sp>
      <p:pic>
        <p:nvPicPr>
          <p:cNvPr id="10" name="Picture 10"/>
          <p:cNvPicPr>
            <a:picLocks noChangeAspect="1"/>
          </p:cNvPicPr>
          <p:nvPr/>
        </p:nvPicPr>
        <p:blipFill>
          <a:blip r:embed="rId3"/>
          <a:srcRect t="35000" b="35000"/>
          <a:stretch>
            <a:fillRect/>
          </a:stretch>
        </p:blipFill>
        <p:spPr>
          <a:xfrm>
            <a:off x="0" y="1409700"/>
            <a:ext cx="3149600" cy="1765300"/>
          </a:xfrm>
          <a:prstGeom prst="roundRect">
            <a:avLst>
              <a:gd name="adj" fmla="val 719"/>
            </a:avLst>
          </a:prstGeom>
        </p:spPr>
      </p:pic>
      <p:pic>
        <p:nvPicPr>
          <p:cNvPr id="11" name="Picture 11"/>
          <p:cNvPicPr>
            <a:picLocks noChangeAspect="1"/>
          </p:cNvPicPr>
          <p:nvPr/>
        </p:nvPicPr>
        <p:blipFill>
          <a:blip r:embed="rId4"/>
          <a:srcRect t="31000" b="31000"/>
          <a:stretch>
            <a:fillRect/>
          </a:stretch>
        </p:blipFill>
        <p:spPr>
          <a:xfrm>
            <a:off x="3606800" y="1409700"/>
            <a:ext cx="3149600" cy="1765300"/>
          </a:xfrm>
          <a:prstGeom prst="roundRect">
            <a:avLst>
              <a:gd name="adj" fmla="val 719"/>
            </a:avLst>
          </a:prstGeom>
        </p:spPr>
      </p:pic>
      <p:pic>
        <p:nvPicPr>
          <p:cNvPr id="12" name="Picture 12"/>
          <p:cNvPicPr>
            <a:picLocks noChangeAspect="1"/>
          </p:cNvPicPr>
          <p:nvPr/>
        </p:nvPicPr>
        <p:blipFill>
          <a:blip r:embed="rId5"/>
          <a:srcRect t="32000" b="32000"/>
          <a:stretch>
            <a:fillRect/>
          </a:stretch>
        </p:blipFill>
        <p:spPr>
          <a:xfrm>
            <a:off x="7226300" y="1409700"/>
            <a:ext cx="3149600" cy="1765300"/>
          </a:xfrm>
          <a:prstGeom prst="roundRect">
            <a:avLst>
              <a:gd name="adj" fmla="val 719"/>
            </a:avLst>
          </a:prstGeom>
        </p:spPr>
      </p:pic>
      <p:sp>
        <p:nvSpPr>
          <p:cNvPr id="13" name="TextBox 13"/>
          <p:cNvSpPr txBox="1"/>
          <p:nvPr/>
        </p:nvSpPr>
        <p:spPr>
          <a:xfrm>
            <a:off x="0" y="533400"/>
            <a:ext cx="10388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Success Stories of AI in Market Analysis</a:t>
            </a:r>
            <a:endParaRPr lang="en-US" sz="1100"/>
          </a:p>
        </p:txBody>
      </p:sp>
      <p:sp>
        <p:nvSpPr>
          <p:cNvPr id="14" name="TextBox 14"/>
          <p:cNvSpPr txBox="1"/>
          <p:nvPr/>
        </p:nvSpPr>
        <p:spPr>
          <a:xfrm>
            <a:off x="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Zillow's Predictive Analytics</a:t>
            </a:r>
            <a:endParaRPr lang="en-US" sz="1100"/>
          </a:p>
        </p:txBody>
      </p:sp>
      <p:sp>
        <p:nvSpPr>
          <p:cNvPr id="15" name="TextBox 15"/>
          <p:cNvSpPr txBox="1"/>
          <p:nvPr/>
        </p:nvSpPr>
        <p:spPr>
          <a:xfrm>
            <a:off x="360680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Redfin's Market Trend Identification</a:t>
            </a:r>
            <a:endParaRPr lang="en-US" sz="1100"/>
          </a:p>
        </p:txBody>
      </p:sp>
      <p:sp>
        <p:nvSpPr>
          <p:cNvPr id="16" name="TextBox 16"/>
          <p:cNvSpPr txBox="1"/>
          <p:nvPr/>
        </p:nvSpPr>
        <p:spPr>
          <a:xfrm>
            <a:off x="722630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Compass's Consumer Behavior Analysis</a:t>
            </a:r>
            <a:endParaRPr lang="en-US" sz="1100"/>
          </a:p>
        </p:txBody>
      </p:sp>
      <p:sp>
        <p:nvSpPr>
          <p:cNvPr id="17" name="TextBox 17"/>
          <p:cNvSpPr txBox="1"/>
          <p:nvPr/>
        </p:nvSpPr>
        <p:spPr>
          <a:xfrm>
            <a:off x="0" y="37973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Zillow employs advanced AI algorithms to analyze historical data and market trends, providing accurate property valuations and enabling buyers and sellers to make informed decisions based on real-time insights.</a:t>
            </a:r>
            <a:endParaRPr lang="en-US" sz="1100" dirty="0"/>
          </a:p>
        </p:txBody>
      </p:sp>
      <p:sp>
        <p:nvSpPr>
          <p:cNvPr id="18" name="TextBox 18"/>
          <p:cNvSpPr txBox="1"/>
          <p:nvPr/>
        </p:nvSpPr>
        <p:spPr>
          <a:xfrm>
            <a:off x="3606800" y="4064000"/>
            <a:ext cx="3149600" cy="1066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Redfin utilizes AI tools to identify emerging market trends, allowing agents to adjust their strategies proactively and offer clients tailored advice that aligns with current market dynamics.</a:t>
            </a:r>
            <a:endParaRPr lang="en-US" sz="1100" dirty="0"/>
          </a:p>
        </p:txBody>
      </p:sp>
      <p:sp>
        <p:nvSpPr>
          <p:cNvPr id="19" name="TextBox 19"/>
          <p:cNvSpPr txBox="1"/>
          <p:nvPr/>
        </p:nvSpPr>
        <p:spPr>
          <a:xfrm>
            <a:off x="7226300" y="40640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Compass leverages AI to analyze consumer behavior and preferences, equipping agents with actionable insights that enhance marketing efforts and improve client engagement, ultimately driving sales growth.</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AI Technologies Shaping the Future of Real Estate</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C0DBE8"/>
                </a:solidFill>
                <a:latin typeface="苹方-简"/>
              </a:rPr>
              <a:t>Section 3</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451600"/>
          </a:xfrm>
          <a:prstGeom prst="rect">
            <a:avLst/>
          </a:prstGeom>
          <a:solidFill>
            <a:srgbClr val="C0DBE8"/>
          </a:solidFill>
        </p:spPr>
      </p:sp>
      <p:pic>
        <p:nvPicPr>
          <p:cNvPr id="3" name="Picture 3"/>
          <p:cNvPicPr>
            <a:picLocks noChangeAspect="1"/>
          </p:cNvPicPr>
          <p:nvPr/>
        </p:nvPicPr>
        <p:blipFill>
          <a:blip r:embed="rId2"/>
          <a:srcRect l="17000" r="17000"/>
          <a:stretch>
            <a:fillRect/>
          </a:stretch>
        </p:blipFill>
        <p:spPr>
          <a:xfrm>
            <a:off x="762000" y="1485900"/>
            <a:ext cx="2705100" cy="4953000"/>
          </a:xfrm>
          <a:prstGeom prst="rect">
            <a:avLst/>
          </a:prstGeom>
        </p:spPr>
      </p:pic>
      <p:pic>
        <p:nvPicPr>
          <p:cNvPr id="4" name="Picture 4"/>
          <p:cNvPicPr>
            <a:picLocks noChangeAspect="1"/>
          </p:cNvPicPr>
          <p:nvPr/>
        </p:nvPicPr>
        <p:blipFill>
          <a:blip r:embed="rId3"/>
          <a:srcRect l="17000" r="17000"/>
          <a:stretch>
            <a:fillRect/>
          </a:stretch>
        </p:blipFill>
        <p:spPr>
          <a:xfrm>
            <a:off x="3835400" y="1485900"/>
            <a:ext cx="2705100" cy="4953000"/>
          </a:xfrm>
          <a:prstGeom prst="rect">
            <a:avLst/>
          </a:prstGeom>
        </p:spPr>
      </p:pic>
      <p:pic>
        <p:nvPicPr>
          <p:cNvPr id="5" name="Picture 5"/>
          <p:cNvPicPr>
            <a:picLocks noChangeAspect="1"/>
          </p:cNvPicPr>
          <p:nvPr/>
        </p:nvPicPr>
        <p:blipFill>
          <a:blip r:embed="rId2"/>
          <a:srcRect l="17000" r="17000"/>
          <a:stretch>
            <a:fillRect/>
          </a:stretch>
        </p:blipFill>
        <p:spPr>
          <a:xfrm>
            <a:off x="6908800" y="1485900"/>
            <a:ext cx="2705100" cy="4953000"/>
          </a:xfrm>
          <a:prstGeom prst="rect">
            <a:avLst/>
          </a:prstGeom>
        </p:spPr>
      </p:pic>
      <p:sp>
        <p:nvSpPr>
          <p:cNvPr id="6" name="AutoShape 6"/>
          <p:cNvSpPr/>
          <p:nvPr/>
        </p:nvSpPr>
        <p:spPr>
          <a:xfrm>
            <a:off x="762000" y="1689100"/>
            <a:ext cx="50800" cy="711200"/>
          </a:xfrm>
          <a:prstGeom prst="rect">
            <a:avLst/>
          </a:prstGeom>
          <a:solidFill>
            <a:srgbClr val="09162E"/>
          </a:solidFill>
        </p:spPr>
      </p:sp>
      <p:sp>
        <p:nvSpPr>
          <p:cNvPr id="7" name="AutoShape 7"/>
          <p:cNvSpPr/>
          <p:nvPr/>
        </p:nvSpPr>
        <p:spPr>
          <a:xfrm>
            <a:off x="3835400" y="1689100"/>
            <a:ext cx="50800" cy="711200"/>
          </a:xfrm>
          <a:prstGeom prst="rect">
            <a:avLst/>
          </a:prstGeom>
          <a:solidFill>
            <a:srgbClr val="FFFFFF"/>
          </a:solidFill>
        </p:spPr>
      </p:sp>
      <p:sp>
        <p:nvSpPr>
          <p:cNvPr id="8" name="AutoShape 8"/>
          <p:cNvSpPr/>
          <p:nvPr/>
        </p:nvSpPr>
        <p:spPr>
          <a:xfrm>
            <a:off x="6908800" y="1689100"/>
            <a:ext cx="50800" cy="711200"/>
          </a:xfrm>
          <a:prstGeom prst="rect">
            <a:avLst/>
          </a:prstGeom>
          <a:solidFill>
            <a:srgbClr val="09162E"/>
          </a:solidFill>
        </p:spPr>
      </p:sp>
      <p:sp>
        <p:nvSpPr>
          <p:cNvPr id="9" name="TextBox 9"/>
          <p:cNvSpPr txBox="1"/>
          <p:nvPr/>
        </p:nvSpPr>
        <p:spPr>
          <a:xfrm>
            <a:off x="11176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01</a:t>
            </a:r>
            <a:endParaRPr lang="en-US" sz="1100"/>
          </a:p>
        </p:txBody>
      </p:sp>
      <p:sp>
        <p:nvSpPr>
          <p:cNvPr id="10" name="TextBox 10"/>
          <p:cNvSpPr txBox="1"/>
          <p:nvPr/>
        </p:nvSpPr>
        <p:spPr>
          <a:xfrm>
            <a:off x="41910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1" name="TextBox 11"/>
          <p:cNvSpPr txBox="1"/>
          <p:nvPr/>
        </p:nvSpPr>
        <p:spPr>
          <a:xfrm>
            <a:off x="72644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03</a:t>
            </a:r>
            <a:endParaRPr lang="en-US" sz="1100"/>
          </a:p>
        </p:txBody>
      </p:sp>
      <p:sp>
        <p:nvSpPr>
          <p:cNvPr id="12" name="TextBox 12"/>
          <p:cNvSpPr txBox="1"/>
          <p:nvPr/>
        </p:nvSpPr>
        <p:spPr>
          <a:xfrm>
            <a:off x="762000" y="4572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Virtual Reality and AI in Property Showings</a:t>
            </a:r>
            <a:endParaRPr lang="en-US" sz="1100"/>
          </a:p>
        </p:txBody>
      </p:sp>
      <p:sp>
        <p:nvSpPr>
          <p:cNvPr id="13" name="TextBox 13"/>
          <p:cNvSpPr txBox="1"/>
          <p:nvPr/>
        </p:nvSpPr>
        <p:spPr>
          <a:xfrm>
            <a:off x="1117600" y="3200400"/>
            <a:ext cx="1993900" cy="8128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Immersive Property Experiences</a:t>
            </a:r>
            <a:endParaRPr lang="en-US" sz="1100"/>
          </a:p>
        </p:txBody>
      </p:sp>
      <p:sp>
        <p:nvSpPr>
          <p:cNvPr id="14" name="TextBox 14"/>
          <p:cNvSpPr txBox="1"/>
          <p:nvPr/>
        </p:nvSpPr>
        <p:spPr>
          <a:xfrm>
            <a:off x="41910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AI-Enhanced Personalization</a:t>
            </a:r>
            <a:endParaRPr lang="en-US" sz="1100"/>
          </a:p>
        </p:txBody>
      </p:sp>
      <p:sp>
        <p:nvSpPr>
          <p:cNvPr id="15" name="TextBox 15"/>
          <p:cNvSpPr txBox="1"/>
          <p:nvPr/>
        </p:nvSpPr>
        <p:spPr>
          <a:xfrm>
            <a:off x="72644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Increased Efficiency in Sales</a:t>
            </a:r>
            <a:endParaRPr lang="en-US" sz="1100"/>
          </a:p>
        </p:txBody>
      </p:sp>
      <p:sp>
        <p:nvSpPr>
          <p:cNvPr id="16" name="TextBox 16"/>
          <p:cNvSpPr txBox="1"/>
          <p:nvPr/>
        </p:nvSpPr>
        <p:spPr>
          <a:xfrm>
            <a:off x="1141186" y="3962400"/>
            <a:ext cx="1993900" cy="19177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Virtual Reality (VR) allows potential buyers to take immersive tours of properties from anywhere in the world, enhancing engagement and providing a realistic feel for the space without the need for physical visits.</a:t>
            </a:r>
            <a:endParaRPr lang="en-US" sz="1100" dirty="0"/>
          </a:p>
        </p:txBody>
      </p:sp>
      <p:sp>
        <p:nvSpPr>
          <p:cNvPr id="17" name="TextBox 17"/>
          <p:cNvSpPr txBox="1"/>
          <p:nvPr/>
        </p:nvSpPr>
        <p:spPr>
          <a:xfrm>
            <a:off x="4191000" y="3898900"/>
            <a:ext cx="19939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integrating AI with VR, real estate agents can tailor property showings based on individual preferences and behaviors, ensuring that clients view homes that best match their needs and desires.</a:t>
            </a:r>
            <a:endParaRPr lang="en-US" sz="1100" dirty="0"/>
          </a:p>
        </p:txBody>
      </p:sp>
      <p:sp>
        <p:nvSpPr>
          <p:cNvPr id="18" name="TextBox 18"/>
          <p:cNvSpPr txBox="1"/>
          <p:nvPr/>
        </p:nvSpPr>
        <p:spPr>
          <a:xfrm>
            <a:off x="7264400" y="3898900"/>
            <a:ext cx="19939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The combination of VR and AI streamlines the property showing process, reducing time spent on in-person visits and enabling agents to focus on high-potential leads, ultimately accelerating the sales cycle.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7988300"/>
          </a:xfrm>
          <a:prstGeom prst="rect">
            <a:avLst/>
          </a:prstGeom>
          <a:solidFill>
            <a:srgbClr val="C0DBE8"/>
          </a:solidFill>
        </p:spPr>
      </p:sp>
      <p:pic>
        <p:nvPicPr>
          <p:cNvPr id="3" name="Picture 3"/>
          <p:cNvPicPr>
            <a:picLocks noChangeAspect="1"/>
          </p:cNvPicPr>
          <p:nvPr/>
        </p:nvPicPr>
        <p:blipFill>
          <a:blip r:embed="rId2"/>
          <a:srcRect l="33000" r="33000"/>
          <a:stretch>
            <a:fillRect/>
          </a:stretch>
        </p:blipFill>
        <p:spPr>
          <a:xfrm>
            <a:off x="533400" y="533400"/>
            <a:ext cx="3454400" cy="6921500"/>
          </a:xfrm>
          <a:prstGeom prst="rect">
            <a:avLst/>
          </a:prstGeom>
        </p:spPr>
      </p:pic>
      <p:sp>
        <p:nvSpPr>
          <p:cNvPr id="4" name="AutoShape 4"/>
          <p:cNvSpPr/>
          <p:nvPr/>
        </p:nvSpPr>
        <p:spPr>
          <a:xfrm>
            <a:off x="4572000" y="1917700"/>
            <a:ext cx="5156200" cy="1625600"/>
          </a:xfrm>
          <a:prstGeom prst="rect">
            <a:avLst/>
          </a:prstGeom>
          <a:solidFill>
            <a:srgbClr val="FFFFFF"/>
          </a:solidFill>
        </p:spPr>
      </p:sp>
      <p:sp>
        <p:nvSpPr>
          <p:cNvPr id="5" name="AutoShape 5"/>
          <p:cNvSpPr/>
          <p:nvPr/>
        </p:nvSpPr>
        <p:spPr>
          <a:xfrm>
            <a:off x="4572000" y="3759200"/>
            <a:ext cx="5156200" cy="1625600"/>
          </a:xfrm>
          <a:prstGeom prst="rect">
            <a:avLst/>
          </a:prstGeom>
          <a:solidFill>
            <a:srgbClr val="09162E"/>
          </a:solidFill>
        </p:spPr>
      </p:sp>
      <p:sp>
        <p:nvSpPr>
          <p:cNvPr id="6" name="AutoShape 6"/>
          <p:cNvSpPr/>
          <p:nvPr/>
        </p:nvSpPr>
        <p:spPr>
          <a:xfrm>
            <a:off x="4572000" y="5588000"/>
            <a:ext cx="5156200" cy="1625600"/>
          </a:xfrm>
          <a:prstGeom prst="rect">
            <a:avLst/>
          </a:prstGeom>
          <a:solidFill>
            <a:srgbClr val="FFFFFF"/>
          </a:solidFill>
        </p:spPr>
      </p:sp>
      <p:sp>
        <p:nvSpPr>
          <p:cNvPr id="7" name="AutoShape 7"/>
          <p:cNvSpPr/>
          <p:nvPr/>
        </p:nvSpPr>
        <p:spPr>
          <a:xfrm>
            <a:off x="533400" y="533400"/>
            <a:ext cx="3454400" cy="6921500"/>
          </a:xfrm>
          <a:prstGeom prst="rect">
            <a:avLst/>
          </a:prstGeom>
          <a:solidFill>
            <a:srgbClr val="000000">
              <a:alpha val="0"/>
            </a:srgbClr>
          </a:solidFill>
        </p:spPr>
      </p:sp>
      <p:sp>
        <p:nvSpPr>
          <p:cNvPr id="8" name="AutoShape 8"/>
          <p:cNvSpPr/>
          <p:nvPr/>
        </p:nvSpPr>
        <p:spPr>
          <a:xfrm>
            <a:off x="4572000" y="2082800"/>
            <a:ext cx="50800" cy="1308100"/>
          </a:xfrm>
          <a:prstGeom prst="rect">
            <a:avLst/>
          </a:prstGeom>
          <a:solidFill>
            <a:srgbClr val="09162E"/>
          </a:solidFill>
        </p:spPr>
      </p:sp>
      <p:sp>
        <p:nvSpPr>
          <p:cNvPr id="9" name="AutoShape 9"/>
          <p:cNvSpPr/>
          <p:nvPr/>
        </p:nvSpPr>
        <p:spPr>
          <a:xfrm>
            <a:off x="4572000" y="3911600"/>
            <a:ext cx="50800" cy="1308100"/>
          </a:xfrm>
          <a:prstGeom prst="rect">
            <a:avLst/>
          </a:prstGeom>
          <a:solidFill>
            <a:srgbClr val="FFFFFF"/>
          </a:solidFill>
        </p:spPr>
      </p:sp>
      <p:sp>
        <p:nvSpPr>
          <p:cNvPr id="10" name="AutoShape 10"/>
          <p:cNvSpPr/>
          <p:nvPr/>
        </p:nvSpPr>
        <p:spPr>
          <a:xfrm>
            <a:off x="4572000" y="5753100"/>
            <a:ext cx="50800" cy="1308100"/>
          </a:xfrm>
          <a:prstGeom prst="rect">
            <a:avLst/>
          </a:prstGeom>
          <a:solidFill>
            <a:srgbClr val="09162E"/>
          </a:solidFill>
        </p:spPr>
      </p:sp>
      <p:sp>
        <p:nvSpPr>
          <p:cNvPr id="11" name="AutoShape 11"/>
          <p:cNvSpPr/>
          <p:nvPr/>
        </p:nvSpPr>
        <p:spPr>
          <a:xfrm>
            <a:off x="533400" y="0"/>
            <a:ext cx="0" cy="0"/>
          </a:xfrm>
          <a:prstGeom prst="rect">
            <a:avLst/>
          </a:prstGeom>
          <a:solidFill>
            <a:srgbClr val="000000">
              <a:alpha val="0"/>
            </a:srgbClr>
          </a:solidFill>
        </p:spPr>
      </p:sp>
      <p:sp>
        <p:nvSpPr>
          <p:cNvPr id="12" name="TextBox 12"/>
          <p:cNvSpPr txBox="1"/>
          <p:nvPr/>
        </p:nvSpPr>
        <p:spPr>
          <a:xfrm>
            <a:off x="4572000" y="533400"/>
            <a:ext cx="51562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Chatbots and AI for Customer Engagement</a:t>
            </a:r>
            <a:endParaRPr lang="en-US" sz="1100"/>
          </a:p>
        </p:txBody>
      </p:sp>
      <p:sp>
        <p:nvSpPr>
          <p:cNvPr id="13" name="TextBox 13"/>
          <p:cNvSpPr txBox="1"/>
          <p:nvPr/>
        </p:nvSpPr>
        <p:spPr>
          <a:xfrm>
            <a:off x="4775200" y="21209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Instant Customer Interaction</a:t>
            </a:r>
            <a:endParaRPr lang="en-US" sz="1100"/>
          </a:p>
        </p:txBody>
      </p:sp>
      <p:sp>
        <p:nvSpPr>
          <p:cNvPr id="14" name="TextBox 14"/>
          <p:cNvSpPr txBox="1"/>
          <p:nvPr/>
        </p:nvSpPr>
        <p:spPr>
          <a:xfrm>
            <a:off x="4775200" y="39624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Personalized User Experience</a:t>
            </a:r>
            <a:endParaRPr lang="en-US" sz="1100"/>
          </a:p>
        </p:txBody>
      </p:sp>
      <p:sp>
        <p:nvSpPr>
          <p:cNvPr id="15" name="TextBox 15"/>
          <p:cNvSpPr txBox="1"/>
          <p:nvPr/>
        </p:nvSpPr>
        <p:spPr>
          <a:xfrm>
            <a:off x="4775200" y="5791200"/>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24/7 Availability and Support</a:t>
            </a:r>
            <a:endParaRPr lang="en-US" sz="1100"/>
          </a:p>
        </p:txBody>
      </p:sp>
      <p:sp>
        <p:nvSpPr>
          <p:cNvPr id="16" name="TextBox 16"/>
          <p:cNvSpPr txBox="1"/>
          <p:nvPr/>
        </p:nvSpPr>
        <p:spPr>
          <a:xfrm>
            <a:off x="4775200" y="24892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000000">
                    <a:alpha val="87843"/>
                  </a:srgbClr>
                </a:solidFill>
                <a:latin typeface="苹方-简"/>
              </a:rPr>
              <a:t>Chatbots provide immediate responses to customer inquiries, enhancing engagement by ensuring potential buyers receive timely information about properties, which can significantly influence their decision-making process.</a:t>
            </a:r>
            <a:endParaRPr lang="en-US" sz="1100"/>
          </a:p>
        </p:txBody>
      </p:sp>
      <p:sp>
        <p:nvSpPr>
          <p:cNvPr id="17" name="TextBox 17"/>
          <p:cNvSpPr txBox="1"/>
          <p:nvPr/>
        </p:nvSpPr>
        <p:spPr>
          <a:xfrm>
            <a:off x="4775200" y="43307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FFFFFF"/>
                </a:solidFill>
                <a:latin typeface="苹方-简"/>
              </a:rPr>
              <a:t>AI-driven chatbots analyze user data to offer tailored property recommendations and relevant information, creating a more engaging and satisfying experience for clients as they navigate the real estate market.</a:t>
            </a:r>
            <a:endParaRPr lang="en-US" sz="1100"/>
          </a:p>
        </p:txBody>
      </p:sp>
      <p:sp>
        <p:nvSpPr>
          <p:cNvPr id="18" name="TextBox 18"/>
          <p:cNvSpPr txBox="1"/>
          <p:nvPr/>
        </p:nvSpPr>
        <p:spPr>
          <a:xfrm>
            <a:off x="4775200" y="6172200"/>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000000">
                    <a:alpha val="87843"/>
                  </a:srgbClr>
                </a:solidFill>
                <a:latin typeface="苹方-简"/>
              </a:rPr>
              <a:t>With chatbots operating around the clock, real estate businesses can maintain constant communication with clients, addressing questions and concerns at any time, which fosters trust and improves overall customer satisfaction.</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108700"/>
          </a:xfrm>
          <a:prstGeom prst="rect">
            <a:avLst/>
          </a:prstGeom>
        </p:spPr>
      </p:pic>
      <p:sp>
        <p:nvSpPr>
          <p:cNvPr id="3" name="AutoShape 3"/>
          <p:cNvSpPr/>
          <p:nvPr/>
        </p:nvSpPr>
        <p:spPr>
          <a:xfrm>
            <a:off x="0" y="0"/>
            <a:ext cx="10388600" cy="6108700"/>
          </a:xfrm>
          <a:prstGeom prst="rect">
            <a:avLst/>
          </a:prstGeom>
          <a:solidFill>
            <a:srgbClr val="09162E"/>
          </a:solidFill>
        </p:spPr>
      </p:sp>
      <p:sp>
        <p:nvSpPr>
          <p:cNvPr id="4" name="AutoShape 4"/>
          <p:cNvSpPr/>
          <p:nvPr/>
        </p:nvSpPr>
        <p:spPr>
          <a:xfrm>
            <a:off x="0" y="1409700"/>
            <a:ext cx="3149600" cy="3924300"/>
          </a:xfrm>
          <a:prstGeom prst="roundRect">
            <a:avLst>
              <a:gd name="adj" fmla="val 3225"/>
            </a:avLst>
          </a:prstGeom>
          <a:solidFill>
            <a:srgbClr val="000000">
              <a:alpha val="0"/>
            </a:srgbClr>
          </a:solidFill>
        </p:spPr>
      </p:sp>
      <p:sp>
        <p:nvSpPr>
          <p:cNvPr id="5" name="AutoShape 5"/>
          <p:cNvSpPr/>
          <p:nvPr/>
        </p:nvSpPr>
        <p:spPr>
          <a:xfrm>
            <a:off x="3606800" y="1409700"/>
            <a:ext cx="3149600" cy="3924300"/>
          </a:xfrm>
          <a:prstGeom prst="roundRect">
            <a:avLst>
              <a:gd name="adj" fmla="val 3225"/>
            </a:avLst>
          </a:prstGeom>
          <a:solidFill>
            <a:srgbClr val="000000">
              <a:alpha val="0"/>
            </a:srgbClr>
          </a:solidFill>
        </p:spPr>
      </p:sp>
      <p:sp>
        <p:nvSpPr>
          <p:cNvPr id="6" name="AutoShape 6"/>
          <p:cNvSpPr/>
          <p:nvPr/>
        </p:nvSpPr>
        <p:spPr>
          <a:xfrm>
            <a:off x="7226300" y="1409700"/>
            <a:ext cx="3149600" cy="3924300"/>
          </a:xfrm>
          <a:prstGeom prst="roundRect">
            <a:avLst>
              <a:gd name="adj" fmla="val 3225"/>
            </a:avLst>
          </a:prstGeom>
          <a:solidFill>
            <a:srgbClr val="000000">
              <a:alpha val="0"/>
            </a:srgbClr>
          </a:solidFill>
        </p:spPr>
      </p:sp>
      <p:sp>
        <p:nvSpPr>
          <p:cNvPr id="7" name="AutoShape 7"/>
          <p:cNvSpPr/>
          <p:nvPr/>
        </p:nvSpPr>
        <p:spPr>
          <a:xfrm>
            <a:off x="0" y="5473700"/>
            <a:ext cx="3149600" cy="0"/>
          </a:xfrm>
          <a:prstGeom prst="rect">
            <a:avLst/>
          </a:prstGeom>
          <a:solidFill>
            <a:srgbClr val="000000"/>
          </a:solidFill>
        </p:spPr>
      </p:sp>
      <p:sp>
        <p:nvSpPr>
          <p:cNvPr id="8" name="AutoShape 8"/>
          <p:cNvSpPr/>
          <p:nvPr/>
        </p:nvSpPr>
        <p:spPr>
          <a:xfrm>
            <a:off x="3606800" y="5473700"/>
            <a:ext cx="3149600" cy="0"/>
          </a:xfrm>
          <a:prstGeom prst="rect">
            <a:avLst/>
          </a:prstGeom>
          <a:solidFill>
            <a:srgbClr val="000000"/>
          </a:solidFill>
        </p:spPr>
      </p:sp>
      <p:sp>
        <p:nvSpPr>
          <p:cNvPr id="9" name="AutoShape 9"/>
          <p:cNvSpPr/>
          <p:nvPr/>
        </p:nvSpPr>
        <p:spPr>
          <a:xfrm>
            <a:off x="7226300" y="5473700"/>
            <a:ext cx="3149600" cy="0"/>
          </a:xfrm>
          <a:prstGeom prst="rect">
            <a:avLst/>
          </a:prstGeom>
          <a:solidFill>
            <a:srgbClr val="000000"/>
          </a:solidFill>
        </p:spPr>
      </p:sp>
      <p:pic>
        <p:nvPicPr>
          <p:cNvPr id="10" name="Picture 10"/>
          <p:cNvPicPr>
            <a:picLocks noChangeAspect="1"/>
          </p:cNvPicPr>
          <p:nvPr/>
        </p:nvPicPr>
        <p:blipFill>
          <a:blip r:embed="rId3"/>
          <a:srcRect t="30000" b="30000"/>
          <a:stretch>
            <a:fillRect/>
          </a:stretch>
        </p:blipFill>
        <p:spPr>
          <a:xfrm>
            <a:off x="0" y="1409700"/>
            <a:ext cx="3149600" cy="1765300"/>
          </a:xfrm>
          <a:prstGeom prst="roundRect">
            <a:avLst>
              <a:gd name="adj" fmla="val 719"/>
            </a:avLst>
          </a:prstGeom>
        </p:spPr>
      </p:pic>
      <p:pic>
        <p:nvPicPr>
          <p:cNvPr id="11" name="Picture 11"/>
          <p:cNvPicPr>
            <a:picLocks noChangeAspect="1"/>
          </p:cNvPicPr>
          <p:nvPr/>
        </p:nvPicPr>
        <p:blipFill>
          <a:blip r:embed="rId4"/>
          <a:srcRect t="31000" b="31000"/>
          <a:stretch>
            <a:fillRect/>
          </a:stretch>
        </p:blipFill>
        <p:spPr>
          <a:xfrm>
            <a:off x="3606800" y="1409700"/>
            <a:ext cx="3149600" cy="1765300"/>
          </a:xfrm>
          <a:prstGeom prst="roundRect">
            <a:avLst>
              <a:gd name="adj" fmla="val 719"/>
            </a:avLst>
          </a:prstGeom>
        </p:spPr>
      </p:pic>
      <p:pic>
        <p:nvPicPr>
          <p:cNvPr id="12" name="Picture 12"/>
          <p:cNvPicPr>
            <a:picLocks noChangeAspect="1"/>
          </p:cNvPicPr>
          <p:nvPr/>
        </p:nvPicPr>
        <p:blipFill>
          <a:blip r:embed="rId5"/>
          <a:srcRect t="32000" b="32000"/>
          <a:stretch>
            <a:fillRect/>
          </a:stretch>
        </p:blipFill>
        <p:spPr>
          <a:xfrm>
            <a:off x="7226300" y="1409700"/>
            <a:ext cx="3149600" cy="1765300"/>
          </a:xfrm>
          <a:prstGeom prst="roundRect">
            <a:avLst>
              <a:gd name="adj" fmla="val 719"/>
            </a:avLst>
          </a:prstGeom>
        </p:spPr>
      </p:pic>
      <p:sp>
        <p:nvSpPr>
          <p:cNvPr id="13" name="TextBox 13"/>
          <p:cNvSpPr txBox="1"/>
          <p:nvPr/>
        </p:nvSpPr>
        <p:spPr>
          <a:xfrm>
            <a:off x="0" y="533400"/>
            <a:ext cx="10388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Predictive Analytics for Investment Opportunities</a:t>
            </a:r>
            <a:endParaRPr lang="en-US" sz="1100"/>
          </a:p>
        </p:txBody>
      </p:sp>
      <p:sp>
        <p:nvSpPr>
          <p:cNvPr id="14" name="TextBox 14"/>
          <p:cNvSpPr txBox="1"/>
          <p:nvPr/>
        </p:nvSpPr>
        <p:spPr>
          <a:xfrm>
            <a:off x="0" y="3390900"/>
            <a:ext cx="3149600" cy="5461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Identifying High-Value Properties</a:t>
            </a:r>
            <a:endParaRPr lang="en-US" sz="1100"/>
          </a:p>
        </p:txBody>
      </p:sp>
      <p:sp>
        <p:nvSpPr>
          <p:cNvPr id="15" name="TextBox 15"/>
          <p:cNvSpPr txBox="1"/>
          <p:nvPr/>
        </p:nvSpPr>
        <p:spPr>
          <a:xfrm>
            <a:off x="360680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Market Trend Forecasting</a:t>
            </a:r>
            <a:endParaRPr lang="en-US" sz="1100"/>
          </a:p>
        </p:txBody>
      </p:sp>
      <p:sp>
        <p:nvSpPr>
          <p:cNvPr id="16" name="TextBox 16"/>
          <p:cNvSpPr txBox="1"/>
          <p:nvPr/>
        </p:nvSpPr>
        <p:spPr>
          <a:xfrm>
            <a:off x="722630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Risk Mitigation Strategies</a:t>
            </a:r>
            <a:endParaRPr lang="en-US" sz="1100"/>
          </a:p>
        </p:txBody>
      </p:sp>
      <p:sp>
        <p:nvSpPr>
          <p:cNvPr id="17" name="TextBox 17"/>
          <p:cNvSpPr txBox="1"/>
          <p:nvPr/>
        </p:nvSpPr>
        <p:spPr>
          <a:xfrm>
            <a:off x="0" y="40640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Predictive analytics leverages historical data and market trends to pinpoint properties with the highest potential for appreciation, enabling investors to make informed decisions and maximize returns on investment.</a:t>
            </a:r>
            <a:endParaRPr lang="en-US" sz="1100" dirty="0"/>
          </a:p>
        </p:txBody>
      </p:sp>
      <p:sp>
        <p:nvSpPr>
          <p:cNvPr id="18" name="TextBox 18"/>
          <p:cNvSpPr txBox="1"/>
          <p:nvPr/>
        </p:nvSpPr>
        <p:spPr>
          <a:xfrm>
            <a:off x="3606800" y="37973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analyzing various economic indicators and demographic shifts, predictive analytics can forecast market trends, helping investors anticipate changes in demand and adjust their strategies accordingly to capitalize on emerging opportunities.</a:t>
            </a:r>
            <a:endParaRPr lang="en-US" sz="1100" dirty="0"/>
          </a:p>
        </p:txBody>
      </p:sp>
      <p:sp>
        <p:nvSpPr>
          <p:cNvPr id="19" name="TextBox 19"/>
          <p:cNvSpPr txBox="1"/>
          <p:nvPr/>
        </p:nvSpPr>
        <p:spPr>
          <a:xfrm>
            <a:off x="7226300" y="3797300"/>
            <a:ext cx="3149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Predictive analytics aids in assessing potential risks associated with real estate investments by evaluating factors such as neighborhood stability and economic conditions, allowing investors to make proactive decisions that safeguard their investments.</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604000"/>
          </a:xfrm>
          <a:prstGeom prst="rect">
            <a:avLst/>
          </a:prstGeom>
          <a:solidFill>
            <a:srgbClr val="C0DBE8"/>
          </a:solidFill>
        </p:spPr>
      </p:sp>
      <p:pic>
        <p:nvPicPr>
          <p:cNvPr id="3" name="Picture 3"/>
          <p:cNvPicPr>
            <a:picLocks noChangeAspect="1"/>
          </p:cNvPicPr>
          <p:nvPr/>
        </p:nvPicPr>
        <p:blipFill>
          <a:blip r:embed="rId2"/>
          <a:srcRect l="18000" r="18000"/>
          <a:stretch>
            <a:fillRect/>
          </a:stretch>
        </p:blipFill>
        <p:spPr>
          <a:xfrm>
            <a:off x="762000" y="1485900"/>
            <a:ext cx="2705100" cy="5105400"/>
          </a:xfrm>
          <a:prstGeom prst="rect">
            <a:avLst/>
          </a:prstGeom>
        </p:spPr>
      </p:pic>
      <p:pic>
        <p:nvPicPr>
          <p:cNvPr id="4" name="Picture 4"/>
          <p:cNvPicPr>
            <a:picLocks noChangeAspect="1"/>
          </p:cNvPicPr>
          <p:nvPr/>
        </p:nvPicPr>
        <p:blipFill>
          <a:blip r:embed="rId3"/>
          <a:srcRect l="18000" r="18000"/>
          <a:stretch>
            <a:fillRect/>
          </a:stretch>
        </p:blipFill>
        <p:spPr>
          <a:xfrm>
            <a:off x="3835400" y="1485900"/>
            <a:ext cx="2705100" cy="5105400"/>
          </a:xfrm>
          <a:prstGeom prst="rect">
            <a:avLst/>
          </a:prstGeom>
        </p:spPr>
      </p:pic>
      <p:pic>
        <p:nvPicPr>
          <p:cNvPr id="5" name="Picture 5"/>
          <p:cNvPicPr>
            <a:picLocks noChangeAspect="1"/>
          </p:cNvPicPr>
          <p:nvPr/>
        </p:nvPicPr>
        <p:blipFill>
          <a:blip r:embed="rId2"/>
          <a:srcRect l="18000" r="18000"/>
          <a:stretch>
            <a:fillRect/>
          </a:stretch>
        </p:blipFill>
        <p:spPr>
          <a:xfrm>
            <a:off x="6908800" y="1485900"/>
            <a:ext cx="2705100" cy="5105400"/>
          </a:xfrm>
          <a:prstGeom prst="rect">
            <a:avLst/>
          </a:prstGeom>
        </p:spPr>
      </p:pic>
      <p:sp>
        <p:nvSpPr>
          <p:cNvPr id="6" name="AutoShape 6"/>
          <p:cNvSpPr/>
          <p:nvPr/>
        </p:nvSpPr>
        <p:spPr>
          <a:xfrm>
            <a:off x="762000" y="1689100"/>
            <a:ext cx="50800" cy="711200"/>
          </a:xfrm>
          <a:prstGeom prst="rect">
            <a:avLst/>
          </a:prstGeom>
          <a:solidFill>
            <a:srgbClr val="09162E"/>
          </a:solidFill>
        </p:spPr>
      </p:sp>
      <p:sp>
        <p:nvSpPr>
          <p:cNvPr id="7" name="AutoShape 7"/>
          <p:cNvSpPr/>
          <p:nvPr/>
        </p:nvSpPr>
        <p:spPr>
          <a:xfrm>
            <a:off x="3835400" y="1689100"/>
            <a:ext cx="50800" cy="711200"/>
          </a:xfrm>
          <a:prstGeom prst="rect">
            <a:avLst/>
          </a:prstGeom>
          <a:solidFill>
            <a:srgbClr val="FFFFFF"/>
          </a:solidFill>
        </p:spPr>
      </p:sp>
      <p:sp>
        <p:nvSpPr>
          <p:cNvPr id="8" name="AutoShape 8"/>
          <p:cNvSpPr/>
          <p:nvPr/>
        </p:nvSpPr>
        <p:spPr>
          <a:xfrm>
            <a:off x="6908800" y="1689100"/>
            <a:ext cx="50800" cy="711200"/>
          </a:xfrm>
          <a:prstGeom prst="rect">
            <a:avLst/>
          </a:prstGeom>
          <a:solidFill>
            <a:srgbClr val="09162E"/>
          </a:solidFill>
        </p:spPr>
      </p:sp>
      <p:sp>
        <p:nvSpPr>
          <p:cNvPr id="9" name="TextBox 9"/>
          <p:cNvSpPr txBox="1"/>
          <p:nvPr/>
        </p:nvSpPr>
        <p:spPr>
          <a:xfrm>
            <a:off x="11176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01</a:t>
            </a:r>
            <a:endParaRPr lang="en-US" sz="1100"/>
          </a:p>
        </p:txBody>
      </p:sp>
      <p:sp>
        <p:nvSpPr>
          <p:cNvPr id="10" name="TextBox 10"/>
          <p:cNvSpPr txBox="1"/>
          <p:nvPr/>
        </p:nvSpPr>
        <p:spPr>
          <a:xfrm>
            <a:off x="41910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1" name="TextBox 11"/>
          <p:cNvSpPr txBox="1"/>
          <p:nvPr/>
        </p:nvSpPr>
        <p:spPr>
          <a:xfrm>
            <a:off x="72644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03</a:t>
            </a:r>
            <a:endParaRPr lang="en-US" sz="1100"/>
          </a:p>
        </p:txBody>
      </p:sp>
      <p:sp>
        <p:nvSpPr>
          <p:cNvPr id="12" name="TextBox 12"/>
          <p:cNvSpPr txBox="1"/>
          <p:nvPr/>
        </p:nvSpPr>
        <p:spPr>
          <a:xfrm>
            <a:off x="762000" y="4572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The Future of Smart Homes and AI Integration</a:t>
            </a:r>
            <a:endParaRPr lang="en-US" sz="1100"/>
          </a:p>
        </p:txBody>
      </p:sp>
      <p:sp>
        <p:nvSpPr>
          <p:cNvPr id="13" name="TextBox 13"/>
          <p:cNvSpPr txBox="1"/>
          <p:nvPr/>
        </p:nvSpPr>
        <p:spPr>
          <a:xfrm>
            <a:off x="11176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Seamless Home Automation</a:t>
            </a:r>
            <a:endParaRPr lang="en-US" sz="1100"/>
          </a:p>
        </p:txBody>
      </p:sp>
      <p:sp>
        <p:nvSpPr>
          <p:cNvPr id="14" name="TextBox 14"/>
          <p:cNvSpPr txBox="1"/>
          <p:nvPr/>
        </p:nvSpPr>
        <p:spPr>
          <a:xfrm>
            <a:off x="41910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Personalized Living Experiences</a:t>
            </a:r>
            <a:endParaRPr lang="en-US" sz="1100"/>
          </a:p>
        </p:txBody>
      </p:sp>
      <p:sp>
        <p:nvSpPr>
          <p:cNvPr id="15" name="TextBox 15"/>
          <p:cNvSpPr txBox="1"/>
          <p:nvPr/>
        </p:nvSpPr>
        <p:spPr>
          <a:xfrm>
            <a:off x="72644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Enhanced Security and Safety</a:t>
            </a:r>
            <a:endParaRPr lang="en-US" sz="1100"/>
          </a:p>
        </p:txBody>
      </p:sp>
      <p:sp>
        <p:nvSpPr>
          <p:cNvPr id="16" name="TextBox 16"/>
          <p:cNvSpPr txBox="1"/>
          <p:nvPr/>
        </p:nvSpPr>
        <p:spPr>
          <a:xfrm>
            <a:off x="1117600" y="3898900"/>
            <a:ext cx="1993900" cy="23368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09162E"/>
                </a:solidFill>
                <a:latin typeface="苹方-简"/>
              </a:rPr>
              <a:t>The future of smart homes will see enhanced integration of AI technologies, allowing for seamless automation of daily tasks such as lighting, temperature control, and security systems, creating a more convenient and efficient living environment.</a:t>
            </a:r>
            <a:endParaRPr lang="en-US" sz="1100"/>
          </a:p>
        </p:txBody>
      </p:sp>
      <p:sp>
        <p:nvSpPr>
          <p:cNvPr id="17" name="TextBox 17"/>
          <p:cNvSpPr txBox="1"/>
          <p:nvPr/>
        </p:nvSpPr>
        <p:spPr>
          <a:xfrm>
            <a:off x="4191000" y="3898900"/>
            <a:ext cx="1993900" cy="21336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FFFFFF"/>
                </a:solidFill>
                <a:latin typeface="苹方-简"/>
              </a:rPr>
              <a:t>AI will enable smart homes to learn and adapt to individual preferences, providing personalized experiences that cater to the unique needs of residents, from customized entertainment options to tailored energy management solutions.</a:t>
            </a:r>
            <a:endParaRPr lang="en-US" sz="1100"/>
          </a:p>
        </p:txBody>
      </p:sp>
      <p:sp>
        <p:nvSpPr>
          <p:cNvPr id="18" name="TextBox 18"/>
          <p:cNvSpPr txBox="1"/>
          <p:nvPr/>
        </p:nvSpPr>
        <p:spPr>
          <a:xfrm>
            <a:off x="7264400" y="3898900"/>
            <a:ext cx="1993900" cy="23368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09162E"/>
                </a:solidFill>
                <a:latin typeface="苹方-简"/>
              </a:rPr>
              <a:t>The integration of AI in smart home systems will significantly improve security measures, utilizing advanced algorithms for real-time monitoring, threat detection, and automated responses to potential intrusions, ensuring a safer living space for homeowners.</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Embracing AI in Real Estate</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C0DBE8"/>
                </a:solidFill>
                <a:latin typeface="苹方-简"/>
              </a:rPr>
              <a:t>Section 4</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2699" y="-234950"/>
            <a:ext cx="10388600" cy="7988300"/>
          </a:xfrm>
          <a:prstGeom prst="rect">
            <a:avLst/>
          </a:prstGeom>
          <a:solidFill>
            <a:srgbClr val="C0DBE8"/>
          </a:solidFill>
        </p:spPr>
      </p:sp>
      <p:pic>
        <p:nvPicPr>
          <p:cNvPr id="3" name="Picture 3"/>
          <p:cNvPicPr>
            <a:picLocks noChangeAspect="1"/>
          </p:cNvPicPr>
          <p:nvPr/>
        </p:nvPicPr>
        <p:blipFill>
          <a:blip r:embed="rId2"/>
          <a:srcRect l="33000" r="33000"/>
          <a:stretch>
            <a:fillRect/>
          </a:stretch>
        </p:blipFill>
        <p:spPr>
          <a:xfrm>
            <a:off x="533400" y="533400"/>
            <a:ext cx="3454400" cy="6921500"/>
          </a:xfrm>
          <a:prstGeom prst="rect">
            <a:avLst/>
          </a:prstGeom>
        </p:spPr>
      </p:pic>
      <p:sp>
        <p:nvSpPr>
          <p:cNvPr id="4" name="AutoShape 4"/>
          <p:cNvSpPr/>
          <p:nvPr/>
        </p:nvSpPr>
        <p:spPr>
          <a:xfrm>
            <a:off x="4622801" y="1162049"/>
            <a:ext cx="5096328" cy="1428297"/>
          </a:xfrm>
          <a:prstGeom prst="rect">
            <a:avLst/>
          </a:prstGeom>
          <a:solidFill>
            <a:srgbClr val="FFFFFF"/>
          </a:solidFill>
        </p:spPr>
      </p:sp>
      <p:sp>
        <p:nvSpPr>
          <p:cNvPr id="5" name="AutoShape 5"/>
          <p:cNvSpPr/>
          <p:nvPr/>
        </p:nvSpPr>
        <p:spPr>
          <a:xfrm>
            <a:off x="4682672" y="2890612"/>
            <a:ext cx="5096328" cy="1408338"/>
          </a:xfrm>
          <a:prstGeom prst="rect">
            <a:avLst/>
          </a:prstGeom>
          <a:solidFill>
            <a:srgbClr val="09162E"/>
          </a:solidFill>
        </p:spPr>
      </p:sp>
      <p:sp>
        <p:nvSpPr>
          <p:cNvPr id="6" name="AutoShape 6"/>
          <p:cNvSpPr/>
          <p:nvPr/>
        </p:nvSpPr>
        <p:spPr>
          <a:xfrm>
            <a:off x="4597400" y="4522108"/>
            <a:ext cx="5219699" cy="1453242"/>
          </a:xfrm>
          <a:prstGeom prst="rect">
            <a:avLst/>
          </a:prstGeom>
          <a:solidFill>
            <a:srgbClr val="FFFFFF"/>
          </a:solidFill>
        </p:spPr>
      </p:sp>
      <p:sp>
        <p:nvSpPr>
          <p:cNvPr id="7" name="AutoShape 7"/>
          <p:cNvSpPr/>
          <p:nvPr/>
        </p:nvSpPr>
        <p:spPr>
          <a:xfrm>
            <a:off x="533400" y="533400"/>
            <a:ext cx="3454400" cy="6921500"/>
          </a:xfrm>
          <a:prstGeom prst="rect">
            <a:avLst/>
          </a:prstGeom>
          <a:solidFill>
            <a:srgbClr val="000000">
              <a:alpha val="0"/>
            </a:srgbClr>
          </a:solidFill>
        </p:spPr>
      </p:sp>
      <p:sp>
        <p:nvSpPr>
          <p:cNvPr id="8" name="AutoShape 8"/>
          <p:cNvSpPr/>
          <p:nvPr/>
        </p:nvSpPr>
        <p:spPr>
          <a:xfrm>
            <a:off x="4597400" y="1282246"/>
            <a:ext cx="50800" cy="1308100"/>
          </a:xfrm>
          <a:prstGeom prst="rect">
            <a:avLst/>
          </a:prstGeom>
          <a:solidFill>
            <a:srgbClr val="09162E"/>
          </a:solidFill>
        </p:spPr>
      </p:sp>
      <p:sp>
        <p:nvSpPr>
          <p:cNvPr id="9" name="AutoShape 9"/>
          <p:cNvSpPr/>
          <p:nvPr/>
        </p:nvSpPr>
        <p:spPr>
          <a:xfrm>
            <a:off x="4622800" y="2945945"/>
            <a:ext cx="50800" cy="1308100"/>
          </a:xfrm>
          <a:prstGeom prst="rect">
            <a:avLst/>
          </a:prstGeom>
          <a:solidFill>
            <a:srgbClr val="FFFFFF"/>
          </a:solidFill>
        </p:spPr>
      </p:sp>
      <p:sp>
        <p:nvSpPr>
          <p:cNvPr id="10" name="AutoShape 10"/>
          <p:cNvSpPr/>
          <p:nvPr/>
        </p:nvSpPr>
        <p:spPr>
          <a:xfrm>
            <a:off x="4650921" y="4616450"/>
            <a:ext cx="50800" cy="1308100"/>
          </a:xfrm>
          <a:prstGeom prst="rect">
            <a:avLst/>
          </a:prstGeom>
          <a:solidFill>
            <a:srgbClr val="09162E"/>
          </a:solidFill>
        </p:spPr>
      </p:sp>
      <p:sp>
        <p:nvSpPr>
          <p:cNvPr id="11" name="AutoShape 11"/>
          <p:cNvSpPr/>
          <p:nvPr/>
        </p:nvSpPr>
        <p:spPr>
          <a:xfrm>
            <a:off x="533400" y="0"/>
            <a:ext cx="0" cy="0"/>
          </a:xfrm>
          <a:prstGeom prst="rect">
            <a:avLst/>
          </a:prstGeom>
          <a:solidFill>
            <a:srgbClr val="000000">
              <a:alpha val="0"/>
            </a:srgbClr>
          </a:solidFill>
        </p:spPr>
      </p:sp>
      <p:sp>
        <p:nvSpPr>
          <p:cNvPr id="12" name="TextBox 12"/>
          <p:cNvSpPr txBox="1"/>
          <p:nvPr/>
        </p:nvSpPr>
        <p:spPr>
          <a:xfrm>
            <a:off x="4622800" y="107950"/>
            <a:ext cx="5156200" cy="85090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000000"/>
                </a:solidFill>
                <a:latin typeface="苹方-简"/>
              </a:rPr>
              <a:t>Why You Should Invest in AI Technologies</a:t>
            </a:r>
            <a:endParaRPr lang="en-US" sz="1100" dirty="0"/>
          </a:p>
        </p:txBody>
      </p:sp>
      <p:sp>
        <p:nvSpPr>
          <p:cNvPr id="13" name="TextBox 13"/>
          <p:cNvSpPr txBox="1"/>
          <p:nvPr/>
        </p:nvSpPr>
        <p:spPr>
          <a:xfrm>
            <a:off x="4766129" y="1289957"/>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Increased Operational Efficiency</a:t>
            </a:r>
            <a:endParaRPr lang="en-US" sz="1100" dirty="0"/>
          </a:p>
        </p:txBody>
      </p:sp>
      <p:sp>
        <p:nvSpPr>
          <p:cNvPr id="14" name="TextBox 14"/>
          <p:cNvSpPr txBox="1"/>
          <p:nvPr/>
        </p:nvSpPr>
        <p:spPr>
          <a:xfrm>
            <a:off x="4826000" y="2996745"/>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Enhanced Decision-Making Capabilities</a:t>
            </a:r>
            <a:endParaRPr lang="en-US" sz="1100"/>
          </a:p>
        </p:txBody>
      </p:sp>
      <p:sp>
        <p:nvSpPr>
          <p:cNvPr id="15" name="TextBox 15"/>
          <p:cNvSpPr txBox="1"/>
          <p:nvPr/>
        </p:nvSpPr>
        <p:spPr>
          <a:xfrm>
            <a:off x="4826000" y="4556348"/>
            <a:ext cx="4749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Competitive Advantage in the Market</a:t>
            </a:r>
            <a:endParaRPr lang="en-US" sz="1100" dirty="0"/>
          </a:p>
        </p:txBody>
      </p:sp>
      <p:sp>
        <p:nvSpPr>
          <p:cNvPr id="16" name="TextBox 16"/>
          <p:cNvSpPr txBox="1"/>
          <p:nvPr/>
        </p:nvSpPr>
        <p:spPr>
          <a:xfrm>
            <a:off x="4766129" y="1658257"/>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000000">
                    <a:alpha val="87843"/>
                  </a:srgbClr>
                </a:solidFill>
                <a:latin typeface="苹方-简"/>
              </a:rPr>
              <a:t>Investing in AI technologies streamlines processes such as property management and market analysis, reducing operational costs and allowing real estate firms to allocate resources more effectively.</a:t>
            </a:r>
            <a:endParaRPr lang="en-US" sz="1100" dirty="0"/>
          </a:p>
        </p:txBody>
      </p:sp>
      <p:sp>
        <p:nvSpPr>
          <p:cNvPr id="17" name="TextBox 17"/>
          <p:cNvSpPr txBox="1"/>
          <p:nvPr/>
        </p:nvSpPr>
        <p:spPr>
          <a:xfrm>
            <a:off x="4826000" y="3365045"/>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a:solidFill>
                  <a:srgbClr val="FFFFFF"/>
                </a:solidFill>
                <a:latin typeface="苹方-简"/>
              </a:rPr>
              <a:t>AI provides data-driven insights and predictive analytics, empowering stakeholders to make informed investment decisions based on real-time market trends and consumer behavior, ultimately leading to higher returns.</a:t>
            </a:r>
            <a:endParaRPr lang="en-US" sz="1100"/>
          </a:p>
        </p:txBody>
      </p:sp>
      <p:sp>
        <p:nvSpPr>
          <p:cNvPr id="18" name="TextBox 18"/>
          <p:cNvSpPr txBox="1"/>
          <p:nvPr/>
        </p:nvSpPr>
        <p:spPr>
          <a:xfrm>
            <a:off x="4806950" y="4862511"/>
            <a:ext cx="4749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000000">
                    <a:alpha val="87843"/>
                  </a:srgbClr>
                </a:solidFill>
                <a:latin typeface="苹方-简"/>
              </a:rPr>
              <a:t>By adopting AI technologies, real estate companies can differentiate themselves from competitors, offering innovative solutions and improved customer experiences that attract and retain clients in a rapidly evolving industry.</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9162E"/>
          </a:solidFill>
        </p:spPr>
      </p:sp>
      <p:sp>
        <p:nvSpPr>
          <p:cNvPr id="4" name="AutoShape 4"/>
          <p:cNvSpPr/>
          <p:nvPr/>
        </p:nvSpPr>
        <p:spPr>
          <a:xfrm>
            <a:off x="0" y="1409700"/>
            <a:ext cx="3149600" cy="3657600"/>
          </a:xfrm>
          <a:prstGeom prst="roundRect">
            <a:avLst>
              <a:gd name="adj" fmla="val 3225"/>
            </a:avLst>
          </a:prstGeom>
          <a:solidFill>
            <a:srgbClr val="000000">
              <a:alpha val="0"/>
            </a:srgbClr>
          </a:solidFill>
        </p:spPr>
      </p:sp>
      <p:sp>
        <p:nvSpPr>
          <p:cNvPr id="5" name="AutoShape 5"/>
          <p:cNvSpPr/>
          <p:nvPr/>
        </p:nvSpPr>
        <p:spPr>
          <a:xfrm>
            <a:off x="3606800" y="1409700"/>
            <a:ext cx="3149600" cy="3657600"/>
          </a:xfrm>
          <a:prstGeom prst="roundRect">
            <a:avLst>
              <a:gd name="adj" fmla="val 3225"/>
            </a:avLst>
          </a:prstGeom>
          <a:solidFill>
            <a:srgbClr val="000000">
              <a:alpha val="0"/>
            </a:srgbClr>
          </a:solidFill>
        </p:spPr>
      </p:sp>
      <p:sp>
        <p:nvSpPr>
          <p:cNvPr id="6" name="AutoShape 6"/>
          <p:cNvSpPr/>
          <p:nvPr/>
        </p:nvSpPr>
        <p:spPr>
          <a:xfrm>
            <a:off x="7226300" y="1409700"/>
            <a:ext cx="3149600" cy="3657600"/>
          </a:xfrm>
          <a:prstGeom prst="roundRect">
            <a:avLst>
              <a:gd name="adj" fmla="val 3225"/>
            </a:avLst>
          </a:prstGeom>
          <a:solidFill>
            <a:srgbClr val="000000">
              <a:alpha val="0"/>
            </a:srgbClr>
          </a:solidFill>
        </p:spPr>
      </p:sp>
      <p:sp>
        <p:nvSpPr>
          <p:cNvPr id="7" name="AutoShape 7"/>
          <p:cNvSpPr/>
          <p:nvPr/>
        </p:nvSpPr>
        <p:spPr>
          <a:xfrm>
            <a:off x="0" y="5194300"/>
            <a:ext cx="3149600" cy="0"/>
          </a:xfrm>
          <a:prstGeom prst="rect">
            <a:avLst/>
          </a:prstGeom>
          <a:solidFill>
            <a:srgbClr val="000000"/>
          </a:solidFill>
        </p:spPr>
      </p:sp>
      <p:sp>
        <p:nvSpPr>
          <p:cNvPr id="8" name="AutoShape 8"/>
          <p:cNvSpPr/>
          <p:nvPr/>
        </p:nvSpPr>
        <p:spPr>
          <a:xfrm>
            <a:off x="3606800" y="5194300"/>
            <a:ext cx="3149600" cy="0"/>
          </a:xfrm>
          <a:prstGeom prst="rect">
            <a:avLst/>
          </a:prstGeom>
          <a:solidFill>
            <a:srgbClr val="000000"/>
          </a:solidFill>
        </p:spPr>
      </p:sp>
      <p:sp>
        <p:nvSpPr>
          <p:cNvPr id="9" name="AutoShape 9"/>
          <p:cNvSpPr/>
          <p:nvPr/>
        </p:nvSpPr>
        <p:spPr>
          <a:xfrm>
            <a:off x="7226300" y="5194300"/>
            <a:ext cx="3149600" cy="0"/>
          </a:xfrm>
          <a:prstGeom prst="rect">
            <a:avLst/>
          </a:prstGeom>
          <a:solidFill>
            <a:srgbClr val="000000"/>
          </a:solidFill>
        </p:spPr>
      </p:sp>
      <p:pic>
        <p:nvPicPr>
          <p:cNvPr id="10" name="Picture 10"/>
          <p:cNvPicPr>
            <a:picLocks noChangeAspect="1"/>
          </p:cNvPicPr>
          <p:nvPr/>
        </p:nvPicPr>
        <p:blipFill>
          <a:blip r:embed="rId3"/>
          <a:srcRect t="32000" b="32000"/>
          <a:stretch>
            <a:fillRect/>
          </a:stretch>
        </p:blipFill>
        <p:spPr>
          <a:xfrm>
            <a:off x="0" y="1409700"/>
            <a:ext cx="3149600" cy="1765300"/>
          </a:xfrm>
          <a:prstGeom prst="roundRect">
            <a:avLst>
              <a:gd name="adj" fmla="val 719"/>
            </a:avLst>
          </a:prstGeom>
        </p:spPr>
      </p:pic>
      <p:pic>
        <p:nvPicPr>
          <p:cNvPr id="11" name="Picture 11"/>
          <p:cNvPicPr>
            <a:picLocks noChangeAspect="1"/>
          </p:cNvPicPr>
          <p:nvPr/>
        </p:nvPicPr>
        <p:blipFill>
          <a:blip r:embed="rId4"/>
          <a:srcRect t="32000" b="32000"/>
          <a:stretch>
            <a:fillRect/>
          </a:stretch>
        </p:blipFill>
        <p:spPr>
          <a:xfrm>
            <a:off x="3606800" y="1409700"/>
            <a:ext cx="3149600" cy="1765300"/>
          </a:xfrm>
          <a:prstGeom prst="roundRect">
            <a:avLst>
              <a:gd name="adj" fmla="val 719"/>
            </a:avLst>
          </a:prstGeom>
        </p:spPr>
      </p:pic>
      <p:pic>
        <p:nvPicPr>
          <p:cNvPr id="12" name="Picture 12"/>
          <p:cNvPicPr>
            <a:picLocks noChangeAspect="1"/>
          </p:cNvPicPr>
          <p:nvPr/>
        </p:nvPicPr>
        <p:blipFill>
          <a:blip r:embed="rId5"/>
          <a:srcRect t="32000" b="32000"/>
          <a:stretch>
            <a:fillRect/>
          </a:stretch>
        </p:blipFill>
        <p:spPr>
          <a:xfrm>
            <a:off x="7226300" y="1409700"/>
            <a:ext cx="3149600" cy="1765300"/>
          </a:xfrm>
          <a:prstGeom prst="roundRect">
            <a:avLst>
              <a:gd name="adj" fmla="val 719"/>
            </a:avLst>
          </a:prstGeom>
        </p:spPr>
      </p:pic>
      <p:sp>
        <p:nvSpPr>
          <p:cNvPr id="13" name="TextBox 13"/>
          <p:cNvSpPr txBox="1"/>
          <p:nvPr/>
        </p:nvSpPr>
        <p:spPr>
          <a:xfrm>
            <a:off x="0" y="533400"/>
            <a:ext cx="10388600" cy="419100"/>
          </a:xfrm>
          <a:prstGeom prst="rect">
            <a:avLst/>
          </a:prstGeom>
          <a:solidFill>
            <a:srgbClr val="000000">
              <a:alpha val="0"/>
            </a:srgbClr>
          </a:solidFill>
        </p:spPr>
        <p:txBody>
          <a:bodyPr lIns="0" tIns="0" rIns="0" bIns="0" rtlCol="0" anchor="t"/>
          <a:lstStyle/>
          <a:p>
            <a:pPr algn="ctr">
              <a:lnSpc>
                <a:spcPct val="100000"/>
              </a:lnSpc>
              <a:defRPr/>
            </a:pPr>
            <a:r>
              <a:rPr lang="en-US" sz="2800" b="1">
                <a:solidFill>
                  <a:srgbClr val="FFFFFF"/>
                </a:solidFill>
                <a:latin typeface="苹方-简"/>
              </a:rPr>
              <a:t>Steps to Implement AI Solutions in Your Business</a:t>
            </a:r>
            <a:endParaRPr lang="en-US" sz="1100"/>
          </a:p>
        </p:txBody>
      </p:sp>
      <p:sp>
        <p:nvSpPr>
          <p:cNvPr id="14" name="TextBox 14"/>
          <p:cNvSpPr txBox="1"/>
          <p:nvPr/>
        </p:nvSpPr>
        <p:spPr>
          <a:xfrm>
            <a:off x="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Assess Business Needs</a:t>
            </a:r>
            <a:endParaRPr lang="en-US" sz="1100"/>
          </a:p>
        </p:txBody>
      </p:sp>
      <p:sp>
        <p:nvSpPr>
          <p:cNvPr id="15" name="TextBox 15"/>
          <p:cNvSpPr txBox="1"/>
          <p:nvPr/>
        </p:nvSpPr>
        <p:spPr>
          <a:xfrm>
            <a:off x="360680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Choose the Right Technology</a:t>
            </a:r>
            <a:endParaRPr lang="en-US" sz="1100"/>
          </a:p>
        </p:txBody>
      </p:sp>
      <p:sp>
        <p:nvSpPr>
          <p:cNvPr id="16" name="TextBox 16"/>
          <p:cNvSpPr txBox="1"/>
          <p:nvPr/>
        </p:nvSpPr>
        <p:spPr>
          <a:xfrm>
            <a:off x="7226300" y="3390900"/>
            <a:ext cx="3149600" cy="266700"/>
          </a:xfrm>
          <a:prstGeom prst="rect">
            <a:avLst/>
          </a:prstGeom>
          <a:solidFill>
            <a:srgbClr val="000000">
              <a:alpha val="0"/>
            </a:srgbClr>
          </a:solidFill>
        </p:spPr>
        <p:txBody>
          <a:bodyPr lIns="0" tIns="0" rIns="0" bIns="0" rtlCol="0" anchor="t"/>
          <a:lstStyle/>
          <a:p>
            <a:pPr algn="ctr">
              <a:lnSpc>
                <a:spcPct val="100000"/>
              </a:lnSpc>
              <a:defRPr/>
            </a:pPr>
            <a:r>
              <a:rPr lang="en-US" sz="1800" b="1">
                <a:solidFill>
                  <a:srgbClr val="FFFFFF"/>
                </a:solidFill>
                <a:latin typeface="苹方-简"/>
              </a:rPr>
              <a:t>Train Your Team</a:t>
            </a:r>
            <a:endParaRPr lang="en-US" sz="1100"/>
          </a:p>
        </p:txBody>
      </p:sp>
      <p:sp>
        <p:nvSpPr>
          <p:cNvPr id="17" name="TextBox 17"/>
          <p:cNvSpPr txBox="1"/>
          <p:nvPr/>
        </p:nvSpPr>
        <p:spPr>
          <a:xfrm>
            <a:off x="0" y="37973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Begin by evaluating your specific business requirements and identifying areas where AI can add value, such as improving operational efficiency, enhancing customer experience, or optimizing decision-making processes.</a:t>
            </a:r>
            <a:endParaRPr lang="en-US" sz="1100" dirty="0"/>
          </a:p>
        </p:txBody>
      </p:sp>
      <p:sp>
        <p:nvSpPr>
          <p:cNvPr id="18" name="TextBox 18"/>
          <p:cNvSpPr txBox="1"/>
          <p:nvPr/>
        </p:nvSpPr>
        <p:spPr>
          <a:xfrm>
            <a:off x="3606800" y="37973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Research and select AI tools and platforms that align with your business goals, considering factors like scalability, ease of integration, and the ability to analyze relevant data effectively to ensure a successful implementation.</a:t>
            </a:r>
            <a:endParaRPr lang="en-US" sz="1100" dirty="0"/>
          </a:p>
        </p:txBody>
      </p:sp>
      <p:sp>
        <p:nvSpPr>
          <p:cNvPr id="19" name="TextBox 19"/>
          <p:cNvSpPr txBox="1"/>
          <p:nvPr/>
        </p:nvSpPr>
        <p:spPr>
          <a:xfrm>
            <a:off x="7226300" y="3797300"/>
            <a:ext cx="3149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Invest in training and development for your staff to ensure they understand how to leverage AI technologies effectively, fostering a culture of innovation and adaptability that will maximize the benefits of AI solutions in your organization.</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388100"/>
          </a:xfrm>
          <a:prstGeom prst="rect">
            <a:avLst/>
          </a:prstGeom>
          <a:solidFill>
            <a:srgbClr val="C0DBE8"/>
          </a:solidFill>
        </p:spPr>
      </p:sp>
      <p:pic>
        <p:nvPicPr>
          <p:cNvPr id="3" name="Picture 3"/>
          <p:cNvPicPr>
            <a:picLocks noChangeAspect="1"/>
          </p:cNvPicPr>
          <p:nvPr/>
        </p:nvPicPr>
        <p:blipFill>
          <a:blip r:embed="rId2"/>
          <a:srcRect l="17000" r="17000"/>
          <a:stretch>
            <a:fillRect/>
          </a:stretch>
        </p:blipFill>
        <p:spPr>
          <a:xfrm>
            <a:off x="762000" y="1485900"/>
            <a:ext cx="2705100" cy="4889500"/>
          </a:xfrm>
          <a:prstGeom prst="rect">
            <a:avLst/>
          </a:prstGeom>
        </p:spPr>
      </p:pic>
      <p:pic>
        <p:nvPicPr>
          <p:cNvPr id="4" name="Picture 4"/>
          <p:cNvPicPr>
            <a:picLocks noChangeAspect="1"/>
          </p:cNvPicPr>
          <p:nvPr/>
        </p:nvPicPr>
        <p:blipFill>
          <a:blip r:embed="rId3"/>
          <a:srcRect l="17000" r="17000"/>
          <a:stretch>
            <a:fillRect/>
          </a:stretch>
        </p:blipFill>
        <p:spPr>
          <a:xfrm>
            <a:off x="3835400" y="1485900"/>
            <a:ext cx="2705100" cy="4889500"/>
          </a:xfrm>
          <a:prstGeom prst="rect">
            <a:avLst/>
          </a:prstGeom>
        </p:spPr>
      </p:pic>
      <p:pic>
        <p:nvPicPr>
          <p:cNvPr id="5" name="Picture 5"/>
          <p:cNvPicPr>
            <a:picLocks noChangeAspect="1"/>
          </p:cNvPicPr>
          <p:nvPr/>
        </p:nvPicPr>
        <p:blipFill>
          <a:blip r:embed="rId2"/>
          <a:srcRect l="17000" r="17000"/>
          <a:stretch>
            <a:fillRect/>
          </a:stretch>
        </p:blipFill>
        <p:spPr>
          <a:xfrm>
            <a:off x="6908800" y="1485900"/>
            <a:ext cx="2705100" cy="4889500"/>
          </a:xfrm>
          <a:prstGeom prst="rect">
            <a:avLst/>
          </a:prstGeom>
        </p:spPr>
      </p:pic>
      <p:sp>
        <p:nvSpPr>
          <p:cNvPr id="6" name="AutoShape 6"/>
          <p:cNvSpPr/>
          <p:nvPr/>
        </p:nvSpPr>
        <p:spPr>
          <a:xfrm>
            <a:off x="762000" y="1689100"/>
            <a:ext cx="50800" cy="711200"/>
          </a:xfrm>
          <a:prstGeom prst="rect">
            <a:avLst/>
          </a:prstGeom>
          <a:solidFill>
            <a:srgbClr val="09162E"/>
          </a:solidFill>
        </p:spPr>
      </p:sp>
      <p:sp>
        <p:nvSpPr>
          <p:cNvPr id="7" name="AutoShape 7"/>
          <p:cNvSpPr/>
          <p:nvPr/>
        </p:nvSpPr>
        <p:spPr>
          <a:xfrm>
            <a:off x="3835400" y="1689100"/>
            <a:ext cx="50800" cy="711200"/>
          </a:xfrm>
          <a:prstGeom prst="rect">
            <a:avLst/>
          </a:prstGeom>
          <a:solidFill>
            <a:srgbClr val="FFFFFF"/>
          </a:solidFill>
        </p:spPr>
      </p:sp>
      <p:sp>
        <p:nvSpPr>
          <p:cNvPr id="8" name="AutoShape 8"/>
          <p:cNvSpPr/>
          <p:nvPr/>
        </p:nvSpPr>
        <p:spPr>
          <a:xfrm>
            <a:off x="6908800" y="1689100"/>
            <a:ext cx="50800" cy="711200"/>
          </a:xfrm>
          <a:prstGeom prst="rect">
            <a:avLst/>
          </a:prstGeom>
          <a:solidFill>
            <a:srgbClr val="09162E"/>
          </a:solidFill>
        </p:spPr>
      </p:sp>
      <p:sp>
        <p:nvSpPr>
          <p:cNvPr id="9" name="TextBox 9"/>
          <p:cNvSpPr txBox="1"/>
          <p:nvPr/>
        </p:nvSpPr>
        <p:spPr>
          <a:xfrm>
            <a:off x="11176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01</a:t>
            </a:r>
            <a:endParaRPr lang="en-US" sz="1100"/>
          </a:p>
        </p:txBody>
      </p:sp>
      <p:sp>
        <p:nvSpPr>
          <p:cNvPr id="10" name="TextBox 10"/>
          <p:cNvSpPr txBox="1"/>
          <p:nvPr/>
        </p:nvSpPr>
        <p:spPr>
          <a:xfrm>
            <a:off x="41910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FFFFFF"/>
                </a:solidFill>
                <a:latin typeface="苹方-简"/>
              </a:rPr>
              <a:t>02</a:t>
            </a:r>
            <a:endParaRPr lang="en-US" sz="1100"/>
          </a:p>
        </p:txBody>
      </p:sp>
      <p:sp>
        <p:nvSpPr>
          <p:cNvPr id="11" name="TextBox 11"/>
          <p:cNvSpPr txBox="1"/>
          <p:nvPr/>
        </p:nvSpPr>
        <p:spPr>
          <a:xfrm>
            <a:off x="7264400" y="1841500"/>
            <a:ext cx="1993900" cy="635000"/>
          </a:xfrm>
          <a:prstGeom prst="rect">
            <a:avLst/>
          </a:prstGeom>
          <a:solidFill>
            <a:srgbClr val="000000">
              <a:alpha val="0"/>
            </a:srgbClr>
          </a:solidFill>
        </p:spPr>
        <p:txBody>
          <a:bodyPr lIns="0" tIns="0" rIns="0" bIns="0" rtlCol="0" anchor="t"/>
          <a:lstStyle/>
          <a:p>
            <a:pPr algn="l">
              <a:lnSpc>
                <a:spcPct val="100000"/>
              </a:lnSpc>
              <a:defRPr/>
            </a:pPr>
            <a:r>
              <a:rPr lang="en-US" sz="4200" b="1">
                <a:solidFill>
                  <a:srgbClr val="09162E"/>
                </a:solidFill>
                <a:latin typeface="苹方-简"/>
              </a:rPr>
              <a:t>03</a:t>
            </a:r>
            <a:endParaRPr lang="en-US" sz="1100"/>
          </a:p>
        </p:txBody>
      </p:sp>
      <p:sp>
        <p:nvSpPr>
          <p:cNvPr id="12" name="TextBox 12"/>
          <p:cNvSpPr txBox="1"/>
          <p:nvPr/>
        </p:nvSpPr>
        <p:spPr>
          <a:xfrm>
            <a:off x="762000" y="457200"/>
            <a:ext cx="8864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000000"/>
                </a:solidFill>
                <a:latin typeface="苹方-简"/>
              </a:rPr>
              <a:t>Join the AI Revolution in Real Estate Today</a:t>
            </a:r>
            <a:endParaRPr lang="en-US" sz="1100"/>
          </a:p>
        </p:txBody>
      </p:sp>
      <p:sp>
        <p:nvSpPr>
          <p:cNvPr id="13" name="TextBox 13"/>
          <p:cNvSpPr txBox="1"/>
          <p:nvPr/>
        </p:nvSpPr>
        <p:spPr>
          <a:xfrm>
            <a:off x="11176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9162E"/>
                </a:solidFill>
                <a:latin typeface="苹方-简"/>
              </a:rPr>
              <a:t>Transform Your Business Model</a:t>
            </a:r>
            <a:endParaRPr lang="en-US" sz="1100" dirty="0"/>
          </a:p>
        </p:txBody>
      </p:sp>
      <p:sp>
        <p:nvSpPr>
          <p:cNvPr id="14" name="TextBox 14"/>
          <p:cNvSpPr txBox="1"/>
          <p:nvPr/>
        </p:nvSpPr>
        <p:spPr>
          <a:xfrm>
            <a:off x="41910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FFFFFF"/>
                </a:solidFill>
                <a:latin typeface="苹方-简"/>
              </a:rPr>
              <a:t>Stay Ahead of the Competition</a:t>
            </a:r>
            <a:endParaRPr lang="en-US" sz="1100"/>
          </a:p>
        </p:txBody>
      </p:sp>
      <p:sp>
        <p:nvSpPr>
          <p:cNvPr id="15" name="TextBox 15"/>
          <p:cNvSpPr txBox="1"/>
          <p:nvPr/>
        </p:nvSpPr>
        <p:spPr>
          <a:xfrm>
            <a:off x="7264400" y="3200400"/>
            <a:ext cx="1993900" cy="5461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9162E"/>
                </a:solidFill>
                <a:latin typeface="苹方-简"/>
              </a:rPr>
              <a:t>Unlock New Opportunities</a:t>
            </a:r>
            <a:endParaRPr lang="en-US" sz="1100"/>
          </a:p>
        </p:txBody>
      </p:sp>
      <p:sp>
        <p:nvSpPr>
          <p:cNvPr id="16" name="TextBox 16"/>
          <p:cNvSpPr txBox="1"/>
          <p:nvPr/>
        </p:nvSpPr>
        <p:spPr>
          <a:xfrm>
            <a:off x="1117600" y="3898900"/>
            <a:ext cx="19939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Embracing AI technologies can fundamentally change how real estate professionals operate, enabling more efficient processes, better customer engagement, and data-driven decision-making that leads to increased profitability.</a:t>
            </a:r>
            <a:endParaRPr lang="en-US" sz="1100" dirty="0"/>
          </a:p>
        </p:txBody>
      </p:sp>
      <p:sp>
        <p:nvSpPr>
          <p:cNvPr id="17" name="TextBox 17"/>
          <p:cNvSpPr txBox="1"/>
          <p:nvPr/>
        </p:nvSpPr>
        <p:spPr>
          <a:xfrm>
            <a:off x="4191000" y="3898900"/>
            <a:ext cx="19939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FFFFFF"/>
                </a:solidFill>
                <a:latin typeface="苹方-简"/>
              </a:rPr>
              <a:t>By adopting AI solutions, real estate professionals can gain a competitive edge, leveraging advanced analytics and automation to respond swiftly to market changes and client needs, ensuring they remain relevant in a rapidly evolving industry.</a:t>
            </a:r>
            <a:endParaRPr lang="en-US" sz="1100" dirty="0"/>
          </a:p>
        </p:txBody>
      </p:sp>
      <p:sp>
        <p:nvSpPr>
          <p:cNvPr id="18" name="TextBox 18"/>
          <p:cNvSpPr txBox="1"/>
          <p:nvPr/>
        </p:nvSpPr>
        <p:spPr>
          <a:xfrm>
            <a:off x="7264400" y="3898900"/>
            <a:ext cx="1993900" cy="21336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09162E"/>
                </a:solidFill>
                <a:latin typeface="苹方-简"/>
              </a:rPr>
              <a:t>The integration of AI opens doors to innovative services such as predictive analytics for investment opportunities and personalized customer experiences, allowing real estate businesses to tap into new revenue streams and enhance client satisfaction.</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6591300"/>
          </a:xfrm>
          <a:prstGeom prst="rect">
            <a:avLst/>
          </a:prstGeom>
          <a:solidFill>
            <a:srgbClr val="09162E"/>
          </a:solidFill>
        </p:spPr>
      </p:sp>
      <p:pic>
        <p:nvPicPr>
          <p:cNvPr id="3" name="Picture 3"/>
          <p:cNvPicPr>
            <a:picLocks noChangeAspect="1"/>
          </p:cNvPicPr>
          <p:nvPr/>
        </p:nvPicPr>
        <p:blipFill>
          <a:blip r:embed="rId2"/>
          <a:srcRect l="7000" r="7000"/>
          <a:stretch>
            <a:fillRect/>
          </a:stretch>
        </p:blipFill>
        <p:spPr>
          <a:xfrm>
            <a:off x="0" y="0"/>
            <a:ext cx="10388600" cy="3289300"/>
          </a:xfrm>
          <a:prstGeom prst="rect">
            <a:avLst/>
          </a:prstGeom>
        </p:spPr>
      </p:pic>
      <p:sp>
        <p:nvSpPr>
          <p:cNvPr id="4" name="AutoShape 4"/>
          <p:cNvSpPr/>
          <p:nvPr/>
        </p:nvSpPr>
        <p:spPr>
          <a:xfrm>
            <a:off x="1016000" y="4610100"/>
            <a:ext cx="8610600" cy="1219200"/>
          </a:xfrm>
          <a:prstGeom prst="rect">
            <a:avLst/>
          </a:prstGeom>
          <a:solidFill>
            <a:srgbClr val="000000">
              <a:alpha val="0"/>
            </a:srgbClr>
          </a:solidFill>
        </p:spPr>
      </p:sp>
      <p:sp>
        <p:nvSpPr>
          <p:cNvPr id="5" name="AutoShape 5"/>
          <p:cNvSpPr/>
          <p:nvPr/>
        </p:nvSpPr>
        <p:spPr>
          <a:xfrm>
            <a:off x="0" y="0"/>
            <a:ext cx="10388600" cy="3289300"/>
          </a:xfrm>
          <a:prstGeom prst="rect">
            <a:avLst/>
          </a:prstGeom>
          <a:solidFill>
            <a:srgbClr val="000000">
              <a:alpha val="0"/>
            </a:srgbClr>
          </a:solidFill>
        </p:spPr>
      </p:sp>
      <p:sp>
        <p:nvSpPr>
          <p:cNvPr id="6" name="TextBox 6"/>
          <p:cNvSpPr txBox="1"/>
          <p:nvPr/>
        </p:nvSpPr>
        <p:spPr>
          <a:xfrm>
            <a:off x="1016000" y="3556000"/>
            <a:ext cx="8610600" cy="850900"/>
          </a:xfrm>
          <a:prstGeom prst="rect">
            <a:avLst/>
          </a:prstGeom>
          <a:solidFill>
            <a:srgbClr val="000000">
              <a:alpha val="0"/>
            </a:srgbClr>
          </a:solidFill>
        </p:spPr>
        <p:txBody>
          <a:bodyPr lIns="0" tIns="0" rIns="0" bIns="0" rtlCol="0" anchor="t"/>
          <a:lstStyle/>
          <a:p>
            <a:pPr algn="l">
              <a:lnSpc>
                <a:spcPct val="100000"/>
              </a:lnSpc>
              <a:defRPr/>
            </a:pPr>
            <a:r>
              <a:rPr lang="en-US" sz="5600" b="1">
                <a:solidFill>
                  <a:srgbClr val="C0DBE8"/>
                </a:solidFill>
                <a:latin typeface="苹方-简"/>
              </a:rPr>
              <a:t>Join Us!</a:t>
            </a:r>
            <a:endParaRPr lang="en-US" sz="1100"/>
          </a:p>
        </p:txBody>
      </p:sp>
      <p:sp>
        <p:nvSpPr>
          <p:cNvPr id="7" name="TextBox 7"/>
          <p:cNvSpPr txBox="1"/>
          <p:nvPr/>
        </p:nvSpPr>
        <p:spPr>
          <a:xfrm>
            <a:off x="1016000" y="4610100"/>
            <a:ext cx="86106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FFFFFF"/>
                </a:solidFill>
                <a:latin typeface="苹方-简"/>
              </a:rPr>
              <a:t>Interested in learning more about how AI can enhance your Real Estate experience? </a:t>
            </a:r>
            <a:endParaRPr lang="en-US" sz="1100"/>
          </a:p>
        </p:txBody>
      </p:sp>
      <p:sp>
        <p:nvSpPr>
          <p:cNvPr id="8" name="TextBox 8"/>
          <p:cNvSpPr txBox="1"/>
          <p:nvPr/>
        </p:nvSpPr>
        <p:spPr>
          <a:xfrm>
            <a:off x="1016000" y="5092700"/>
            <a:ext cx="86106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FFFFFF"/>
                </a:solidFill>
                <a:latin typeface="苹方-简"/>
              </a:rPr>
              <a:t>Contact us today to discover our innovative solutions tailored to meet your needs.</a:t>
            </a:r>
            <a:endParaRPr lang="en-US" sz="1100"/>
          </a:p>
        </p:txBody>
      </p:sp>
      <p:sp>
        <p:nvSpPr>
          <p:cNvPr id="9" name="TextBox 9"/>
          <p:cNvSpPr txBox="1"/>
          <p:nvPr/>
        </p:nvSpPr>
        <p:spPr>
          <a:xfrm>
            <a:off x="1016000" y="5588000"/>
            <a:ext cx="8610600" cy="2413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FFFFFF"/>
                </a:solidFill>
                <a:latin typeface="苹方-简"/>
              </a:rPr>
              <a:t>Contact: Koncpt.ai@gmail.com</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1865</Words>
  <Application>Microsoft Office PowerPoint</Application>
  <PresentationFormat>Custom</PresentationFormat>
  <Paragraphs>142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苹方-简</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sanskar gupta</cp:lastModifiedBy>
  <cp:revision>2</cp:revision>
  <dcterms:created xsi:type="dcterms:W3CDTF">2006-08-16T00:00:00Z</dcterms:created>
  <dcterms:modified xsi:type="dcterms:W3CDTF">2024-09-23T10:12:20Z</dcterms:modified>
</cp:coreProperties>
</file>