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0388600" cy="58547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ing" id="{494E89E1-EC95-4C7D-BEAB-E1EDB4999A52}">
          <p14:sldIdLst>
            <p14:sldId id="256"/>
          </p14:sldIdLst>
        </p14:section>
        <p14:section name="Starting" id="{9F23B9C6-F76B-4086-994C-F4B69DFBF0BF}">
          <p14:sldIdLst>
            <p14:sldId id="257"/>
          </p14:sldIdLst>
        </p14:section>
        <p14:section name="The Role of AI in Modern Education" id="{8E45631E-E82B-441E-BD8A-3CE5D6DF5B63}">
          <p14:sldIdLst>
            <p14:sldId id="258"/>
            <p14:sldId id="259"/>
            <p14:sldId id="260"/>
            <p14:sldId id="261"/>
            <p14:sldId id="262"/>
          </p14:sldIdLst>
        </p14:section>
        <p14:section name="AI Technologies Shaping EdTech" id="{4E3C5BF4-E0C9-4087-8755-C70D8D11D78D}">
          <p14:sldIdLst>
            <p14:sldId id="263"/>
            <p14:sldId id="264"/>
            <p14:sldId id="265"/>
            <p14:sldId id="266"/>
            <p14:sldId id="267"/>
          </p14:sldIdLst>
        </p14:section>
        <p14:section name="Future Trends in AI and Education" id="{F10E57FE-1539-48D5-8851-433C92B83DCB}">
          <p14:sldIdLst>
            <p14:sldId id="268"/>
            <p14:sldId id="269"/>
            <p14:sldId id="270"/>
            <p14:sldId id="271"/>
            <p14:sldId id="272"/>
          </p14:sldIdLst>
        </p14:section>
        <p14:section name="Embrace AI in Education &amp; Edtech " id="{8E9FB334-33D5-45A1-9F3F-90F1090203C8}">
          <p14:sldIdLst>
            <p14:sldId id="273"/>
            <p14:sldId id="274"/>
            <p14:sldId id="275"/>
            <p14:sldId id="276"/>
          </p14:sldIdLst>
        </p14:section>
        <p14:section name="Ending" id="{A4B45EBD-5077-43B1-BF5D-0FBDAF4E5689}">
          <p14:sldIdLst>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6.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7.png" Type="http://schemas.openxmlformats.org/officeDocument/2006/relationships/image"/><Relationship Id="rId4" Target="../media/image12.png" Type="http://schemas.openxmlformats.org/officeDocument/2006/relationships/image"/><Relationship Id="rId5" Target="../media/image18.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9.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7.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1.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0" y="0"/>
            <a:ext cx="10388600" cy="5854700"/>
          </a:xfrm>
          <a:prstGeom prst="rect">
            <a:avLst/>
          </a:prstGeom>
          <a:solidFill>
            <a:srgbClr val="FFFFFF"/>
          </a:solidFill>
        </p:spPr>
      </p:sp>
      <p:pic>
        <p:nvPicPr>
          <p:cNvPr name="Picture 3" id="3"/>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4" id="4"/>
          <p:cNvSpPr/>
          <p:nvPr/>
        </p:nvSpPr>
        <p:spPr>
          <a:xfrm>
            <a:off x="0" y="2743200"/>
            <a:ext cx="10388600" cy="177800"/>
          </a:xfrm>
          <a:prstGeom prst="rect">
            <a:avLst/>
          </a:prstGeom>
          <a:solidFill>
            <a:srgbClr val="000000">
              <a:alpha val="0"/>
            </a:srgbClr>
          </a:solidFill>
        </p:spPr>
      </p:sp>
      <p:sp>
        <p:nvSpPr>
          <p:cNvPr name="AutoShape 5" id="5"/>
          <p:cNvSpPr/>
          <p:nvPr/>
        </p:nvSpPr>
        <p:spPr>
          <a:xfrm>
            <a:off x="0" y="0"/>
            <a:ext cx="10388600" cy="5854700"/>
          </a:xfrm>
          <a:prstGeom prst="rect">
            <a:avLst/>
          </a:prstGeom>
          <a:solidFill>
            <a:srgbClr val="000000">
              <a:alpha val="0"/>
            </a:srgbClr>
          </a:solidFill>
        </p:spPr>
      </p:sp>
      <p:sp>
        <p:nvSpPr>
          <p:cNvPr name="AutoShape 6" id="6"/>
          <p:cNvSpPr/>
          <p:nvPr/>
        </p:nvSpPr>
        <p:spPr>
          <a:xfrm>
            <a:off x="3632200" y="762000"/>
            <a:ext cx="3111500" cy="0"/>
          </a:xfrm>
          <a:prstGeom prst="rect">
            <a:avLst/>
          </a:prstGeom>
          <a:solidFill>
            <a:srgbClr val="FFFFFF"/>
          </a:solidFill>
        </p:spPr>
      </p:sp>
      <p:sp>
        <p:nvSpPr>
          <p:cNvPr name="AutoShape 7" id="7"/>
          <p:cNvSpPr/>
          <p:nvPr/>
        </p:nvSpPr>
        <p:spPr>
          <a:xfrm>
            <a:off x="0" y="1905000"/>
            <a:ext cx="10388600" cy="1016000"/>
          </a:xfrm>
          <a:prstGeom prst="rect">
            <a:avLst/>
          </a:prstGeom>
          <a:solidFill>
            <a:srgbClr val="00694C">
              <a:alpha val="0"/>
            </a:srgbClr>
          </a:solidFill>
        </p:spPr>
      </p:sp>
      <p:sp>
        <p:nvSpPr>
          <p:cNvPr name="TextBox 8" id="8"/>
          <p:cNvSpPr txBox="true"/>
          <p:nvPr/>
        </p:nvSpPr>
        <p:spPr>
          <a:xfrm>
            <a:off x="0" y="1905000"/>
            <a:ext cx="10388600" cy="5334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4200" b="true">
                <a:solidFill>
                  <a:srgbClr val="FFBD59"/>
                </a:solidFill>
                <a:latin typeface="苹方-简"/>
              </a:rPr>
              <a:t>How AI is Transforming Education &amp; EdTech</a:t>
            </a:r>
            <a:endParaRPr lang="en-US" sz="1100"/>
          </a:p>
        </p:txBody>
      </p:sp>
      <p:sp>
        <p:nvSpPr>
          <p:cNvPr name="TextBox 9" id="9"/>
          <p:cNvSpPr txBox="true"/>
          <p:nvPr/>
        </p:nvSpPr>
        <p:spPr>
          <a:xfrm>
            <a:off x="0" y="2743200"/>
            <a:ext cx="10388600" cy="1778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400" b="false">
                <a:solidFill>
                  <a:srgbClr val="FFFFFF"/>
                </a:solidFill>
                <a:latin typeface="苹方-简"/>
              </a:rPr>
              <a:t>Presenter: AI Education Initiative</a:t>
            </a:r>
            <a:endParaRPr lang="en-US" sz="1100"/>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sp>
        <p:nvSpPr>
          <p:cNvPr name="AutoShape 4" id="4"/>
          <p:cNvSpPr/>
          <p:nvPr/>
        </p:nvSpPr>
        <p:spPr>
          <a:xfrm>
            <a:off x="1016000" y="1397000"/>
            <a:ext cx="2641600" cy="3924300"/>
          </a:xfrm>
          <a:prstGeom prst="rect">
            <a:avLst/>
          </a:prstGeom>
          <a:solidFill>
            <a:srgbClr val="EDF4FD">
              <a:alpha val="0"/>
            </a:srgbClr>
          </a:solidFill>
        </p:spPr>
      </p:sp>
      <p:sp>
        <p:nvSpPr>
          <p:cNvPr name="AutoShape 5" id="5"/>
          <p:cNvSpPr/>
          <p:nvPr/>
        </p:nvSpPr>
        <p:spPr>
          <a:xfrm>
            <a:off x="3860800" y="1397000"/>
            <a:ext cx="2641600" cy="3924300"/>
          </a:xfrm>
          <a:prstGeom prst="rect">
            <a:avLst/>
          </a:prstGeom>
          <a:solidFill>
            <a:srgbClr val="EDF4FD">
              <a:alpha val="0"/>
            </a:srgbClr>
          </a:solidFill>
        </p:spPr>
      </p:sp>
      <p:sp>
        <p:nvSpPr>
          <p:cNvPr name="AutoShape 6" id="6"/>
          <p:cNvSpPr/>
          <p:nvPr/>
        </p:nvSpPr>
        <p:spPr>
          <a:xfrm>
            <a:off x="6718300" y="1397000"/>
            <a:ext cx="2641600" cy="3924300"/>
          </a:xfrm>
          <a:prstGeom prst="rect">
            <a:avLst/>
          </a:prstGeom>
          <a:solidFill>
            <a:srgbClr val="EDF4FD">
              <a:alpha val="0"/>
            </a:srgbClr>
          </a:solidFill>
        </p:spPr>
      </p:sp>
      <p:sp>
        <p:nvSpPr>
          <p:cNvPr name="AutoShape 7" id="7"/>
          <p:cNvSpPr/>
          <p:nvPr/>
        </p:nvSpPr>
        <p:spPr>
          <a:xfrm>
            <a:off x="1016000" y="5448300"/>
            <a:ext cx="2641600" cy="0"/>
          </a:xfrm>
          <a:prstGeom prst="rect">
            <a:avLst/>
          </a:prstGeom>
          <a:solidFill>
            <a:srgbClr val="000000"/>
          </a:solidFill>
        </p:spPr>
      </p:sp>
      <p:sp>
        <p:nvSpPr>
          <p:cNvPr name="AutoShape 8" id="8"/>
          <p:cNvSpPr/>
          <p:nvPr/>
        </p:nvSpPr>
        <p:spPr>
          <a:xfrm>
            <a:off x="3860800" y="5448300"/>
            <a:ext cx="2641600" cy="0"/>
          </a:xfrm>
          <a:prstGeom prst="rect">
            <a:avLst/>
          </a:prstGeom>
          <a:solidFill>
            <a:srgbClr val="000000"/>
          </a:solidFill>
        </p:spPr>
      </p:sp>
      <p:sp>
        <p:nvSpPr>
          <p:cNvPr name="AutoShape 9" id="9"/>
          <p:cNvSpPr/>
          <p:nvPr/>
        </p:nvSpPr>
        <p:spPr>
          <a:xfrm>
            <a:off x="6718300" y="5448300"/>
            <a:ext cx="2641600" cy="0"/>
          </a:xfrm>
          <a:prstGeom prst="rect">
            <a:avLst/>
          </a:prstGeom>
          <a:solidFill>
            <a:srgbClr val="000000"/>
          </a:solidFill>
        </p:spPr>
      </p:sp>
      <p:pic>
        <p:nvPicPr>
          <p:cNvPr name="Picture 10" id="10"/>
          <p:cNvPicPr>
            <a:picLocks noChangeAspect="true"/>
          </p:cNvPicPr>
          <p:nvPr/>
        </p:nvPicPr>
        <p:blipFill>
          <a:blip r:embed="rId3"/>
          <a:srcRect l="1000" r="1000"/>
          <a:stretch>
            <a:fillRect/>
          </a:stretch>
        </p:blipFill>
        <p:spPr>
          <a:xfrm>
            <a:off x="1016000" y="1397000"/>
            <a:ext cx="2641600" cy="1485900"/>
          </a:xfrm>
          <a:prstGeom prst="rect">
            <a:avLst/>
          </a:prstGeom>
        </p:spPr>
      </p:pic>
      <p:pic>
        <p:nvPicPr>
          <p:cNvPr name="Picture 11" id="11"/>
          <p:cNvPicPr>
            <a:picLocks noChangeAspect="true"/>
          </p:cNvPicPr>
          <p:nvPr/>
        </p:nvPicPr>
        <p:blipFill>
          <a:blip r:embed="rId4"/>
          <a:srcRect l="1000" r="1000"/>
          <a:stretch>
            <a:fillRect/>
          </a:stretch>
        </p:blipFill>
        <p:spPr>
          <a:xfrm>
            <a:off x="3860800" y="1397000"/>
            <a:ext cx="2641600" cy="1485900"/>
          </a:xfrm>
          <a:prstGeom prst="rect">
            <a:avLst/>
          </a:prstGeom>
        </p:spPr>
      </p:pic>
      <p:pic>
        <p:nvPicPr>
          <p:cNvPr name="Picture 12" id="12"/>
          <p:cNvPicPr>
            <a:picLocks noChangeAspect="true"/>
          </p:cNvPicPr>
          <p:nvPr/>
        </p:nvPicPr>
        <p:blipFill>
          <a:blip r:embed="rId5"/>
          <a:srcRect t="8000" b="8000"/>
          <a:stretch>
            <a:fillRect/>
          </a:stretch>
        </p:blipFill>
        <p:spPr>
          <a:xfrm>
            <a:off x="6718300" y="1397000"/>
            <a:ext cx="2641600" cy="1485900"/>
          </a:xfrm>
          <a:prstGeom prst="rect">
            <a:avLst/>
          </a:prstGeom>
        </p:spPr>
      </p:pic>
      <p:sp>
        <p:nvSpPr>
          <p:cNvPr name="TextBox 13" id="13"/>
          <p:cNvSpPr txBox="true"/>
          <p:nvPr/>
        </p:nvSpPr>
        <p:spPr>
          <a:xfrm>
            <a:off x="1016000" y="457200"/>
            <a:ext cx="8356600" cy="533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Personalized Learning through AI</a:t>
            </a:r>
            <a:endParaRPr lang="en-US" sz="1100"/>
          </a:p>
        </p:txBody>
      </p:sp>
      <p:sp>
        <p:nvSpPr>
          <p:cNvPr name="TextBox 14" id="14"/>
          <p:cNvSpPr txBox="true"/>
          <p:nvPr/>
        </p:nvSpPr>
        <p:spPr>
          <a:xfrm>
            <a:off x="1016000" y="3022600"/>
            <a:ext cx="26416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Tailored Learning Pathways</a:t>
            </a:r>
            <a:endParaRPr lang="en-US" sz="1100"/>
          </a:p>
        </p:txBody>
      </p:sp>
      <p:sp>
        <p:nvSpPr>
          <p:cNvPr name="TextBox 15" id="15"/>
          <p:cNvSpPr txBox="true"/>
          <p:nvPr/>
        </p:nvSpPr>
        <p:spPr>
          <a:xfrm>
            <a:off x="3860800" y="3022600"/>
            <a:ext cx="26416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Real-Time Feedback Mechanisms</a:t>
            </a:r>
            <a:endParaRPr lang="en-US" sz="1100"/>
          </a:p>
        </p:txBody>
      </p:sp>
      <p:sp>
        <p:nvSpPr>
          <p:cNvPr name="TextBox 16" id="16"/>
          <p:cNvSpPr txBox="true"/>
          <p:nvPr/>
        </p:nvSpPr>
        <p:spPr>
          <a:xfrm>
            <a:off x="6718300" y="3022600"/>
            <a:ext cx="26416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Scalability of Personalized Education</a:t>
            </a:r>
            <a:endParaRPr lang="en-US" sz="1100"/>
          </a:p>
        </p:txBody>
      </p:sp>
      <p:sp>
        <p:nvSpPr>
          <p:cNvPr name="TextBox 17" id="17"/>
          <p:cNvSpPr txBox="true"/>
          <p:nvPr/>
        </p:nvSpPr>
        <p:spPr>
          <a:xfrm>
            <a:off x="1016000" y="3619500"/>
            <a:ext cx="26416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technologies analyze individual student data to create customized learning experiences, allowing students to progress at their own pace and focus on areas where they need the most support, ultimately enhancing engagement and retention.</a:t>
            </a:r>
            <a:endParaRPr lang="en-US" sz="1100"/>
          </a:p>
        </p:txBody>
      </p:sp>
      <p:sp>
        <p:nvSpPr>
          <p:cNvPr name="TextBox 18" id="18"/>
          <p:cNvSpPr txBox="true"/>
          <p:nvPr/>
        </p:nvSpPr>
        <p:spPr>
          <a:xfrm>
            <a:off x="3860800" y="3619500"/>
            <a:ext cx="26416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systems provide immediate feedback on student performance, enabling timely interventions and adjustments to learning strategies, which helps students understand their strengths and weaknesses more effectively.</a:t>
            </a:r>
            <a:endParaRPr lang="en-US" sz="1100"/>
          </a:p>
        </p:txBody>
      </p:sp>
      <p:sp>
        <p:nvSpPr>
          <p:cNvPr name="TextBox 19" id="19"/>
          <p:cNvSpPr txBox="true"/>
          <p:nvPr/>
        </p:nvSpPr>
        <p:spPr>
          <a:xfrm>
            <a:off x="6718300" y="3619500"/>
            <a:ext cx="26416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facilitates the scalability of personalized learning by automating content delivery and assessment, making it feasible to implement individualized learning plans for large groups of students without compromising quality.</a:t>
            </a:r>
            <a:endParaRPr lang="en-US" sz="1100"/>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9000" r="9000"/>
          <a:stretch>
            <a:fillRect/>
          </a:stretch>
        </p:blipFill>
        <p:spPr>
          <a:xfrm>
            <a:off x="0" y="0"/>
            <a:ext cx="10388600" cy="6959600"/>
          </a:xfrm>
          <a:prstGeom prst="rect">
            <a:avLst/>
          </a:prstGeom>
        </p:spPr>
      </p:pic>
      <p:sp>
        <p:nvSpPr>
          <p:cNvPr name="AutoShape 3" id="3"/>
          <p:cNvSpPr/>
          <p:nvPr/>
        </p:nvSpPr>
        <p:spPr>
          <a:xfrm>
            <a:off x="0" y="0"/>
            <a:ext cx="10388600" cy="6959600"/>
          </a:xfrm>
          <a:prstGeom prst="rect">
            <a:avLst/>
          </a:prstGeom>
          <a:solidFill>
            <a:srgbClr val="000000">
              <a:alpha val="0"/>
            </a:srgbClr>
          </a:solidFill>
        </p:spPr>
      </p:sp>
      <p:pic>
        <p:nvPicPr>
          <p:cNvPr name="Picture 4" id="4"/>
          <p:cNvPicPr>
            <a:picLocks noChangeAspect="true"/>
          </p:cNvPicPr>
          <p:nvPr/>
        </p:nvPicPr>
        <p:blipFill>
          <a:blip r:embed="rId3"/>
          <a:srcRect l="14000" r="14000"/>
          <a:stretch>
            <a:fillRect/>
          </a:stretch>
        </p:blipFill>
        <p:spPr>
          <a:xfrm>
            <a:off x="1016000" y="1778000"/>
            <a:ext cx="2540000" cy="4267200"/>
          </a:xfrm>
          <a:prstGeom prst="roundRect">
            <a:avLst>
              <a:gd name="adj" fmla="val 10000"/>
            </a:avLst>
          </a:prstGeom>
        </p:spPr>
      </p:pic>
      <p:pic>
        <p:nvPicPr>
          <p:cNvPr name="Picture 5" id="5"/>
          <p:cNvPicPr>
            <a:picLocks noChangeAspect="true"/>
          </p:cNvPicPr>
          <p:nvPr/>
        </p:nvPicPr>
        <p:blipFill>
          <a:blip r:embed="rId3"/>
          <a:srcRect l="14000" r="14000"/>
          <a:stretch>
            <a:fillRect/>
          </a:stretch>
        </p:blipFill>
        <p:spPr>
          <a:xfrm>
            <a:off x="3962400" y="1778000"/>
            <a:ext cx="2540000" cy="4267200"/>
          </a:xfrm>
          <a:prstGeom prst="roundRect">
            <a:avLst>
              <a:gd name="adj" fmla="val 10000"/>
            </a:avLst>
          </a:prstGeom>
        </p:spPr>
      </p:pic>
      <p:pic>
        <p:nvPicPr>
          <p:cNvPr name="Picture 6" id="6"/>
          <p:cNvPicPr>
            <a:picLocks noChangeAspect="true"/>
          </p:cNvPicPr>
          <p:nvPr/>
        </p:nvPicPr>
        <p:blipFill>
          <a:blip r:embed="rId3"/>
          <a:srcRect l="14000" r="14000"/>
          <a:stretch>
            <a:fillRect/>
          </a:stretch>
        </p:blipFill>
        <p:spPr>
          <a:xfrm>
            <a:off x="6908800" y="1778000"/>
            <a:ext cx="2540000" cy="4267200"/>
          </a:xfrm>
          <a:prstGeom prst="roundRect">
            <a:avLst>
              <a:gd name="adj" fmla="val 10000"/>
            </a:avLst>
          </a:prstGeom>
        </p:spPr>
      </p:pic>
      <p:sp>
        <p:nvSpPr>
          <p:cNvPr name="AutoShape 7" id="7"/>
          <p:cNvSpPr/>
          <p:nvPr/>
        </p:nvSpPr>
        <p:spPr>
          <a:xfrm>
            <a:off x="1016000" y="1981200"/>
            <a:ext cx="0" cy="711200"/>
          </a:xfrm>
          <a:prstGeom prst="rect">
            <a:avLst/>
          </a:prstGeom>
          <a:solidFill>
            <a:srgbClr val="FFBD59"/>
          </a:solidFill>
        </p:spPr>
      </p:sp>
      <p:sp>
        <p:nvSpPr>
          <p:cNvPr name="AutoShape 8" id="8"/>
          <p:cNvSpPr/>
          <p:nvPr/>
        </p:nvSpPr>
        <p:spPr>
          <a:xfrm>
            <a:off x="1016000" y="1778000"/>
            <a:ext cx="2540000" cy="4267200"/>
          </a:xfrm>
          <a:prstGeom prst="roundRect">
            <a:avLst>
              <a:gd name="adj" fmla="val 10000"/>
            </a:avLst>
          </a:prstGeom>
          <a:solidFill>
            <a:srgbClr val="000000">
              <a:alpha val="0"/>
            </a:srgbClr>
          </a:solidFill>
          <a:ln w="12700">
            <a:solidFill>
              <a:srgbClr val="3F1C94"/>
            </a:solidFill>
          </a:ln>
        </p:spPr>
      </p:sp>
      <p:sp>
        <p:nvSpPr>
          <p:cNvPr name="AutoShape 9" id="9"/>
          <p:cNvSpPr/>
          <p:nvPr/>
        </p:nvSpPr>
        <p:spPr>
          <a:xfrm>
            <a:off x="3962400" y="1981200"/>
            <a:ext cx="0" cy="711200"/>
          </a:xfrm>
          <a:prstGeom prst="rect">
            <a:avLst/>
          </a:prstGeom>
          <a:solidFill>
            <a:srgbClr val="FFBD59"/>
          </a:solidFill>
        </p:spPr>
      </p:sp>
      <p:sp>
        <p:nvSpPr>
          <p:cNvPr name="AutoShape 10" id="10"/>
          <p:cNvSpPr/>
          <p:nvPr/>
        </p:nvSpPr>
        <p:spPr>
          <a:xfrm>
            <a:off x="3962400" y="1778000"/>
            <a:ext cx="2540000" cy="4267200"/>
          </a:xfrm>
          <a:prstGeom prst="roundRect">
            <a:avLst>
              <a:gd name="adj" fmla="val 10000"/>
            </a:avLst>
          </a:prstGeom>
          <a:solidFill>
            <a:srgbClr val="000000">
              <a:alpha val="0"/>
            </a:srgbClr>
          </a:solidFill>
          <a:ln w="12700">
            <a:solidFill>
              <a:srgbClr val="3F1C94"/>
            </a:solidFill>
          </a:ln>
        </p:spPr>
      </p:sp>
      <p:sp>
        <p:nvSpPr>
          <p:cNvPr name="AutoShape 11" id="11"/>
          <p:cNvSpPr/>
          <p:nvPr/>
        </p:nvSpPr>
        <p:spPr>
          <a:xfrm>
            <a:off x="6908800" y="1981200"/>
            <a:ext cx="0" cy="711200"/>
          </a:xfrm>
          <a:prstGeom prst="rect">
            <a:avLst/>
          </a:prstGeom>
          <a:solidFill>
            <a:srgbClr val="FFBD59"/>
          </a:solidFill>
        </p:spPr>
      </p:sp>
      <p:sp>
        <p:nvSpPr>
          <p:cNvPr name="AutoShape 12" id="12"/>
          <p:cNvSpPr/>
          <p:nvPr/>
        </p:nvSpPr>
        <p:spPr>
          <a:xfrm>
            <a:off x="6908800" y="1778000"/>
            <a:ext cx="2540000" cy="4267200"/>
          </a:xfrm>
          <a:prstGeom prst="roundRect">
            <a:avLst>
              <a:gd name="adj" fmla="val 10000"/>
            </a:avLst>
          </a:prstGeom>
          <a:solidFill>
            <a:srgbClr val="000000">
              <a:alpha val="0"/>
            </a:srgbClr>
          </a:solidFill>
          <a:ln w="12700">
            <a:solidFill>
              <a:srgbClr val="3F1C94"/>
            </a:solidFill>
          </a:ln>
        </p:spPr>
      </p:sp>
      <p:sp>
        <p:nvSpPr>
          <p:cNvPr name="TextBox 13" id="13"/>
          <p:cNvSpPr txBox="true"/>
          <p:nvPr/>
        </p:nvSpPr>
        <p:spPr>
          <a:xfrm>
            <a:off x="12319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01</a:t>
            </a:r>
            <a:endParaRPr lang="en-US" sz="1100"/>
          </a:p>
        </p:txBody>
      </p:sp>
      <p:sp>
        <p:nvSpPr>
          <p:cNvPr name="TextBox 14" id="14"/>
          <p:cNvSpPr txBox="true"/>
          <p:nvPr/>
        </p:nvSpPr>
        <p:spPr>
          <a:xfrm>
            <a:off x="41783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02</a:t>
            </a:r>
            <a:endParaRPr lang="en-US" sz="1100"/>
          </a:p>
        </p:txBody>
      </p:sp>
      <p:sp>
        <p:nvSpPr>
          <p:cNvPr name="TextBox 15" id="15"/>
          <p:cNvSpPr txBox="true"/>
          <p:nvPr/>
        </p:nvSpPr>
        <p:spPr>
          <a:xfrm>
            <a:off x="71247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03</a:t>
            </a:r>
            <a:endParaRPr lang="en-US" sz="1100"/>
          </a:p>
        </p:txBody>
      </p:sp>
      <p:sp>
        <p:nvSpPr>
          <p:cNvPr name="TextBox 16" id="16"/>
          <p:cNvSpPr txBox="true"/>
          <p:nvPr/>
        </p:nvSpPr>
        <p:spPr>
          <a:xfrm>
            <a:off x="1016000" y="444500"/>
            <a:ext cx="84328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AI-Driven Assessment Tools</a:t>
            </a:r>
            <a:endParaRPr lang="en-US" sz="1100"/>
          </a:p>
        </p:txBody>
      </p:sp>
      <p:sp>
        <p:nvSpPr>
          <p:cNvPr name="TextBox 17" id="17"/>
          <p:cNvSpPr txBox="true"/>
          <p:nvPr/>
        </p:nvSpPr>
        <p:spPr>
          <a:xfrm>
            <a:off x="1231900" y="32004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Automated Grading Systems</a:t>
            </a:r>
            <a:endParaRPr lang="en-US" sz="1100"/>
          </a:p>
        </p:txBody>
      </p:sp>
      <p:sp>
        <p:nvSpPr>
          <p:cNvPr name="TextBox 18" id="18"/>
          <p:cNvSpPr txBox="true"/>
          <p:nvPr/>
        </p:nvSpPr>
        <p:spPr>
          <a:xfrm>
            <a:off x="4178300" y="32004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Adaptive Testing Technologies</a:t>
            </a:r>
            <a:endParaRPr lang="en-US" sz="1100"/>
          </a:p>
        </p:txBody>
      </p:sp>
      <p:sp>
        <p:nvSpPr>
          <p:cNvPr name="TextBox 19" id="19"/>
          <p:cNvSpPr txBox="true"/>
          <p:nvPr/>
        </p:nvSpPr>
        <p:spPr>
          <a:xfrm>
            <a:off x="7124700" y="32004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Data Analytics for Performance Insights</a:t>
            </a:r>
            <a:endParaRPr lang="en-US" sz="1100"/>
          </a:p>
        </p:txBody>
      </p:sp>
      <p:sp>
        <p:nvSpPr>
          <p:cNvPr name="TextBox 20" id="20"/>
          <p:cNvSpPr txBox="true"/>
          <p:nvPr/>
        </p:nvSpPr>
        <p:spPr>
          <a:xfrm>
            <a:off x="1231900" y="3771900"/>
            <a:ext cx="2082800" cy="2057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AI-driven assessment tools utilize algorithms to automate the grading process, significantly reducing the time educators spend on evaluations while ensuring consistency and objectivity in scoring, which enhances the overall efficiency of educational assessments.</a:t>
            </a:r>
            <a:endParaRPr lang="en-US" sz="1100"/>
          </a:p>
        </p:txBody>
      </p:sp>
      <p:sp>
        <p:nvSpPr>
          <p:cNvPr name="TextBox 21" id="21"/>
          <p:cNvSpPr txBox="true"/>
          <p:nvPr/>
        </p:nvSpPr>
        <p:spPr>
          <a:xfrm>
            <a:off x="4178300" y="3771900"/>
            <a:ext cx="2082800" cy="2057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These tools adjust the difficulty of questions based on student responses, providing a more accurate measure of a learner's abilities and knowledge, thereby allowing for a personalized assessment experience that can better inform instructional strategies.</a:t>
            </a:r>
            <a:endParaRPr lang="en-US" sz="1100"/>
          </a:p>
        </p:txBody>
      </p:sp>
      <p:sp>
        <p:nvSpPr>
          <p:cNvPr name="TextBox 22" id="22"/>
          <p:cNvSpPr txBox="true"/>
          <p:nvPr/>
        </p:nvSpPr>
        <p:spPr>
          <a:xfrm>
            <a:off x="7124700" y="3771900"/>
            <a:ext cx="2082800" cy="2057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AI assessment tools analyze student performance data to identify trends and learning gaps, enabling educators to make informed decisions about curriculum adjustments and targeted interventions that support student success and improve learning outcomes.</a:t>
            </a:r>
            <a:endParaRPr lang="en-US" sz="1100"/>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6000" r="16000"/>
          <a:stretch>
            <a:fillRect/>
          </a:stretch>
        </p:blipFill>
        <p:spPr>
          <a:xfrm>
            <a:off x="0" y="0"/>
            <a:ext cx="10388600" cy="8458200"/>
          </a:xfrm>
          <a:prstGeom prst="rect">
            <a:avLst/>
          </a:prstGeom>
        </p:spPr>
      </p:pic>
      <p:sp>
        <p:nvSpPr>
          <p:cNvPr name="AutoShape 3" id="3"/>
          <p:cNvSpPr/>
          <p:nvPr/>
        </p:nvSpPr>
        <p:spPr>
          <a:xfrm>
            <a:off x="0" y="0"/>
            <a:ext cx="10388600" cy="8458200"/>
          </a:xfrm>
          <a:prstGeom prst="rect">
            <a:avLst/>
          </a:prstGeom>
          <a:solidFill>
            <a:srgbClr val="000000">
              <a:alpha val="0"/>
            </a:srgbClr>
          </a:solidFill>
        </p:spPr>
      </p:sp>
      <p:pic>
        <p:nvPicPr>
          <p:cNvPr name="Picture 4" id="4"/>
          <p:cNvPicPr>
            <a:picLocks noChangeAspect="true"/>
          </p:cNvPicPr>
          <p:nvPr/>
        </p:nvPicPr>
        <p:blipFill>
          <a:blip r:embed="rId3"/>
          <a:srcRect l="23000" r="23000"/>
          <a:stretch>
            <a:fillRect/>
          </a:stretch>
        </p:blipFill>
        <p:spPr>
          <a:xfrm>
            <a:off x="0" y="0"/>
            <a:ext cx="3454400" cy="8458200"/>
          </a:xfrm>
          <a:prstGeom prst="rect">
            <a:avLst/>
          </a:prstGeom>
        </p:spPr>
      </p:pic>
      <p:sp>
        <p:nvSpPr>
          <p:cNvPr name="AutoShape 5" id="5"/>
          <p:cNvSpPr/>
          <p:nvPr/>
        </p:nvSpPr>
        <p:spPr>
          <a:xfrm>
            <a:off x="4318000" y="1689100"/>
            <a:ext cx="5054600" cy="2108200"/>
          </a:xfrm>
          <a:prstGeom prst="roundRect">
            <a:avLst>
              <a:gd name="adj" fmla="val 9638"/>
            </a:avLst>
          </a:prstGeom>
          <a:solidFill>
            <a:srgbClr val="271C3D"/>
          </a:solidFill>
        </p:spPr>
      </p:sp>
      <p:sp>
        <p:nvSpPr>
          <p:cNvPr name="AutoShape 6" id="6"/>
          <p:cNvSpPr/>
          <p:nvPr/>
        </p:nvSpPr>
        <p:spPr>
          <a:xfrm>
            <a:off x="4318000" y="3949700"/>
            <a:ext cx="5054600" cy="1841500"/>
          </a:xfrm>
          <a:prstGeom prst="roundRect">
            <a:avLst>
              <a:gd name="adj" fmla="val 11034"/>
            </a:avLst>
          </a:prstGeom>
          <a:solidFill>
            <a:srgbClr val="271C3D"/>
          </a:solidFill>
        </p:spPr>
      </p:sp>
      <p:sp>
        <p:nvSpPr>
          <p:cNvPr name="AutoShape 7" id="7"/>
          <p:cNvSpPr/>
          <p:nvPr/>
        </p:nvSpPr>
        <p:spPr>
          <a:xfrm>
            <a:off x="4318000" y="5943600"/>
            <a:ext cx="5054600" cy="2108200"/>
          </a:xfrm>
          <a:prstGeom prst="roundRect">
            <a:avLst>
              <a:gd name="adj" fmla="val 9638"/>
            </a:avLst>
          </a:prstGeom>
          <a:solidFill>
            <a:srgbClr val="271C3D"/>
          </a:solidFill>
        </p:spPr>
      </p:sp>
      <p:sp>
        <p:nvSpPr>
          <p:cNvPr name="AutoShape 8" id="8"/>
          <p:cNvSpPr/>
          <p:nvPr/>
        </p:nvSpPr>
        <p:spPr>
          <a:xfrm>
            <a:off x="0" y="0"/>
            <a:ext cx="3454400" cy="8458200"/>
          </a:xfrm>
          <a:prstGeom prst="rect">
            <a:avLst/>
          </a:prstGeom>
          <a:solidFill>
            <a:srgbClr val="000000">
              <a:alpha val="0"/>
            </a:srgbClr>
          </a:solidFill>
        </p:spPr>
      </p:sp>
      <p:sp>
        <p:nvSpPr>
          <p:cNvPr name="AutoShape 9" id="9"/>
          <p:cNvSpPr/>
          <p:nvPr/>
        </p:nvSpPr>
        <p:spPr>
          <a:xfrm>
            <a:off x="4318000" y="1892300"/>
            <a:ext cx="0" cy="1663700"/>
          </a:xfrm>
          <a:prstGeom prst="rect">
            <a:avLst/>
          </a:prstGeom>
          <a:solidFill>
            <a:srgbClr val="FFFFFF"/>
          </a:solidFill>
        </p:spPr>
      </p:sp>
      <p:sp>
        <p:nvSpPr>
          <p:cNvPr name="AutoShape 10" id="10"/>
          <p:cNvSpPr/>
          <p:nvPr/>
        </p:nvSpPr>
        <p:spPr>
          <a:xfrm>
            <a:off x="4318000" y="4127500"/>
            <a:ext cx="0" cy="1447800"/>
          </a:xfrm>
          <a:prstGeom prst="rect">
            <a:avLst/>
          </a:prstGeom>
          <a:solidFill>
            <a:srgbClr val="FFFFFF"/>
          </a:solidFill>
        </p:spPr>
      </p:sp>
      <p:sp>
        <p:nvSpPr>
          <p:cNvPr name="AutoShape 11" id="11"/>
          <p:cNvSpPr/>
          <p:nvPr/>
        </p:nvSpPr>
        <p:spPr>
          <a:xfrm>
            <a:off x="4318000" y="6159500"/>
            <a:ext cx="0" cy="1663700"/>
          </a:xfrm>
          <a:prstGeom prst="rect">
            <a:avLst/>
          </a:prstGeom>
          <a:solidFill>
            <a:srgbClr val="FFFFFF"/>
          </a:solidFill>
        </p:spPr>
      </p:sp>
      <p:sp>
        <p:nvSpPr>
          <p:cNvPr name="AutoShape 12" id="12"/>
          <p:cNvSpPr/>
          <p:nvPr/>
        </p:nvSpPr>
        <p:spPr>
          <a:xfrm>
            <a:off x="0" y="0"/>
            <a:ext cx="0" cy="0"/>
          </a:xfrm>
          <a:prstGeom prst="rect">
            <a:avLst/>
          </a:prstGeom>
          <a:solidFill>
            <a:srgbClr val="000000">
              <a:alpha val="0"/>
            </a:srgbClr>
          </a:solidFill>
        </p:spPr>
      </p:sp>
      <p:sp>
        <p:nvSpPr>
          <p:cNvPr name="TextBox 13" id="13"/>
          <p:cNvSpPr txBox="true"/>
          <p:nvPr/>
        </p:nvSpPr>
        <p:spPr>
          <a:xfrm>
            <a:off x="4318000" y="533400"/>
            <a:ext cx="50546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Virtual Classrooms and AI Integration</a:t>
            </a:r>
            <a:endParaRPr lang="en-US" sz="1100"/>
          </a:p>
        </p:txBody>
      </p:sp>
      <p:sp>
        <p:nvSpPr>
          <p:cNvPr name="TextBox 14" id="14"/>
          <p:cNvSpPr txBox="true"/>
          <p:nvPr/>
        </p:nvSpPr>
        <p:spPr>
          <a:xfrm>
            <a:off x="4508500" y="18923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Enhanced Learning Engagement</a:t>
            </a:r>
            <a:endParaRPr lang="en-US" sz="1100"/>
          </a:p>
        </p:txBody>
      </p:sp>
      <p:sp>
        <p:nvSpPr>
          <p:cNvPr name="TextBox 15" id="15"/>
          <p:cNvSpPr txBox="true"/>
          <p:nvPr/>
        </p:nvSpPr>
        <p:spPr>
          <a:xfrm>
            <a:off x="4508500" y="41529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Intelligent Tutoring and Support</a:t>
            </a:r>
            <a:endParaRPr lang="en-US" sz="1100"/>
          </a:p>
        </p:txBody>
      </p:sp>
      <p:sp>
        <p:nvSpPr>
          <p:cNvPr name="TextBox 16" id="16"/>
          <p:cNvSpPr txBox="true"/>
          <p:nvPr/>
        </p:nvSpPr>
        <p:spPr>
          <a:xfrm>
            <a:off x="4508500" y="61468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Data-Driven Insights for Educators</a:t>
            </a:r>
            <a:endParaRPr lang="en-US" sz="1100"/>
          </a:p>
        </p:txBody>
      </p:sp>
      <p:sp>
        <p:nvSpPr>
          <p:cNvPr name="TextBox 17" id="17"/>
          <p:cNvSpPr txBox="true"/>
          <p:nvPr/>
        </p:nvSpPr>
        <p:spPr>
          <a:xfrm>
            <a:off x="4508500" y="2260600"/>
            <a:ext cx="4648200" cy="13335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CFCFC"/>
                </a:solidFill>
                <a:latin typeface="苹方-简"/>
              </a:rPr>
              <a:t>AI technologies in virtual classrooms facilitate interactive learning experiences through personalized content delivery, gamification, and real-time feedback, significantly increasing student engagement and motivation in remote learning environments.</a:t>
            </a:r>
            <a:endParaRPr lang="en-US" sz="1100"/>
          </a:p>
        </p:txBody>
      </p:sp>
      <p:sp>
        <p:nvSpPr>
          <p:cNvPr name="TextBox 18" id="18"/>
          <p:cNvSpPr txBox="true"/>
          <p:nvPr/>
        </p:nvSpPr>
        <p:spPr>
          <a:xfrm>
            <a:off x="4508500" y="4521200"/>
            <a:ext cx="4648200" cy="1066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AI-powered virtual assistants and chatbots provide on-demand support to students, answering queries and offering guidance, which helps to create a more responsive and supportive learning atmosphere, especially in asynchronous learning settings.</a:t>
            </a:r>
            <a:endParaRPr lang="en-US" sz="1100"/>
          </a:p>
        </p:txBody>
      </p:sp>
      <p:sp>
        <p:nvSpPr>
          <p:cNvPr name="TextBox 19" id="19"/>
          <p:cNvSpPr txBox="true"/>
          <p:nvPr/>
        </p:nvSpPr>
        <p:spPr>
          <a:xfrm>
            <a:off x="4508500" y="6527800"/>
            <a:ext cx="4648200" cy="13335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CFCFC"/>
                </a:solidFill>
                <a:latin typeface="苹方-简"/>
              </a:rPr>
              <a:t>The integration of AI in virtual classrooms allows educators to access detailed analytics on student performance and engagement, enabling them to tailor their teaching strategies and interventions based on real-time data, ultimately enhancing educational outcomes.</a:t>
            </a:r>
            <a:endParaRPr lang="en-US" sz="1100"/>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2743200" y="1905000"/>
            <a:ext cx="4597400" cy="4826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84700"/>
            <a:ext cx="3111500" cy="0"/>
          </a:xfrm>
          <a:prstGeom prst="rect">
            <a:avLst/>
          </a:prstGeom>
          <a:solidFill>
            <a:srgbClr val="000000"/>
          </a:solidFill>
        </p:spPr>
      </p:sp>
      <p:sp>
        <p:nvSpPr>
          <p:cNvPr name="TextBox 8" id="8"/>
          <p:cNvSpPr txBox="true"/>
          <p:nvPr/>
        </p:nvSpPr>
        <p:spPr>
          <a:xfrm>
            <a:off x="2743200" y="2692400"/>
            <a:ext cx="4597400" cy="304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Future Trends in AI and Education</a:t>
            </a:r>
            <a:endParaRPr lang="en-US" sz="1100"/>
          </a:p>
        </p:txBody>
      </p:sp>
      <p:sp>
        <p:nvSpPr>
          <p:cNvPr name="TextBox 9" id="9"/>
          <p:cNvSpPr txBox="true"/>
          <p:nvPr/>
        </p:nvSpPr>
        <p:spPr>
          <a:xfrm>
            <a:off x="2743200" y="1905000"/>
            <a:ext cx="45974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Section 3</a:t>
            </a:r>
            <a:endParaRPr lang="en-US" sz="1100"/>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sp>
        <p:nvSpPr>
          <p:cNvPr name="AutoShape 4" id="4"/>
          <p:cNvSpPr/>
          <p:nvPr/>
        </p:nvSpPr>
        <p:spPr>
          <a:xfrm>
            <a:off x="1016000" y="1397000"/>
            <a:ext cx="2641600" cy="3924300"/>
          </a:xfrm>
          <a:prstGeom prst="rect">
            <a:avLst/>
          </a:prstGeom>
          <a:solidFill>
            <a:srgbClr val="EDF4FD">
              <a:alpha val="0"/>
            </a:srgbClr>
          </a:solidFill>
        </p:spPr>
      </p:sp>
      <p:sp>
        <p:nvSpPr>
          <p:cNvPr name="AutoShape 5" id="5"/>
          <p:cNvSpPr/>
          <p:nvPr/>
        </p:nvSpPr>
        <p:spPr>
          <a:xfrm>
            <a:off x="3860800" y="1397000"/>
            <a:ext cx="2641600" cy="3924300"/>
          </a:xfrm>
          <a:prstGeom prst="rect">
            <a:avLst/>
          </a:prstGeom>
          <a:solidFill>
            <a:srgbClr val="EDF4FD">
              <a:alpha val="0"/>
            </a:srgbClr>
          </a:solidFill>
        </p:spPr>
      </p:sp>
      <p:sp>
        <p:nvSpPr>
          <p:cNvPr name="AutoShape 6" id="6"/>
          <p:cNvSpPr/>
          <p:nvPr/>
        </p:nvSpPr>
        <p:spPr>
          <a:xfrm>
            <a:off x="6718300" y="1397000"/>
            <a:ext cx="2641600" cy="3924300"/>
          </a:xfrm>
          <a:prstGeom prst="rect">
            <a:avLst/>
          </a:prstGeom>
          <a:solidFill>
            <a:srgbClr val="EDF4FD">
              <a:alpha val="0"/>
            </a:srgbClr>
          </a:solidFill>
        </p:spPr>
      </p:sp>
      <p:sp>
        <p:nvSpPr>
          <p:cNvPr name="AutoShape 7" id="7"/>
          <p:cNvSpPr/>
          <p:nvPr/>
        </p:nvSpPr>
        <p:spPr>
          <a:xfrm>
            <a:off x="1016000" y="5448300"/>
            <a:ext cx="2641600" cy="0"/>
          </a:xfrm>
          <a:prstGeom prst="rect">
            <a:avLst/>
          </a:prstGeom>
          <a:solidFill>
            <a:srgbClr val="000000"/>
          </a:solidFill>
        </p:spPr>
      </p:sp>
      <p:sp>
        <p:nvSpPr>
          <p:cNvPr name="AutoShape 8" id="8"/>
          <p:cNvSpPr/>
          <p:nvPr/>
        </p:nvSpPr>
        <p:spPr>
          <a:xfrm>
            <a:off x="3860800" y="5448300"/>
            <a:ext cx="2641600" cy="0"/>
          </a:xfrm>
          <a:prstGeom prst="rect">
            <a:avLst/>
          </a:prstGeom>
          <a:solidFill>
            <a:srgbClr val="000000"/>
          </a:solidFill>
        </p:spPr>
      </p:sp>
      <p:sp>
        <p:nvSpPr>
          <p:cNvPr name="AutoShape 9" id="9"/>
          <p:cNvSpPr/>
          <p:nvPr/>
        </p:nvSpPr>
        <p:spPr>
          <a:xfrm>
            <a:off x="6718300" y="5448300"/>
            <a:ext cx="2641600" cy="0"/>
          </a:xfrm>
          <a:prstGeom prst="rect">
            <a:avLst/>
          </a:prstGeom>
          <a:solidFill>
            <a:srgbClr val="000000"/>
          </a:solidFill>
        </p:spPr>
      </p:sp>
      <p:pic>
        <p:nvPicPr>
          <p:cNvPr name="Picture 10" id="10"/>
          <p:cNvPicPr>
            <a:picLocks noChangeAspect="true"/>
          </p:cNvPicPr>
          <p:nvPr/>
        </p:nvPicPr>
        <p:blipFill>
          <a:blip r:embed="rId3"/>
          <a:srcRect t="32000" b="32000"/>
          <a:stretch>
            <a:fillRect/>
          </a:stretch>
        </p:blipFill>
        <p:spPr>
          <a:xfrm>
            <a:off x="1016000" y="1397000"/>
            <a:ext cx="2641600" cy="1485900"/>
          </a:xfrm>
          <a:prstGeom prst="rect">
            <a:avLst/>
          </a:prstGeom>
        </p:spPr>
      </p:pic>
      <p:pic>
        <p:nvPicPr>
          <p:cNvPr name="Picture 11" id="11"/>
          <p:cNvPicPr>
            <a:picLocks noChangeAspect="true"/>
          </p:cNvPicPr>
          <p:nvPr/>
        </p:nvPicPr>
        <p:blipFill>
          <a:blip r:embed="rId4"/>
          <a:srcRect t="32000" b="32000"/>
          <a:stretch>
            <a:fillRect/>
          </a:stretch>
        </p:blipFill>
        <p:spPr>
          <a:xfrm>
            <a:off x="3860800" y="1397000"/>
            <a:ext cx="2641600" cy="1485900"/>
          </a:xfrm>
          <a:prstGeom prst="rect">
            <a:avLst/>
          </a:prstGeom>
        </p:spPr>
      </p:pic>
      <p:pic>
        <p:nvPicPr>
          <p:cNvPr name="Picture 12" id="12"/>
          <p:cNvPicPr>
            <a:picLocks noChangeAspect="true"/>
          </p:cNvPicPr>
          <p:nvPr/>
        </p:nvPicPr>
        <p:blipFill>
          <a:blip r:embed="rId5"/>
          <a:srcRect t="8000" b="8000"/>
          <a:stretch>
            <a:fillRect/>
          </a:stretch>
        </p:blipFill>
        <p:spPr>
          <a:xfrm>
            <a:off x="6718300" y="1397000"/>
            <a:ext cx="2641600" cy="1485900"/>
          </a:xfrm>
          <a:prstGeom prst="rect">
            <a:avLst/>
          </a:prstGeom>
        </p:spPr>
      </p:pic>
      <p:sp>
        <p:nvSpPr>
          <p:cNvPr name="TextBox 13" id="13"/>
          <p:cNvSpPr txBox="true"/>
          <p:nvPr/>
        </p:nvSpPr>
        <p:spPr>
          <a:xfrm>
            <a:off x="1016000" y="457200"/>
            <a:ext cx="8356600" cy="533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Emerging AI Technologies in Education</a:t>
            </a:r>
            <a:endParaRPr lang="en-US" sz="1100"/>
          </a:p>
        </p:txBody>
      </p:sp>
      <p:sp>
        <p:nvSpPr>
          <p:cNvPr name="TextBox 14" id="14"/>
          <p:cNvSpPr txBox="true"/>
          <p:nvPr/>
        </p:nvSpPr>
        <p:spPr>
          <a:xfrm>
            <a:off x="1016000" y="3022600"/>
            <a:ext cx="26416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Adaptive Learning Systems</a:t>
            </a:r>
            <a:endParaRPr lang="en-US" sz="1100"/>
          </a:p>
        </p:txBody>
      </p:sp>
      <p:sp>
        <p:nvSpPr>
          <p:cNvPr name="TextBox 15" id="15"/>
          <p:cNvSpPr txBox="true"/>
          <p:nvPr/>
        </p:nvSpPr>
        <p:spPr>
          <a:xfrm>
            <a:off x="3860800" y="3022600"/>
            <a:ext cx="26416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AI-Powered Learning Analytics</a:t>
            </a:r>
            <a:endParaRPr lang="en-US" sz="1100"/>
          </a:p>
        </p:txBody>
      </p:sp>
      <p:sp>
        <p:nvSpPr>
          <p:cNvPr name="TextBox 16" id="16"/>
          <p:cNvSpPr txBox="true"/>
          <p:nvPr/>
        </p:nvSpPr>
        <p:spPr>
          <a:xfrm>
            <a:off x="6718300" y="3022600"/>
            <a:ext cx="26416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Virtual Reality (VR) and AI Integration</a:t>
            </a:r>
            <a:endParaRPr lang="en-US" sz="1100"/>
          </a:p>
        </p:txBody>
      </p:sp>
      <p:sp>
        <p:nvSpPr>
          <p:cNvPr name="TextBox 17" id="17"/>
          <p:cNvSpPr txBox="true"/>
          <p:nvPr/>
        </p:nvSpPr>
        <p:spPr>
          <a:xfrm>
            <a:off x="1016000" y="3619500"/>
            <a:ext cx="26416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These systems utilize AI algorithms to analyze student performance in real-time, allowing for the customization of educational content and pacing to meet individual learning needs, thereby enhancing student engagement and success rates.</a:t>
            </a:r>
            <a:endParaRPr lang="en-US" sz="1100"/>
          </a:p>
        </p:txBody>
      </p:sp>
      <p:sp>
        <p:nvSpPr>
          <p:cNvPr name="TextBox 18" id="18"/>
          <p:cNvSpPr txBox="true"/>
          <p:nvPr/>
        </p:nvSpPr>
        <p:spPr>
          <a:xfrm>
            <a:off x="3860800" y="3619500"/>
            <a:ext cx="26416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leveraging big data and machine learning, educational institutions can gain insights into student behaviors and learning patterns, enabling educators to make informed decisions that improve curriculum design and instructional strategies.</a:t>
            </a:r>
            <a:endParaRPr lang="en-US" sz="1100"/>
          </a:p>
        </p:txBody>
      </p:sp>
      <p:sp>
        <p:nvSpPr>
          <p:cNvPr name="TextBox 19" id="19"/>
          <p:cNvSpPr txBox="true"/>
          <p:nvPr/>
        </p:nvSpPr>
        <p:spPr>
          <a:xfrm>
            <a:off x="6718300" y="3619500"/>
            <a:ext cx="26416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The combination of VR and AI technologies creates immersive learning experiences that simulate real-world scenarios, fostering deeper understanding and retention of complex subjects while catering to diverse learning styles.</a:t>
            </a:r>
            <a:endParaRPr lang="en-US" sz="1100"/>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3000" r="13000"/>
          <a:stretch>
            <a:fillRect/>
          </a:stretch>
        </p:blipFill>
        <p:spPr>
          <a:xfrm>
            <a:off x="0" y="0"/>
            <a:ext cx="10388600" cy="7772400"/>
          </a:xfrm>
          <a:prstGeom prst="rect">
            <a:avLst/>
          </a:prstGeom>
        </p:spPr>
      </p:pic>
      <p:sp>
        <p:nvSpPr>
          <p:cNvPr name="AutoShape 3" id="3"/>
          <p:cNvSpPr/>
          <p:nvPr/>
        </p:nvSpPr>
        <p:spPr>
          <a:xfrm>
            <a:off x="0" y="0"/>
            <a:ext cx="10388600" cy="7772400"/>
          </a:xfrm>
          <a:prstGeom prst="rect">
            <a:avLst/>
          </a:prstGeom>
          <a:solidFill>
            <a:srgbClr val="000000">
              <a:alpha val="0"/>
            </a:srgbClr>
          </a:solidFill>
        </p:spPr>
      </p:sp>
      <p:pic>
        <p:nvPicPr>
          <p:cNvPr name="Picture 4" id="4"/>
          <p:cNvPicPr>
            <a:picLocks noChangeAspect="true"/>
          </p:cNvPicPr>
          <p:nvPr/>
        </p:nvPicPr>
        <p:blipFill>
          <a:blip r:embed="rId3"/>
          <a:srcRect l="17000" r="17000"/>
          <a:stretch>
            <a:fillRect/>
          </a:stretch>
        </p:blipFill>
        <p:spPr>
          <a:xfrm>
            <a:off x="0" y="0"/>
            <a:ext cx="3454400" cy="7772400"/>
          </a:xfrm>
          <a:prstGeom prst="rect">
            <a:avLst/>
          </a:prstGeom>
        </p:spPr>
      </p:pic>
      <p:sp>
        <p:nvSpPr>
          <p:cNvPr name="AutoShape 5" id="5"/>
          <p:cNvSpPr/>
          <p:nvPr/>
        </p:nvSpPr>
        <p:spPr>
          <a:xfrm>
            <a:off x="4318000" y="1257300"/>
            <a:ext cx="5054600" cy="1841500"/>
          </a:xfrm>
          <a:prstGeom prst="roundRect">
            <a:avLst>
              <a:gd name="adj" fmla="val 11034"/>
            </a:avLst>
          </a:prstGeom>
          <a:solidFill>
            <a:srgbClr val="271C3D"/>
          </a:solidFill>
        </p:spPr>
      </p:sp>
      <p:sp>
        <p:nvSpPr>
          <p:cNvPr name="AutoShape 6" id="6"/>
          <p:cNvSpPr/>
          <p:nvPr/>
        </p:nvSpPr>
        <p:spPr>
          <a:xfrm>
            <a:off x="4318000" y="3251200"/>
            <a:ext cx="5054600" cy="2108200"/>
          </a:xfrm>
          <a:prstGeom prst="roundRect">
            <a:avLst>
              <a:gd name="adj" fmla="val 9638"/>
            </a:avLst>
          </a:prstGeom>
          <a:solidFill>
            <a:srgbClr val="271C3D"/>
          </a:solidFill>
        </p:spPr>
      </p:sp>
      <p:sp>
        <p:nvSpPr>
          <p:cNvPr name="AutoShape 7" id="7"/>
          <p:cNvSpPr/>
          <p:nvPr/>
        </p:nvSpPr>
        <p:spPr>
          <a:xfrm>
            <a:off x="4318000" y="5524500"/>
            <a:ext cx="5054600" cy="1841500"/>
          </a:xfrm>
          <a:prstGeom prst="roundRect">
            <a:avLst>
              <a:gd name="adj" fmla="val 11034"/>
            </a:avLst>
          </a:prstGeom>
          <a:solidFill>
            <a:srgbClr val="271C3D"/>
          </a:solidFill>
        </p:spPr>
      </p:sp>
      <p:sp>
        <p:nvSpPr>
          <p:cNvPr name="AutoShape 8" id="8"/>
          <p:cNvSpPr/>
          <p:nvPr/>
        </p:nvSpPr>
        <p:spPr>
          <a:xfrm>
            <a:off x="0" y="0"/>
            <a:ext cx="3454400" cy="7772400"/>
          </a:xfrm>
          <a:prstGeom prst="rect">
            <a:avLst/>
          </a:prstGeom>
          <a:solidFill>
            <a:srgbClr val="000000">
              <a:alpha val="0"/>
            </a:srgbClr>
          </a:solidFill>
        </p:spPr>
      </p:sp>
      <p:sp>
        <p:nvSpPr>
          <p:cNvPr name="AutoShape 9" id="9"/>
          <p:cNvSpPr/>
          <p:nvPr/>
        </p:nvSpPr>
        <p:spPr>
          <a:xfrm>
            <a:off x="4318000" y="1435100"/>
            <a:ext cx="0" cy="1447800"/>
          </a:xfrm>
          <a:prstGeom prst="rect">
            <a:avLst/>
          </a:prstGeom>
          <a:solidFill>
            <a:srgbClr val="FFFFFF"/>
          </a:solidFill>
        </p:spPr>
      </p:sp>
      <p:sp>
        <p:nvSpPr>
          <p:cNvPr name="AutoShape 10" id="10"/>
          <p:cNvSpPr/>
          <p:nvPr/>
        </p:nvSpPr>
        <p:spPr>
          <a:xfrm>
            <a:off x="4318000" y="3467100"/>
            <a:ext cx="0" cy="1663700"/>
          </a:xfrm>
          <a:prstGeom prst="rect">
            <a:avLst/>
          </a:prstGeom>
          <a:solidFill>
            <a:srgbClr val="FFFFFF"/>
          </a:solidFill>
        </p:spPr>
      </p:sp>
      <p:sp>
        <p:nvSpPr>
          <p:cNvPr name="AutoShape 11" id="11"/>
          <p:cNvSpPr/>
          <p:nvPr/>
        </p:nvSpPr>
        <p:spPr>
          <a:xfrm>
            <a:off x="4318000" y="5702300"/>
            <a:ext cx="0" cy="1447800"/>
          </a:xfrm>
          <a:prstGeom prst="rect">
            <a:avLst/>
          </a:prstGeom>
          <a:solidFill>
            <a:srgbClr val="FFFFFF"/>
          </a:solidFill>
        </p:spPr>
      </p:sp>
      <p:sp>
        <p:nvSpPr>
          <p:cNvPr name="AutoShape 12" id="12"/>
          <p:cNvSpPr/>
          <p:nvPr/>
        </p:nvSpPr>
        <p:spPr>
          <a:xfrm>
            <a:off x="0" y="0"/>
            <a:ext cx="0" cy="0"/>
          </a:xfrm>
          <a:prstGeom prst="rect">
            <a:avLst/>
          </a:prstGeom>
          <a:solidFill>
            <a:srgbClr val="000000">
              <a:alpha val="0"/>
            </a:srgbClr>
          </a:solidFill>
        </p:spPr>
      </p:sp>
      <p:sp>
        <p:nvSpPr>
          <p:cNvPr name="TextBox 13" id="13"/>
          <p:cNvSpPr txBox="true"/>
          <p:nvPr/>
        </p:nvSpPr>
        <p:spPr>
          <a:xfrm>
            <a:off x="4318000" y="533400"/>
            <a:ext cx="5054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Predictions for AI in EdTech</a:t>
            </a:r>
            <a:endParaRPr lang="en-US" sz="1100"/>
          </a:p>
        </p:txBody>
      </p:sp>
      <p:sp>
        <p:nvSpPr>
          <p:cNvPr name="TextBox 14" id="14"/>
          <p:cNvSpPr txBox="true"/>
          <p:nvPr/>
        </p:nvSpPr>
        <p:spPr>
          <a:xfrm>
            <a:off x="4508500" y="14605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Increased Personalization</a:t>
            </a:r>
            <a:endParaRPr lang="en-US" sz="1100"/>
          </a:p>
        </p:txBody>
      </p:sp>
      <p:sp>
        <p:nvSpPr>
          <p:cNvPr name="TextBox 15" id="15"/>
          <p:cNvSpPr txBox="true"/>
          <p:nvPr/>
        </p:nvSpPr>
        <p:spPr>
          <a:xfrm>
            <a:off x="4508500" y="34544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Widespread Adoption of AI Tools</a:t>
            </a:r>
            <a:endParaRPr lang="en-US" sz="1100"/>
          </a:p>
        </p:txBody>
      </p:sp>
      <p:sp>
        <p:nvSpPr>
          <p:cNvPr name="TextBox 16" id="16"/>
          <p:cNvSpPr txBox="true"/>
          <p:nvPr/>
        </p:nvSpPr>
        <p:spPr>
          <a:xfrm>
            <a:off x="4508500" y="57150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Enhanced Data Analytics Capabilities</a:t>
            </a:r>
            <a:endParaRPr lang="en-US" sz="1100"/>
          </a:p>
        </p:txBody>
      </p:sp>
      <p:sp>
        <p:nvSpPr>
          <p:cNvPr name="TextBox 17" id="17"/>
          <p:cNvSpPr txBox="true"/>
          <p:nvPr/>
        </p:nvSpPr>
        <p:spPr>
          <a:xfrm>
            <a:off x="4508500" y="1841500"/>
            <a:ext cx="4648200" cy="1066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CFCFC"/>
                </a:solidFill>
                <a:latin typeface="苹方-简"/>
              </a:rPr>
              <a:t>Future AI systems will leverage advanced algorithms to provide even more personalized learning experiences, adapting in real-time to student needs and preferences, which will enhance engagement and improve learning outcomes.</a:t>
            </a:r>
            <a:endParaRPr lang="en-US" sz="1100"/>
          </a:p>
        </p:txBody>
      </p:sp>
      <p:sp>
        <p:nvSpPr>
          <p:cNvPr name="TextBox 18" id="18"/>
          <p:cNvSpPr txBox="true"/>
          <p:nvPr/>
        </p:nvSpPr>
        <p:spPr>
          <a:xfrm>
            <a:off x="4508500" y="3835400"/>
            <a:ext cx="4648200" cy="13335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As AI technologies become more accessible and affordable, educational institutions are expected to increasingly adopt AI-driven tools for administration, assessment, and personalized learning, leading to a transformation in traditional educational practices.</a:t>
            </a:r>
            <a:endParaRPr lang="en-US" sz="1100"/>
          </a:p>
        </p:txBody>
      </p:sp>
      <p:sp>
        <p:nvSpPr>
          <p:cNvPr name="TextBox 19" id="19"/>
          <p:cNvSpPr txBox="true"/>
          <p:nvPr/>
        </p:nvSpPr>
        <p:spPr>
          <a:xfrm>
            <a:off x="4508500" y="6096000"/>
            <a:ext cx="4648200" cy="1066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CFCFC"/>
                </a:solidFill>
                <a:latin typeface="苹方-简"/>
              </a:rPr>
              <a:t>The evolution of AI will enable more sophisticated data analytics, allowing educators to gain deeper insights into student performance and learning behaviors, ultimately informing instructional strategies and improving educational effectiveness.</a:t>
            </a:r>
            <a:endParaRPr lang="en-US" sz="1100"/>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0" r="10000"/>
          <a:stretch>
            <a:fillRect/>
          </a:stretch>
        </p:blipFill>
        <p:spPr>
          <a:xfrm>
            <a:off x="0" y="0"/>
            <a:ext cx="10388600" cy="7200900"/>
          </a:xfrm>
          <a:prstGeom prst="rect">
            <a:avLst/>
          </a:prstGeom>
        </p:spPr>
      </p:pic>
      <p:sp>
        <p:nvSpPr>
          <p:cNvPr name="AutoShape 3" id="3"/>
          <p:cNvSpPr/>
          <p:nvPr/>
        </p:nvSpPr>
        <p:spPr>
          <a:xfrm>
            <a:off x="0" y="0"/>
            <a:ext cx="10388600" cy="7200900"/>
          </a:xfrm>
          <a:prstGeom prst="rect">
            <a:avLst/>
          </a:prstGeom>
          <a:solidFill>
            <a:srgbClr val="000000">
              <a:alpha val="0"/>
            </a:srgbClr>
          </a:solidFill>
        </p:spPr>
      </p:sp>
      <p:pic>
        <p:nvPicPr>
          <p:cNvPr name="Picture 4" id="4"/>
          <p:cNvPicPr>
            <a:picLocks noChangeAspect="true"/>
          </p:cNvPicPr>
          <p:nvPr/>
        </p:nvPicPr>
        <p:blipFill>
          <a:blip r:embed="rId3"/>
          <a:srcRect l="16000" r="16000"/>
          <a:stretch>
            <a:fillRect/>
          </a:stretch>
        </p:blipFill>
        <p:spPr>
          <a:xfrm>
            <a:off x="1016000" y="1778000"/>
            <a:ext cx="2540000" cy="4508500"/>
          </a:xfrm>
          <a:prstGeom prst="roundRect">
            <a:avLst>
              <a:gd name="adj" fmla="val 10000"/>
            </a:avLst>
          </a:prstGeom>
        </p:spPr>
      </p:pic>
      <p:pic>
        <p:nvPicPr>
          <p:cNvPr name="Picture 5" id="5"/>
          <p:cNvPicPr>
            <a:picLocks noChangeAspect="true"/>
          </p:cNvPicPr>
          <p:nvPr/>
        </p:nvPicPr>
        <p:blipFill>
          <a:blip r:embed="rId3"/>
          <a:srcRect l="16000" r="16000"/>
          <a:stretch>
            <a:fillRect/>
          </a:stretch>
        </p:blipFill>
        <p:spPr>
          <a:xfrm>
            <a:off x="3962400" y="1778000"/>
            <a:ext cx="2540000" cy="4508500"/>
          </a:xfrm>
          <a:prstGeom prst="roundRect">
            <a:avLst>
              <a:gd name="adj" fmla="val 10000"/>
            </a:avLst>
          </a:prstGeom>
        </p:spPr>
      </p:pic>
      <p:pic>
        <p:nvPicPr>
          <p:cNvPr name="Picture 6" id="6"/>
          <p:cNvPicPr>
            <a:picLocks noChangeAspect="true"/>
          </p:cNvPicPr>
          <p:nvPr/>
        </p:nvPicPr>
        <p:blipFill>
          <a:blip r:embed="rId3"/>
          <a:srcRect l="16000" r="16000"/>
          <a:stretch>
            <a:fillRect/>
          </a:stretch>
        </p:blipFill>
        <p:spPr>
          <a:xfrm>
            <a:off x="6908800" y="1778000"/>
            <a:ext cx="2540000" cy="4508500"/>
          </a:xfrm>
          <a:prstGeom prst="roundRect">
            <a:avLst>
              <a:gd name="adj" fmla="val 10000"/>
            </a:avLst>
          </a:prstGeom>
        </p:spPr>
      </p:pic>
      <p:sp>
        <p:nvSpPr>
          <p:cNvPr name="AutoShape 7" id="7"/>
          <p:cNvSpPr/>
          <p:nvPr/>
        </p:nvSpPr>
        <p:spPr>
          <a:xfrm>
            <a:off x="1016000" y="1981200"/>
            <a:ext cx="0" cy="711200"/>
          </a:xfrm>
          <a:prstGeom prst="rect">
            <a:avLst/>
          </a:prstGeom>
          <a:solidFill>
            <a:srgbClr val="FFBD59"/>
          </a:solidFill>
        </p:spPr>
      </p:sp>
      <p:sp>
        <p:nvSpPr>
          <p:cNvPr name="AutoShape 8" id="8"/>
          <p:cNvSpPr/>
          <p:nvPr/>
        </p:nvSpPr>
        <p:spPr>
          <a:xfrm>
            <a:off x="1016000" y="1778000"/>
            <a:ext cx="2540000" cy="4508500"/>
          </a:xfrm>
          <a:prstGeom prst="roundRect">
            <a:avLst>
              <a:gd name="adj" fmla="val 10000"/>
            </a:avLst>
          </a:prstGeom>
          <a:solidFill>
            <a:srgbClr val="000000">
              <a:alpha val="0"/>
            </a:srgbClr>
          </a:solidFill>
          <a:ln w="12700">
            <a:solidFill>
              <a:srgbClr val="3F1C94"/>
            </a:solidFill>
          </a:ln>
        </p:spPr>
      </p:sp>
      <p:sp>
        <p:nvSpPr>
          <p:cNvPr name="AutoShape 9" id="9"/>
          <p:cNvSpPr/>
          <p:nvPr/>
        </p:nvSpPr>
        <p:spPr>
          <a:xfrm>
            <a:off x="3962400" y="1981200"/>
            <a:ext cx="0" cy="711200"/>
          </a:xfrm>
          <a:prstGeom prst="rect">
            <a:avLst/>
          </a:prstGeom>
          <a:solidFill>
            <a:srgbClr val="FFBD59"/>
          </a:solidFill>
        </p:spPr>
      </p:sp>
      <p:sp>
        <p:nvSpPr>
          <p:cNvPr name="AutoShape 10" id="10"/>
          <p:cNvSpPr/>
          <p:nvPr/>
        </p:nvSpPr>
        <p:spPr>
          <a:xfrm>
            <a:off x="3962400" y="1778000"/>
            <a:ext cx="2540000" cy="4508500"/>
          </a:xfrm>
          <a:prstGeom prst="roundRect">
            <a:avLst>
              <a:gd name="adj" fmla="val 10000"/>
            </a:avLst>
          </a:prstGeom>
          <a:solidFill>
            <a:srgbClr val="000000">
              <a:alpha val="0"/>
            </a:srgbClr>
          </a:solidFill>
          <a:ln w="12700">
            <a:solidFill>
              <a:srgbClr val="3F1C94"/>
            </a:solidFill>
          </a:ln>
        </p:spPr>
      </p:sp>
      <p:sp>
        <p:nvSpPr>
          <p:cNvPr name="AutoShape 11" id="11"/>
          <p:cNvSpPr/>
          <p:nvPr/>
        </p:nvSpPr>
        <p:spPr>
          <a:xfrm>
            <a:off x="6908800" y="1981200"/>
            <a:ext cx="0" cy="711200"/>
          </a:xfrm>
          <a:prstGeom prst="rect">
            <a:avLst/>
          </a:prstGeom>
          <a:solidFill>
            <a:srgbClr val="FFBD59"/>
          </a:solidFill>
        </p:spPr>
      </p:sp>
      <p:sp>
        <p:nvSpPr>
          <p:cNvPr name="AutoShape 12" id="12"/>
          <p:cNvSpPr/>
          <p:nvPr/>
        </p:nvSpPr>
        <p:spPr>
          <a:xfrm>
            <a:off x="6908800" y="1778000"/>
            <a:ext cx="2540000" cy="4508500"/>
          </a:xfrm>
          <a:prstGeom prst="roundRect">
            <a:avLst>
              <a:gd name="adj" fmla="val 10000"/>
            </a:avLst>
          </a:prstGeom>
          <a:solidFill>
            <a:srgbClr val="000000">
              <a:alpha val="0"/>
            </a:srgbClr>
          </a:solidFill>
          <a:ln w="12700">
            <a:solidFill>
              <a:srgbClr val="3F1C94"/>
            </a:solidFill>
          </a:ln>
        </p:spPr>
      </p:sp>
      <p:sp>
        <p:nvSpPr>
          <p:cNvPr name="TextBox 13" id="13"/>
          <p:cNvSpPr txBox="true"/>
          <p:nvPr/>
        </p:nvSpPr>
        <p:spPr>
          <a:xfrm>
            <a:off x="12319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01</a:t>
            </a:r>
            <a:endParaRPr lang="en-US" sz="1100"/>
          </a:p>
        </p:txBody>
      </p:sp>
      <p:sp>
        <p:nvSpPr>
          <p:cNvPr name="TextBox 14" id="14"/>
          <p:cNvSpPr txBox="true"/>
          <p:nvPr/>
        </p:nvSpPr>
        <p:spPr>
          <a:xfrm>
            <a:off x="41783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02</a:t>
            </a:r>
            <a:endParaRPr lang="en-US" sz="1100"/>
          </a:p>
        </p:txBody>
      </p:sp>
      <p:sp>
        <p:nvSpPr>
          <p:cNvPr name="TextBox 15" id="15"/>
          <p:cNvSpPr txBox="true"/>
          <p:nvPr/>
        </p:nvSpPr>
        <p:spPr>
          <a:xfrm>
            <a:off x="71247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03</a:t>
            </a:r>
            <a:endParaRPr lang="en-US" sz="1100"/>
          </a:p>
        </p:txBody>
      </p:sp>
      <p:sp>
        <p:nvSpPr>
          <p:cNvPr name="TextBox 16" id="16"/>
          <p:cNvSpPr txBox="true"/>
          <p:nvPr/>
        </p:nvSpPr>
        <p:spPr>
          <a:xfrm>
            <a:off x="1016000" y="444500"/>
            <a:ext cx="84328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Preparing for an AI-Enhanced Learning Environment</a:t>
            </a:r>
            <a:endParaRPr lang="en-US" sz="1100"/>
          </a:p>
        </p:txBody>
      </p:sp>
      <p:sp>
        <p:nvSpPr>
          <p:cNvPr name="TextBox 17" id="17"/>
          <p:cNvSpPr txBox="true"/>
          <p:nvPr/>
        </p:nvSpPr>
        <p:spPr>
          <a:xfrm>
            <a:off x="1231900" y="32004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Infrastructure Readiness</a:t>
            </a:r>
            <a:endParaRPr lang="en-US" sz="1100"/>
          </a:p>
        </p:txBody>
      </p:sp>
      <p:sp>
        <p:nvSpPr>
          <p:cNvPr name="TextBox 18" id="18"/>
          <p:cNvSpPr txBox="true"/>
          <p:nvPr/>
        </p:nvSpPr>
        <p:spPr>
          <a:xfrm>
            <a:off x="4178300" y="3200400"/>
            <a:ext cx="2082800" cy="723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Professional Development for Educators</a:t>
            </a:r>
            <a:endParaRPr lang="en-US" sz="1100"/>
          </a:p>
        </p:txBody>
      </p:sp>
      <p:sp>
        <p:nvSpPr>
          <p:cNvPr name="TextBox 19" id="19"/>
          <p:cNvSpPr txBox="true"/>
          <p:nvPr/>
        </p:nvSpPr>
        <p:spPr>
          <a:xfrm>
            <a:off x="7124700" y="3200400"/>
            <a:ext cx="2082800" cy="723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Stakeholder Engagement and Collaboration</a:t>
            </a:r>
            <a:endParaRPr lang="en-US" sz="1100"/>
          </a:p>
        </p:txBody>
      </p:sp>
      <p:sp>
        <p:nvSpPr>
          <p:cNvPr name="TextBox 20" id="20"/>
          <p:cNvSpPr txBox="true"/>
          <p:nvPr/>
        </p:nvSpPr>
        <p:spPr>
          <a:xfrm>
            <a:off x="1231900" y="3771900"/>
            <a:ext cx="2082800" cy="1828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Educational institutions must assess and upgrade their technological infrastructure, including hardware, software, and internet connectivity, to support the integration of AI tools and ensure seamless access for both educators and students.</a:t>
            </a:r>
            <a:endParaRPr lang="en-US" sz="1100"/>
          </a:p>
        </p:txBody>
      </p:sp>
      <p:sp>
        <p:nvSpPr>
          <p:cNvPr name="TextBox 21" id="21"/>
          <p:cNvSpPr txBox="true"/>
          <p:nvPr/>
        </p:nvSpPr>
        <p:spPr>
          <a:xfrm>
            <a:off x="4178300" y="4013200"/>
            <a:ext cx="2082800" cy="1828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Comprehensive training programs should be established to equip educators with the necessary skills and knowledge to effectively utilize AI technologies, fostering a culture of innovation and adaptability within the teaching workforce.</a:t>
            </a:r>
            <a:endParaRPr lang="en-US" sz="1100"/>
          </a:p>
        </p:txBody>
      </p:sp>
      <p:sp>
        <p:nvSpPr>
          <p:cNvPr name="TextBox 22" id="22"/>
          <p:cNvSpPr txBox="true"/>
          <p:nvPr/>
        </p:nvSpPr>
        <p:spPr>
          <a:xfrm>
            <a:off x="7124700" y="4013200"/>
            <a:ext cx="2082800" cy="2057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Engaging all stakeholders, including administrators, teachers, students, and parents, is crucial for successful AI implementation. Collaborative efforts can help address concerns, gather feedback, and create a shared vision for an AI-enhanced learning environment.</a:t>
            </a:r>
            <a:endParaRPr lang="en-US" sz="1100"/>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943600"/>
          </a:xfrm>
          <a:prstGeom prst="rect">
            <a:avLst/>
          </a:prstGeom>
        </p:spPr>
      </p:pic>
      <p:sp>
        <p:nvSpPr>
          <p:cNvPr name="AutoShape 3" id="3"/>
          <p:cNvSpPr/>
          <p:nvPr/>
        </p:nvSpPr>
        <p:spPr>
          <a:xfrm>
            <a:off x="0" y="0"/>
            <a:ext cx="10388600" cy="5943600"/>
          </a:xfrm>
          <a:prstGeom prst="rect">
            <a:avLst/>
          </a:prstGeom>
          <a:solidFill>
            <a:srgbClr val="000000">
              <a:alpha val="0"/>
            </a:srgbClr>
          </a:solidFill>
        </p:spPr>
      </p:sp>
      <p:sp>
        <p:nvSpPr>
          <p:cNvPr name="AutoShape 4" id="4"/>
          <p:cNvSpPr/>
          <p:nvPr/>
        </p:nvSpPr>
        <p:spPr>
          <a:xfrm>
            <a:off x="1016000" y="1397000"/>
            <a:ext cx="2641600" cy="4140200"/>
          </a:xfrm>
          <a:prstGeom prst="rect">
            <a:avLst/>
          </a:prstGeom>
          <a:solidFill>
            <a:srgbClr val="EDF4FD">
              <a:alpha val="0"/>
            </a:srgbClr>
          </a:solidFill>
        </p:spPr>
      </p:sp>
      <p:sp>
        <p:nvSpPr>
          <p:cNvPr name="AutoShape 5" id="5"/>
          <p:cNvSpPr/>
          <p:nvPr/>
        </p:nvSpPr>
        <p:spPr>
          <a:xfrm>
            <a:off x="3860800" y="1397000"/>
            <a:ext cx="2641600" cy="4140200"/>
          </a:xfrm>
          <a:prstGeom prst="rect">
            <a:avLst/>
          </a:prstGeom>
          <a:solidFill>
            <a:srgbClr val="EDF4FD">
              <a:alpha val="0"/>
            </a:srgbClr>
          </a:solidFill>
        </p:spPr>
      </p:sp>
      <p:sp>
        <p:nvSpPr>
          <p:cNvPr name="AutoShape 6" id="6"/>
          <p:cNvSpPr/>
          <p:nvPr/>
        </p:nvSpPr>
        <p:spPr>
          <a:xfrm>
            <a:off x="6718300" y="1397000"/>
            <a:ext cx="2641600" cy="4140200"/>
          </a:xfrm>
          <a:prstGeom prst="rect">
            <a:avLst/>
          </a:prstGeom>
          <a:solidFill>
            <a:srgbClr val="EDF4FD">
              <a:alpha val="0"/>
            </a:srgbClr>
          </a:solidFill>
        </p:spPr>
      </p:sp>
      <p:sp>
        <p:nvSpPr>
          <p:cNvPr name="AutoShape 7" id="7"/>
          <p:cNvSpPr/>
          <p:nvPr/>
        </p:nvSpPr>
        <p:spPr>
          <a:xfrm>
            <a:off x="1016000" y="5664200"/>
            <a:ext cx="2641600" cy="0"/>
          </a:xfrm>
          <a:prstGeom prst="rect">
            <a:avLst/>
          </a:prstGeom>
          <a:solidFill>
            <a:srgbClr val="000000"/>
          </a:solidFill>
        </p:spPr>
      </p:sp>
      <p:sp>
        <p:nvSpPr>
          <p:cNvPr name="AutoShape 8" id="8"/>
          <p:cNvSpPr/>
          <p:nvPr/>
        </p:nvSpPr>
        <p:spPr>
          <a:xfrm>
            <a:off x="3860800" y="5664200"/>
            <a:ext cx="2641600" cy="0"/>
          </a:xfrm>
          <a:prstGeom prst="rect">
            <a:avLst/>
          </a:prstGeom>
          <a:solidFill>
            <a:srgbClr val="000000"/>
          </a:solidFill>
        </p:spPr>
      </p:sp>
      <p:sp>
        <p:nvSpPr>
          <p:cNvPr name="AutoShape 9" id="9"/>
          <p:cNvSpPr/>
          <p:nvPr/>
        </p:nvSpPr>
        <p:spPr>
          <a:xfrm>
            <a:off x="6718300" y="5664200"/>
            <a:ext cx="2641600" cy="0"/>
          </a:xfrm>
          <a:prstGeom prst="rect">
            <a:avLst/>
          </a:prstGeom>
          <a:solidFill>
            <a:srgbClr val="000000"/>
          </a:solidFill>
        </p:spPr>
      </p:sp>
      <p:pic>
        <p:nvPicPr>
          <p:cNvPr name="Picture 10" id="10"/>
          <p:cNvPicPr>
            <a:picLocks noChangeAspect="true"/>
          </p:cNvPicPr>
          <p:nvPr/>
        </p:nvPicPr>
        <p:blipFill>
          <a:blip r:embed="rId3"/>
          <a:srcRect l="1000" r="1000"/>
          <a:stretch>
            <a:fillRect/>
          </a:stretch>
        </p:blipFill>
        <p:spPr>
          <a:xfrm>
            <a:off x="1016000" y="1397000"/>
            <a:ext cx="2641600" cy="1485900"/>
          </a:xfrm>
          <a:prstGeom prst="rect">
            <a:avLst/>
          </a:prstGeom>
        </p:spPr>
      </p:pic>
      <p:pic>
        <p:nvPicPr>
          <p:cNvPr name="Picture 11" id="11"/>
          <p:cNvPicPr>
            <a:picLocks noChangeAspect="true"/>
          </p:cNvPicPr>
          <p:nvPr/>
        </p:nvPicPr>
        <p:blipFill>
          <a:blip r:embed="rId4"/>
          <a:srcRect t="29000" b="29000"/>
          <a:stretch>
            <a:fillRect/>
          </a:stretch>
        </p:blipFill>
        <p:spPr>
          <a:xfrm>
            <a:off x="3860800" y="1397000"/>
            <a:ext cx="2641600" cy="1485900"/>
          </a:xfrm>
          <a:prstGeom prst="rect">
            <a:avLst/>
          </a:prstGeom>
        </p:spPr>
      </p:pic>
      <p:pic>
        <p:nvPicPr>
          <p:cNvPr name="Picture 12" id="12"/>
          <p:cNvPicPr>
            <a:picLocks noChangeAspect="true"/>
          </p:cNvPicPr>
          <p:nvPr/>
        </p:nvPicPr>
        <p:blipFill>
          <a:blip r:embed="rId5"/>
          <a:srcRect l="1000" r="1000"/>
          <a:stretch>
            <a:fillRect/>
          </a:stretch>
        </p:blipFill>
        <p:spPr>
          <a:xfrm>
            <a:off x="6718300" y="1397000"/>
            <a:ext cx="2641600" cy="1485900"/>
          </a:xfrm>
          <a:prstGeom prst="rect">
            <a:avLst/>
          </a:prstGeom>
        </p:spPr>
      </p:pic>
      <p:sp>
        <p:nvSpPr>
          <p:cNvPr name="TextBox 13" id="13"/>
          <p:cNvSpPr txBox="true"/>
          <p:nvPr/>
        </p:nvSpPr>
        <p:spPr>
          <a:xfrm>
            <a:off x="1016000" y="457200"/>
            <a:ext cx="8356600" cy="533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Ethical Considerations in AI Education</a:t>
            </a:r>
            <a:endParaRPr lang="en-US" sz="1100"/>
          </a:p>
        </p:txBody>
      </p:sp>
      <p:sp>
        <p:nvSpPr>
          <p:cNvPr name="TextBox 14" id="14"/>
          <p:cNvSpPr txBox="true"/>
          <p:nvPr/>
        </p:nvSpPr>
        <p:spPr>
          <a:xfrm>
            <a:off x="1016000" y="3022600"/>
            <a:ext cx="26416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Data Privacy and Security</a:t>
            </a:r>
            <a:endParaRPr lang="en-US" sz="1100"/>
          </a:p>
        </p:txBody>
      </p:sp>
      <p:sp>
        <p:nvSpPr>
          <p:cNvPr name="TextBox 15" id="15"/>
          <p:cNvSpPr txBox="true"/>
          <p:nvPr/>
        </p:nvSpPr>
        <p:spPr>
          <a:xfrm>
            <a:off x="3860800" y="3022600"/>
            <a:ext cx="26416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Bias and Fairness in Algorithms</a:t>
            </a:r>
            <a:endParaRPr lang="en-US" sz="1100"/>
          </a:p>
        </p:txBody>
      </p:sp>
      <p:sp>
        <p:nvSpPr>
          <p:cNvPr name="TextBox 16" id="16"/>
          <p:cNvSpPr txBox="true"/>
          <p:nvPr/>
        </p:nvSpPr>
        <p:spPr>
          <a:xfrm>
            <a:off x="6718300" y="3022600"/>
            <a:ext cx="26416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Transparency and Accountability</a:t>
            </a:r>
            <a:endParaRPr lang="en-US" sz="1100"/>
          </a:p>
        </p:txBody>
      </p:sp>
      <p:sp>
        <p:nvSpPr>
          <p:cNvPr name="TextBox 17" id="17"/>
          <p:cNvSpPr txBox="true"/>
          <p:nvPr/>
        </p:nvSpPr>
        <p:spPr>
          <a:xfrm>
            <a:off x="1016000" y="3340100"/>
            <a:ext cx="26416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The integration of AI in education necessitates stringent measures to protect student data, ensuring compliance with privacy regulations and safeguarding against unauthorized access, which is critical for maintaining trust in educational institutions.</a:t>
            </a:r>
            <a:endParaRPr lang="en-US" sz="1100"/>
          </a:p>
        </p:txBody>
      </p:sp>
      <p:sp>
        <p:nvSpPr>
          <p:cNvPr name="TextBox 18" id="18"/>
          <p:cNvSpPr txBox="true"/>
          <p:nvPr/>
        </p:nvSpPr>
        <p:spPr>
          <a:xfrm>
            <a:off x="3860800" y="3619500"/>
            <a:ext cx="26416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systems can inadvertently perpetuate biases present in training data, leading to unfair treatment of certain student groups. It is essential to implement strategies for bias detection and mitigation to promote equity and inclusivity in educational outcomes.</a:t>
            </a:r>
            <a:endParaRPr lang="en-US" sz="1100"/>
          </a:p>
        </p:txBody>
      </p:sp>
      <p:sp>
        <p:nvSpPr>
          <p:cNvPr name="TextBox 19" id="19"/>
          <p:cNvSpPr txBox="true"/>
          <p:nvPr/>
        </p:nvSpPr>
        <p:spPr>
          <a:xfrm>
            <a:off x="6718300" y="3619500"/>
            <a:ext cx="2641600" cy="1917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Educators and institutions must prioritize transparency in AI decision-making processes, providing clear explanations of how AI tools operate and the rationale behind their recommendations, fostering accountability and informed consent among stakeholders.</a:t>
            </a:r>
            <a:endParaRPr lang="en-US" sz="1100"/>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2743200" y="1905000"/>
            <a:ext cx="4597400" cy="4826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84700"/>
            <a:ext cx="3111500" cy="0"/>
          </a:xfrm>
          <a:prstGeom prst="rect">
            <a:avLst/>
          </a:prstGeom>
          <a:solidFill>
            <a:srgbClr val="000000"/>
          </a:solidFill>
        </p:spPr>
      </p:sp>
      <p:sp>
        <p:nvSpPr>
          <p:cNvPr name="TextBox 8" id="8"/>
          <p:cNvSpPr txBox="true"/>
          <p:nvPr/>
        </p:nvSpPr>
        <p:spPr>
          <a:xfrm>
            <a:off x="2743200" y="2692400"/>
            <a:ext cx="4597400" cy="304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Embrace AI in Education &amp; Edtech </a:t>
            </a:r>
            <a:endParaRPr lang="en-US" sz="1100"/>
          </a:p>
        </p:txBody>
      </p:sp>
      <p:sp>
        <p:nvSpPr>
          <p:cNvPr name="TextBox 9" id="9"/>
          <p:cNvSpPr txBox="true"/>
          <p:nvPr/>
        </p:nvSpPr>
        <p:spPr>
          <a:xfrm>
            <a:off x="2743200" y="1905000"/>
            <a:ext cx="45974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Section 4</a:t>
            </a:r>
            <a:endParaRPr lang="en-US" sz="1100"/>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7000" r="17000"/>
          <a:stretch>
            <a:fillRect/>
          </a:stretch>
        </p:blipFill>
        <p:spPr>
          <a:xfrm>
            <a:off x="0" y="0"/>
            <a:ext cx="10388600" cy="8724900"/>
          </a:xfrm>
          <a:prstGeom prst="rect">
            <a:avLst/>
          </a:prstGeom>
        </p:spPr>
      </p:pic>
      <p:sp>
        <p:nvSpPr>
          <p:cNvPr name="AutoShape 3" id="3"/>
          <p:cNvSpPr/>
          <p:nvPr/>
        </p:nvSpPr>
        <p:spPr>
          <a:xfrm>
            <a:off x="0" y="0"/>
            <a:ext cx="10388600" cy="8724900"/>
          </a:xfrm>
          <a:prstGeom prst="rect">
            <a:avLst/>
          </a:prstGeom>
          <a:solidFill>
            <a:srgbClr val="000000">
              <a:alpha val="0"/>
            </a:srgbClr>
          </a:solidFill>
        </p:spPr>
      </p:sp>
      <p:pic>
        <p:nvPicPr>
          <p:cNvPr name="Picture 4" id="4"/>
          <p:cNvPicPr>
            <a:picLocks noChangeAspect="true"/>
          </p:cNvPicPr>
          <p:nvPr/>
        </p:nvPicPr>
        <p:blipFill>
          <a:blip r:embed="rId3"/>
          <a:srcRect l="24000" r="24000"/>
          <a:stretch>
            <a:fillRect/>
          </a:stretch>
        </p:blipFill>
        <p:spPr>
          <a:xfrm>
            <a:off x="0" y="0"/>
            <a:ext cx="3454400" cy="8724900"/>
          </a:xfrm>
          <a:prstGeom prst="rect">
            <a:avLst/>
          </a:prstGeom>
        </p:spPr>
      </p:pic>
      <p:sp>
        <p:nvSpPr>
          <p:cNvPr name="AutoShape 5" id="5"/>
          <p:cNvSpPr/>
          <p:nvPr/>
        </p:nvSpPr>
        <p:spPr>
          <a:xfrm>
            <a:off x="4318000" y="1689100"/>
            <a:ext cx="5054600" cy="2108200"/>
          </a:xfrm>
          <a:prstGeom prst="roundRect">
            <a:avLst>
              <a:gd name="adj" fmla="val 9638"/>
            </a:avLst>
          </a:prstGeom>
          <a:solidFill>
            <a:srgbClr val="271C3D"/>
          </a:solidFill>
        </p:spPr>
      </p:sp>
      <p:sp>
        <p:nvSpPr>
          <p:cNvPr name="AutoShape 6" id="6"/>
          <p:cNvSpPr/>
          <p:nvPr/>
        </p:nvSpPr>
        <p:spPr>
          <a:xfrm>
            <a:off x="4318000" y="3949700"/>
            <a:ext cx="5054600" cy="2108200"/>
          </a:xfrm>
          <a:prstGeom prst="roundRect">
            <a:avLst>
              <a:gd name="adj" fmla="val 9638"/>
            </a:avLst>
          </a:prstGeom>
          <a:solidFill>
            <a:srgbClr val="271C3D"/>
          </a:solidFill>
        </p:spPr>
      </p:sp>
      <p:sp>
        <p:nvSpPr>
          <p:cNvPr name="AutoShape 7" id="7"/>
          <p:cNvSpPr/>
          <p:nvPr/>
        </p:nvSpPr>
        <p:spPr>
          <a:xfrm>
            <a:off x="4318000" y="6210300"/>
            <a:ext cx="5054600" cy="2108200"/>
          </a:xfrm>
          <a:prstGeom prst="roundRect">
            <a:avLst>
              <a:gd name="adj" fmla="val 9638"/>
            </a:avLst>
          </a:prstGeom>
          <a:solidFill>
            <a:srgbClr val="271C3D"/>
          </a:solidFill>
        </p:spPr>
      </p:sp>
      <p:sp>
        <p:nvSpPr>
          <p:cNvPr name="AutoShape 8" id="8"/>
          <p:cNvSpPr/>
          <p:nvPr/>
        </p:nvSpPr>
        <p:spPr>
          <a:xfrm>
            <a:off x="0" y="0"/>
            <a:ext cx="3454400" cy="8724900"/>
          </a:xfrm>
          <a:prstGeom prst="rect">
            <a:avLst/>
          </a:prstGeom>
          <a:solidFill>
            <a:srgbClr val="000000">
              <a:alpha val="0"/>
            </a:srgbClr>
          </a:solidFill>
        </p:spPr>
      </p:sp>
      <p:sp>
        <p:nvSpPr>
          <p:cNvPr name="AutoShape 9" id="9"/>
          <p:cNvSpPr/>
          <p:nvPr/>
        </p:nvSpPr>
        <p:spPr>
          <a:xfrm>
            <a:off x="4318000" y="1892300"/>
            <a:ext cx="0" cy="1663700"/>
          </a:xfrm>
          <a:prstGeom prst="rect">
            <a:avLst/>
          </a:prstGeom>
          <a:solidFill>
            <a:srgbClr val="FFFFFF"/>
          </a:solidFill>
        </p:spPr>
      </p:sp>
      <p:sp>
        <p:nvSpPr>
          <p:cNvPr name="AutoShape 10" id="10"/>
          <p:cNvSpPr/>
          <p:nvPr/>
        </p:nvSpPr>
        <p:spPr>
          <a:xfrm>
            <a:off x="4318000" y="4152900"/>
            <a:ext cx="0" cy="1663700"/>
          </a:xfrm>
          <a:prstGeom prst="rect">
            <a:avLst/>
          </a:prstGeom>
          <a:solidFill>
            <a:srgbClr val="FFFFFF"/>
          </a:solidFill>
        </p:spPr>
      </p:sp>
      <p:sp>
        <p:nvSpPr>
          <p:cNvPr name="AutoShape 11" id="11"/>
          <p:cNvSpPr/>
          <p:nvPr/>
        </p:nvSpPr>
        <p:spPr>
          <a:xfrm>
            <a:off x="4318000" y="6426200"/>
            <a:ext cx="0" cy="1663700"/>
          </a:xfrm>
          <a:prstGeom prst="rect">
            <a:avLst/>
          </a:prstGeom>
          <a:solidFill>
            <a:srgbClr val="FFFFFF"/>
          </a:solidFill>
        </p:spPr>
      </p:sp>
      <p:sp>
        <p:nvSpPr>
          <p:cNvPr name="AutoShape 12" id="12"/>
          <p:cNvSpPr/>
          <p:nvPr/>
        </p:nvSpPr>
        <p:spPr>
          <a:xfrm>
            <a:off x="0" y="0"/>
            <a:ext cx="0" cy="0"/>
          </a:xfrm>
          <a:prstGeom prst="rect">
            <a:avLst/>
          </a:prstGeom>
          <a:solidFill>
            <a:srgbClr val="000000">
              <a:alpha val="0"/>
            </a:srgbClr>
          </a:solidFill>
        </p:spPr>
      </p:sp>
      <p:sp>
        <p:nvSpPr>
          <p:cNvPr name="TextBox 13" id="13"/>
          <p:cNvSpPr txBox="true"/>
          <p:nvPr/>
        </p:nvSpPr>
        <p:spPr>
          <a:xfrm>
            <a:off x="4318000" y="533400"/>
            <a:ext cx="50546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Engaging Stakeholders in AI Adoption</a:t>
            </a:r>
            <a:endParaRPr lang="en-US" sz="1100"/>
          </a:p>
        </p:txBody>
      </p:sp>
      <p:sp>
        <p:nvSpPr>
          <p:cNvPr name="TextBox 14" id="14"/>
          <p:cNvSpPr txBox="true"/>
          <p:nvPr/>
        </p:nvSpPr>
        <p:spPr>
          <a:xfrm>
            <a:off x="4508500" y="18923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Importance of Stakeholder Involvement</a:t>
            </a:r>
            <a:endParaRPr lang="en-US" sz="1100"/>
          </a:p>
        </p:txBody>
      </p:sp>
      <p:sp>
        <p:nvSpPr>
          <p:cNvPr name="TextBox 15" id="15"/>
          <p:cNvSpPr txBox="true"/>
          <p:nvPr/>
        </p:nvSpPr>
        <p:spPr>
          <a:xfrm>
            <a:off x="4508500" y="41529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Building Trust and Understanding</a:t>
            </a:r>
            <a:endParaRPr lang="en-US" sz="1100"/>
          </a:p>
        </p:txBody>
      </p:sp>
      <p:sp>
        <p:nvSpPr>
          <p:cNvPr name="TextBox 16" id="16"/>
          <p:cNvSpPr txBox="true"/>
          <p:nvPr/>
        </p:nvSpPr>
        <p:spPr>
          <a:xfrm>
            <a:off x="4508500" y="64135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Creating Collaborative Frameworks</a:t>
            </a:r>
            <a:endParaRPr lang="en-US" sz="1100"/>
          </a:p>
        </p:txBody>
      </p:sp>
      <p:sp>
        <p:nvSpPr>
          <p:cNvPr name="TextBox 17" id="17"/>
          <p:cNvSpPr txBox="true"/>
          <p:nvPr/>
        </p:nvSpPr>
        <p:spPr>
          <a:xfrm>
            <a:off x="4508500" y="2260600"/>
            <a:ext cx="4648200" cy="13335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CFCFC"/>
                </a:solidFill>
                <a:latin typeface="苹方-简"/>
              </a:rPr>
              <a:t>Engaging stakeholders, including educators, administrators, students, and parents, is essential for successful AI adoption in education, as their insights and concerns can shape effective implementation strategies and foster a collaborative environment.</a:t>
            </a:r>
            <a:endParaRPr lang="en-US" sz="1100"/>
          </a:p>
        </p:txBody>
      </p:sp>
      <p:sp>
        <p:nvSpPr>
          <p:cNvPr name="TextBox 18" id="18"/>
          <p:cNvSpPr txBox="true"/>
          <p:nvPr/>
        </p:nvSpPr>
        <p:spPr>
          <a:xfrm>
            <a:off x="4508500" y="4521200"/>
            <a:ext cx="4648200" cy="13335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Establishing trust through transparent communication about the benefits and limitations of AI technologies is crucial. Providing stakeholders with clear information and opportunities for dialogue can alleviate fears and misconceptions surrounding AI in education.</a:t>
            </a:r>
            <a:endParaRPr lang="en-US" sz="1100"/>
          </a:p>
        </p:txBody>
      </p:sp>
      <p:sp>
        <p:nvSpPr>
          <p:cNvPr name="TextBox 19" id="19"/>
          <p:cNvSpPr txBox="true"/>
          <p:nvPr/>
        </p:nvSpPr>
        <p:spPr>
          <a:xfrm>
            <a:off x="4508500" y="6794500"/>
            <a:ext cx="4648200" cy="13335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CFCFC"/>
                </a:solidFill>
                <a:latin typeface="苹方-简"/>
              </a:rPr>
              <a:t>Developing frameworks that encourage collaboration among stakeholders can enhance the integration of AI tools. This includes forming committees, conducting workshops, and facilitating feedback sessions to ensure that diverse perspectives are considered in the decision-making process.</a:t>
            </a:r>
            <a:endParaRPr lang="en-US" sz="1100"/>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0" y="0"/>
            <a:ext cx="10388600" cy="5854700"/>
          </a:xfrm>
          <a:prstGeom prst="rect">
            <a:avLst/>
          </a:prstGeom>
          <a:solidFill>
            <a:srgbClr val="000000"/>
          </a:solidFill>
        </p:spPr>
      </p:sp>
      <p:pic>
        <p:nvPicPr>
          <p:cNvPr name="Picture 3" id="3"/>
          <p:cNvPicPr>
            <a:picLocks noChangeAspect="true"/>
          </p:cNvPicPr>
          <p:nvPr/>
        </p:nvPicPr>
        <p:blipFill>
          <a:blip r:embed="rId2"/>
          <a:srcRect t="1000" b="1000"/>
          <a:stretch>
            <a:fillRect/>
          </a:stretch>
        </p:blipFill>
        <p:spPr>
          <a:xfrm>
            <a:off x="0" y="0"/>
            <a:ext cx="3454400" cy="5854700"/>
          </a:xfrm>
          <a:prstGeom prst="rect">
            <a:avLst/>
          </a:prstGeom>
        </p:spPr>
      </p:pic>
      <p:sp>
        <p:nvSpPr>
          <p:cNvPr name="AutoShape 4" id="4"/>
          <p:cNvSpPr/>
          <p:nvPr/>
        </p:nvSpPr>
        <p:spPr>
          <a:xfrm>
            <a:off x="3810000" y="1968500"/>
            <a:ext cx="5562600" cy="406400"/>
          </a:xfrm>
          <a:prstGeom prst="rect">
            <a:avLst/>
          </a:prstGeom>
          <a:solidFill>
            <a:srgbClr val="000000">
              <a:alpha val="0"/>
            </a:srgbClr>
          </a:solidFill>
        </p:spPr>
      </p:sp>
      <p:sp>
        <p:nvSpPr>
          <p:cNvPr name="AutoShape 5" id="5"/>
          <p:cNvSpPr/>
          <p:nvPr/>
        </p:nvSpPr>
        <p:spPr>
          <a:xfrm>
            <a:off x="3810000" y="2374900"/>
            <a:ext cx="5562600" cy="406400"/>
          </a:xfrm>
          <a:prstGeom prst="rect">
            <a:avLst/>
          </a:prstGeom>
          <a:solidFill>
            <a:srgbClr val="000000">
              <a:alpha val="0"/>
            </a:srgbClr>
          </a:solidFill>
        </p:spPr>
      </p:sp>
      <p:sp>
        <p:nvSpPr>
          <p:cNvPr name="AutoShape 6" id="6"/>
          <p:cNvSpPr/>
          <p:nvPr/>
        </p:nvSpPr>
        <p:spPr>
          <a:xfrm>
            <a:off x="3810000" y="2781300"/>
            <a:ext cx="5562600" cy="406400"/>
          </a:xfrm>
          <a:prstGeom prst="rect">
            <a:avLst/>
          </a:prstGeom>
          <a:solidFill>
            <a:srgbClr val="000000">
              <a:alpha val="0"/>
            </a:srgbClr>
          </a:solidFill>
        </p:spPr>
      </p:sp>
      <p:sp>
        <p:nvSpPr>
          <p:cNvPr name="AutoShape 7" id="7"/>
          <p:cNvSpPr/>
          <p:nvPr/>
        </p:nvSpPr>
        <p:spPr>
          <a:xfrm>
            <a:off x="3810000" y="3187700"/>
            <a:ext cx="5562600" cy="406400"/>
          </a:xfrm>
          <a:prstGeom prst="rect">
            <a:avLst/>
          </a:prstGeom>
          <a:solidFill>
            <a:srgbClr val="000000">
              <a:alpha val="0"/>
            </a:srgbClr>
          </a:solidFill>
        </p:spPr>
      </p:sp>
      <p:sp>
        <p:nvSpPr>
          <p:cNvPr name="AutoShape 8" id="8"/>
          <p:cNvSpPr/>
          <p:nvPr/>
        </p:nvSpPr>
        <p:spPr>
          <a:xfrm>
            <a:off x="0" y="0"/>
            <a:ext cx="3454400" cy="5854700"/>
          </a:xfrm>
          <a:prstGeom prst="rect">
            <a:avLst/>
          </a:prstGeom>
          <a:solidFill>
            <a:srgbClr val="000000">
              <a:alpha val="0"/>
            </a:srgbClr>
          </a:solidFill>
        </p:spPr>
      </p:sp>
      <p:sp>
        <p:nvSpPr>
          <p:cNvPr name="TextBox 9" id="9"/>
          <p:cNvSpPr txBox="true"/>
          <p:nvPr/>
        </p:nvSpPr>
        <p:spPr>
          <a:xfrm>
            <a:off x="3886200" y="1143000"/>
            <a:ext cx="5486400" cy="5715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800" b="true">
                <a:solidFill>
                  <a:srgbClr val="FFBD59"/>
                </a:solidFill>
                <a:latin typeface="苹方-简"/>
              </a:rPr>
              <a:t>Content</a:t>
            </a:r>
            <a:endParaRPr lang="en-US" sz="1100"/>
          </a:p>
        </p:txBody>
      </p:sp>
      <p:sp>
        <p:nvSpPr>
          <p:cNvPr name="TextBox 10" id="10"/>
          <p:cNvSpPr txBox="true"/>
          <p:nvPr/>
        </p:nvSpPr>
        <p:spPr>
          <a:xfrm>
            <a:off x="3810000" y="1968500"/>
            <a:ext cx="5562600" cy="406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AFA"/>
                </a:solidFill>
                <a:latin typeface="苹方-简"/>
              </a:rPr>
              <a:t>1. The Role of AI in Modern Education</a:t>
            </a:r>
            <a:endParaRPr lang="en-US" sz="1100"/>
          </a:p>
        </p:txBody>
      </p:sp>
      <p:sp>
        <p:nvSpPr>
          <p:cNvPr name="TextBox 11" id="11"/>
          <p:cNvSpPr txBox="true"/>
          <p:nvPr/>
        </p:nvSpPr>
        <p:spPr>
          <a:xfrm>
            <a:off x="3810000" y="2374900"/>
            <a:ext cx="5562600" cy="406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AFA"/>
                </a:solidFill>
                <a:latin typeface="苹方-简"/>
              </a:rPr>
              <a:t>2. AI Technologies Shaping EdTech</a:t>
            </a:r>
            <a:endParaRPr lang="en-US" sz="1100"/>
          </a:p>
        </p:txBody>
      </p:sp>
      <p:sp>
        <p:nvSpPr>
          <p:cNvPr name="TextBox 12" id="12"/>
          <p:cNvSpPr txBox="true"/>
          <p:nvPr/>
        </p:nvSpPr>
        <p:spPr>
          <a:xfrm>
            <a:off x="3810000" y="2781300"/>
            <a:ext cx="5562600" cy="406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AFA"/>
                </a:solidFill>
                <a:latin typeface="苹方-简"/>
              </a:rPr>
              <a:t>3. Future Trends in AI and Education</a:t>
            </a:r>
            <a:endParaRPr lang="en-US" sz="1100"/>
          </a:p>
        </p:txBody>
      </p:sp>
      <p:sp>
        <p:nvSpPr>
          <p:cNvPr name="TextBox 13" id="13"/>
          <p:cNvSpPr txBox="true"/>
          <p:nvPr/>
        </p:nvSpPr>
        <p:spPr>
          <a:xfrm>
            <a:off x="3810000" y="3187700"/>
            <a:ext cx="5562600" cy="406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AFA"/>
                </a:solidFill>
                <a:latin typeface="苹方-简"/>
              </a:rPr>
              <a:t>4. Embrace AI in Education &amp; Edtech</a:t>
            </a:r>
            <a:endParaRPr lang="en-US" sz="1100"/>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sp>
        <p:nvSpPr>
          <p:cNvPr name="AutoShape 4" id="4"/>
          <p:cNvSpPr/>
          <p:nvPr/>
        </p:nvSpPr>
        <p:spPr>
          <a:xfrm>
            <a:off x="1016000" y="1397000"/>
            <a:ext cx="2641600" cy="3924300"/>
          </a:xfrm>
          <a:prstGeom prst="rect">
            <a:avLst/>
          </a:prstGeom>
          <a:solidFill>
            <a:srgbClr val="EDF4FD">
              <a:alpha val="0"/>
            </a:srgbClr>
          </a:solidFill>
        </p:spPr>
      </p:sp>
      <p:sp>
        <p:nvSpPr>
          <p:cNvPr name="AutoShape 5" id="5"/>
          <p:cNvSpPr/>
          <p:nvPr/>
        </p:nvSpPr>
        <p:spPr>
          <a:xfrm>
            <a:off x="3860800" y="1397000"/>
            <a:ext cx="2641600" cy="3924300"/>
          </a:xfrm>
          <a:prstGeom prst="rect">
            <a:avLst/>
          </a:prstGeom>
          <a:solidFill>
            <a:srgbClr val="EDF4FD">
              <a:alpha val="0"/>
            </a:srgbClr>
          </a:solidFill>
        </p:spPr>
      </p:sp>
      <p:sp>
        <p:nvSpPr>
          <p:cNvPr name="AutoShape 6" id="6"/>
          <p:cNvSpPr/>
          <p:nvPr/>
        </p:nvSpPr>
        <p:spPr>
          <a:xfrm>
            <a:off x="6718300" y="1397000"/>
            <a:ext cx="2641600" cy="3924300"/>
          </a:xfrm>
          <a:prstGeom prst="rect">
            <a:avLst/>
          </a:prstGeom>
          <a:solidFill>
            <a:srgbClr val="EDF4FD">
              <a:alpha val="0"/>
            </a:srgbClr>
          </a:solidFill>
        </p:spPr>
      </p:sp>
      <p:sp>
        <p:nvSpPr>
          <p:cNvPr name="AutoShape 7" id="7"/>
          <p:cNvSpPr/>
          <p:nvPr/>
        </p:nvSpPr>
        <p:spPr>
          <a:xfrm>
            <a:off x="1016000" y="5448300"/>
            <a:ext cx="2641600" cy="0"/>
          </a:xfrm>
          <a:prstGeom prst="rect">
            <a:avLst/>
          </a:prstGeom>
          <a:solidFill>
            <a:srgbClr val="000000"/>
          </a:solidFill>
        </p:spPr>
      </p:sp>
      <p:sp>
        <p:nvSpPr>
          <p:cNvPr name="AutoShape 8" id="8"/>
          <p:cNvSpPr/>
          <p:nvPr/>
        </p:nvSpPr>
        <p:spPr>
          <a:xfrm>
            <a:off x="3860800" y="5448300"/>
            <a:ext cx="2641600" cy="0"/>
          </a:xfrm>
          <a:prstGeom prst="rect">
            <a:avLst/>
          </a:prstGeom>
          <a:solidFill>
            <a:srgbClr val="000000"/>
          </a:solidFill>
        </p:spPr>
      </p:sp>
      <p:sp>
        <p:nvSpPr>
          <p:cNvPr name="AutoShape 9" id="9"/>
          <p:cNvSpPr/>
          <p:nvPr/>
        </p:nvSpPr>
        <p:spPr>
          <a:xfrm>
            <a:off x="6718300" y="5448300"/>
            <a:ext cx="2641600" cy="0"/>
          </a:xfrm>
          <a:prstGeom prst="rect">
            <a:avLst/>
          </a:prstGeom>
          <a:solidFill>
            <a:srgbClr val="000000"/>
          </a:solidFill>
        </p:spPr>
      </p:sp>
      <p:pic>
        <p:nvPicPr>
          <p:cNvPr name="Picture 10" id="10"/>
          <p:cNvPicPr>
            <a:picLocks noChangeAspect="true"/>
          </p:cNvPicPr>
          <p:nvPr/>
        </p:nvPicPr>
        <p:blipFill>
          <a:blip r:embed="rId3"/>
          <a:srcRect l="3000" r="3000"/>
          <a:stretch>
            <a:fillRect/>
          </a:stretch>
        </p:blipFill>
        <p:spPr>
          <a:xfrm>
            <a:off x="1016000" y="1397000"/>
            <a:ext cx="2641600" cy="1485900"/>
          </a:xfrm>
          <a:prstGeom prst="rect">
            <a:avLst/>
          </a:prstGeom>
        </p:spPr>
      </p:pic>
      <p:pic>
        <p:nvPicPr>
          <p:cNvPr name="Picture 11" id="11"/>
          <p:cNvPicPr>
            <a:picLocks noChangeAspect="true"/>
          </p:cNvPicPr>
          <p:nvPr/>
        </p:nvPicPr>
        <p:blipFill>
          <a:blip r:embed="rId4"/>
          <a:srcRect t="8000" b="8000"/>
          <a:stretch>
            <a:fillRect/>
          </a:stretch>
        </p:blipFill>
        <p:spPr>
          <a:xfrm>
            <a:off x="3860800" y="1397000"/>
            <a:ext cx="2641600" cy="1485900"/>
          </a:xfrm>
          <a:prstGeom prst="rect">
            <a:avLst/>
          </a:prstGeom>
        </p:spPr>
      </p:pic>
      <p:pic>
        <p:nvPicPr>
          <p:cNvPr name="Picture 12" id="12"/>
          <p:cNvPicPr>
            <a:picLocks noChangeAspect="true"/>
          </p:cNvPicPr>
          <p:nvPr/>
        </p:nvPicPr>
        <p:blipFill>
          <a:blip r:embed="rId5"/>
          <a:srcRect l="1000" r="1000"/>
          <a:stretch>
            <a:fillRect/>
          </a:stretch>
        </p:blipFill>
        <p:spPr>
          <a:xfrm>
            <a:off x="6718300" y="1397000"/>
            <a:ext cx="2641600" cy="1485900"/>
          </a:xfrm>
          <a:prstGeom prst="rect">
            <a:avLst/>
          </a:prstGeom>
        </p:spPr>
      </p:pic>
      <p:sp>
        <p:nvSpPr>
          <p:cNvPr name="TextBox 13" id="13"/>
          <p:cNvSpPr txBox="true"/>
          <p:nvPr/>
        </p:nvSpPr>
        <p:spPr>
          <a:xfrm>
            <a:off x="1016000" y="457200"/>
            <a:ext cx="8356600" cy="533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Encouraging Educators to Embrace AI Tools</a:t>
            </a:r>
            <a:endParaRPr lang="en-US" sz="1100"/>
          </a:p>
        </p:txBody>
      </p:sp>
      <p:sp>
        <p:nvSpPr>
          <p:cNvPr name="TextBox 14" id="14"/>
          <p:cNvSpPr txBox="true"/>
          <p:nvPr/>
        </p:nvSpPr>
        <p:spPr>
          <a:xfrm>
            <a:off x="1016000" y="3022600"/>
            <a:ext cx="26416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Professional Development Opportunities</a:t>
            </a:r>
            <a:endParaRPr lang="en-US" sz="1100"/>
          </a:p>
        </p:txBody>
      </p:sp>
      <p:sp>
        <p:nvSpPr>
          <p:cNvPr name="TextBox 15" id="15"/>
          <p:cNvSpPr txBox="true"/>
          <p:nvPr/>
        </p:nvSpPr>
        <p:spPr>
          <a:xfrm>
            <a:off x="3860800" y="3022600"/>
            <a:ext cx="26416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Showcasing Success Stories</a:t>
            </a:r>
            <a:endParaRPr lang="en-US" sz="1100"/>
          </a:p>
        </p:txBody>
      </p:sp>
      <p:sp>
        <p:nvSpPr>
          <p:cNvPr name="TextBox 16" id="16"/>
          <p:cNvSpPr txBox="true"/>
          <p:nvPr/>
        </p:nvSpPr>
        <p:spPr>
          <a:xfrm>
            <a:off x="6718300" y="3022600"/>
            <a:ext cx="26416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Creating Supportive Communities</a:t>
            </a:r>
            <a:endParaRPr lang="en-US" sz="1100"/>
          </a:p>
        </p:txBody>
      </p:sp>
      <p:sp>
        <p:nvSpPr>
          <p:cNvPr name="TextBox 17" id="17"/>
          <p:cNvSpPr txBox="true"/>
          <p:nvPr/>
        </p:nvSpPr>
        <p:spPr>
          <a:xfrm>
            <a:off x="1016000" y="3619500"/>
            <a:ext cx="26416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Providing targeted training and resources for educators is essential to help them understand and effectively utilize AI tools in their teaching practices, fostering confidence and competence in integrating technology into the classroom.</a:t>
            </a:r>
            <a:endParaRPr lang="en-US" sz="1100"/>
          </a:p>
        </p:txBody>
      </p:sp>
      <p:sp>
        <p:nvSpPr>
          <p:cNvPr name="TextBox 18" id="18"/>
          <p:cNvSpPr txBox="true"/>
          <p:nvPr/>
        </p:nvSpPr>
        <p:spPr>
          <a:xfrm>
            <a:off x="3860800" y="3619500"/>
            <a:ext cx="26416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Highlighting case studies and examples of successful AI implementation in educational settings can inspire educators to adopt these tools, demonstrating tangible benefits such as improved student engagement and learning outcomes.</a:t>
            </a:r>
            <a:endParaRPr lang="en-US" sz="1100"/>
          </a:p>
        </p:txBody>
      </p:sp>
      <p:sp>
        <p:nvSpPr>
          <p:cNvPr name="TextBox 19" id="19"/>
          <p:cNvSpPr txBox="true"/>
          <p:nvPr/>
        </p:nvSpPr>
        <p:spPr>
          <a:xfrm>
            <a:off x="6718300" y="3619500"/>
            <a:ext cx="26416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Establishing networks and communities of practice among educators can facilitate knowledge sharing and collaboration, allowing teachers to exchange experiences, strategies, and best practices for leveraging AI tools in their instruction.</a:t>
            </a:r>
            <a:endParaRPr lang="en-US" sz="1100"/>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9000" r="9000"/>
          <a:stretch>
            <a:fillRect/>
          </a:stretch>
        </p:blipFill>
        <p:spPr>
          <a:xfrm>
            <a:off x="0" y="0"/>
            <a:ext cx="10388600" cy="6972300"/>
          </a:xfrm>
          <a:prstGeom prst="rect">
            <a:avLst/>
          </a:prstGeom>
        </p:spPr>
      </p:pic>
      <p:sp>
        <p:nvSpPr>
          <p:cNvPr name="AutoShape 3" id="3"/>
          <p:cNvSpPr/>
          <p:nvPr/>
        </p:nvSpPr>
        <p:spPr>
          <a:xfrm>
            <a:off x="0" y="0"/>
            <a:ext cx="10388600" cy="6972300"/>
          </a:xfrm>
          <a:prstGeom prst="rect">
            <a:avLst/>
          </a:prstGeom>
          <a:solidFill>
            <a:srgbClr val="000000">
              <a:alpha val="0"/>
            </a:srgbClr>
          </a:solidFill>
        </p:spPr>
      </p:sp>
      <p:pic>
        <p:nvPicPr>
          <p:cNvPr name="Picture 4" id="4"/>
          <p:cNvPicPr>
            <a:picLocks noChangeAspect="true"/>
          </p:cNvPicPr>
          <p:nvPr/>
        </p:nvPicPr>
        <p:blipFill>
          <a:blip r:embed="rId3"/>
          <a:srcRect l="14000" r="14000"/>
          <a:stretch>
            <a:fillRect/>
          </a:stretch>
        </p:blipFill>
        <p:spPr>
          <a:xfrm>
            <a:off x="1016000" y="1778000"/>
            <a:ext cx="2540000" cy="4279900"/>
          </a:xfrm>
          <a:prstGeom prst="roundRect">
            <a:avLst>
              <a:gd name="adj" fmla="val 10000"/>
            </a:avLst>
          </a:prstGeom>
        </p:spPr>
      </p:pic>
      <p:pic>
        <p:nvPicPr>
          <p:cNvPr name="Picture 5" id="5"/>
          <p:cNvPicPr>
            <a:picLocks noChangeAspect="true"/>
          </p:cNvPicPr>
          <p:nvPr/>
        </p:nvPicPr>
        <p:blipFill>
          <a:blip r:embed="rId3"/>
          <a:srcRect l="14000" r="14000"/>
          <a:stretch>
            <a:fillRect/>
          </a:stretch>
        </p:blipFill>
        <p:spPr>
          <a:xfrm>
            <a:off x="3962400" y="1778000"/>
            <a:ext cx="2540000" cy="4279900"/>
          </a:xfrm>
          <a:prstGeom prst="roundRect">
            <a:avLst>
              <a:gd name="adj" fmla="val 10000"/>
            </a:avLst>
          </a:prstGeom>
        </p:spPr>
      </p:pic>
      <p:pic>
        <p:nvPicPr>
          <p:cNvPr name="Picture 6" id="6"/>
          <p:cNvPicPr>
            <a:picLocks noChangeAspect="true"/>
          </p:cNvPicPr>
          <p:nvPr/>
        </p:nvPicPr>
        <p:blipFill>
          <a:blip r:embed="rId3"/>
          <a:srcRect l="14000" r="14000"/>
          <a:stretch>
            <a:fillRect/>
          </a:stretch>
        </p:blipFill>
        <p:spPr>
          <a:xfrm>
            <a:off x="6908800" y="1778000"/>
            <a:ext cx="2540000" cy="4279900"/>
          </a:xfrm>
          <a:prstGeom prst="roundRect">
            <a:avLst>
              <a:gd name="adj" fmla="val 10000"/>
            </a:avLst>
          </a:prstGeom>
        </p:spPr>
      </p:pic>
      <p:sp>
        <p:nvSpPr>
          <p:cNvPr name="AutoShape 7" id="7"/>
          <p:cNvSpPr/>
          <p:nvPr/>
        </p:nvSpPr>
        <p:spPr>
          <a:xfrm>
            <a:off x="1016000" y="1981200"/>
            <a:ext cx="0" cy="711200"/>
          </a:xfrm>
          <a:prstGeom prst="rect">
            <a:avLst/>
          </a:prstGeom>
          <a:solidFill>
            <a:srgbClr val="FFBD59"/>
          </a:solidFill>
        </p:spPr>
      </p:sp>
      <p:sp>
        <p:nvSpPr>
          <p:cNvPr name="AutoShape 8" id="8"/>
          <p:cNvSpPr/>
          <p:nvPr/>
        </p:nvSpPr>
        <p:spPr>
          <a:xfrm>
            <a:off x="1016000" y="1778000"/>
            <a:ext cx="2540000" cy="4279900"/>
          </a:xfrm>
          <a:prstGeom prst="roundRect">
            <a:avLst>
              <a:gd name="adj" fmla="val 10000"/>
            </a:avLst>
          </a:prstGeom>
          <a:solidFill>
            <a:srgbClr val="000000">
              <a:alpha val="0"/>
            </a:srgbClr>
          </a:solidFill>
          <a:ln w="12700">
            <a:solidFill>
              <a:srgbClr val="3F1C94"/>
            </a:solidFill>
          </a:ln>
        </p:spPr>
      </p:sp>
      <p:sp>
        <p:nvSpPr>
          <p:cNvPr name="AutoShape 9" id="9"/>
          <p:cNvSpPr/>
          <p:nvPr/>
        </p:nvSpPr>
        <p:spPr>
          <a:xfrm>
            <a:off x="3962400" y="1981200"/>
            <a:ext cx="0" cy="711200"/>
          </a:xfrm>
          <a:prstGeom prst="rect">
            <a:avLst/>
          </a:prstGeom>
          <a:solidFill>
            <a:srgbClr val="FFBD59"/>
          </a:solidFill>
        </p:spPr>
      </p:sp>
      <p:sp>
        <p:nvSpPr>
          <p:cNvPr name="AutoShape 10" id="10"/>
          <p:cNvSpPr/>
          <p:nvPr/>
        </p:nvSpPr>
        <p:spPr>
          <a:xfrm>
            <a:off x="3962400" y="1778000"/>
            <a:ext cx="2540000" cy="4279900"/>
          </a:xfrm>
          <a:prstGeom prst="roundRect">
            <a:avLst>
              <a:gd name="adj" fmla="val 10000"/>
            </a:avLst>
          </a:prstGeom>
          <a:solidFill>
            <a:srgbClr val="000000">
              <a:alpha val="0"/>
            </a:srgbClr>
          </a:solidFill>
          <a:ln w="12700">
            <a:solidFill>
              <a:srgbClr val="3F1C94"/>
            </a:solidFill>
          </a:ln>
        </p:spPr>
      </p:sp>
      <p:sp>
        <p:nvSpPr>
          <p:cNvPr name="AutoShape 11" id="11"/>
          <p:cNvSpPr/>
          <p:nvPr/>
        </p:nvSpPr>
        <p:spPr>
          <a:xfrm>
            <a:off x="6908800" y="1981200"/>
            <a:ext cx="0" cy="711200"/>
          </a:xfrm>
          <a:prstGeom prst="rect">
            <a:avLst/>
          </a:prstGeom>
          <a:solidFill>
            <a:srgbClr val="FFBD59"/>
          </a:solidFill>
        </p:spPr>
      </p:sp>
      <p:sp>
        <p:nvSpPr>
          <p:cNvPr name="AutoShape 12" id="12"/>
          <p:cNvSpPr/>
          <p:nvPr/>
        </p:nvSpPr>
        <p:spPr>
          <a:xfrm>
            <a:off x="6908800" y="1778000"/>
            <a:ext cx="2540000" cy="4279900"/>
          </a:xfrm>
          <a:prstGeom prst="roundRect">
            <a:avLst>
              <a:gd name="adj" fmla="val 10000"/>
            </a:avLst>
          </a:prstGeom>
          <a:solidFill>
            <a:srgbClr val="000000">
              <a:alpha val="0"/>
            </a:srgbClr>
          </a:solidFill>
          <a:ln w="12700">
            <a:solidFill>
              <a:srgbClr val="3F1C94"/>
            </a:solidFill>
          </a:ln>
        </p:spPr>
      </p:sp>
      <p:sp>
        <p:nvSpPr>
          <p:cNvPr name="TextBox 13" id="13"/>
          <p:cNvSpPr txBox="true"/>
          <p:nvPr/>
        </p:nvSpPr>
        <p:spPr>
          <a:xfrm>
            <a:off x="12319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01</a:t>
            </a:r>
            <a:endParaRPr lang="en-US" sz="1100"/>
          </a:p>
        </p:txBody>
      </p:sp>
      <p:sp>
        <p:nvSpPr>
          <p:cNvPr name="TextBox 14" id="14"/>
          <p:cNvSpPr txBox="true"/>
          <p:nvPr/>
        </p:nvSpPr>
        <p:spPr>
          <a:xfrm>
            <a:off x="41783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02</a:t>
            </a:r>
            <a:endParaRPr lang="en-US" sz="1100"/>
          </a:p>
        </p:txBody>
      </p:sp>
      <p:sp>
        <p:nvSpPr>
          <p:cNvPr name="TextBox 15" id="15"/>
          <p:cNvSpPr txBox="true"/>
          <p:nvPr/>
        </p:nvSpPr>
        <p:spPr>
          <a:xfrm>
            <a:off x="71247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03</a:t>
            </a:r>
            <a:endParaRPr lang="en-US" sz="1100"/>
          </a:p>
        </p:txBody>
      </p:sp>
      <p:sp>
        <p:nvSpPr>
          <p:cNvPr name="TextBox 16" id="16"/>
          <p:cNvSpPr txBox="true"/>
          <p:nvPr/>
        </p:nvSpPr>
        <p:spPr>
          <a:xfrm>
            <a:off x="1016000" y="444500"/>
            <a:ext cx="84328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Next Steps for Institutions and Policymakers</a:t>
            </a:r>
            <a:endParaRPr lang="en-US" sz="1100"/>
          </a:p>
        </p:txBody>
      </p:sp>
      <p:sp>
        <p:nvSpPr>
          <p:cNvPr name="TextBox 17" id="17"/>
          <p:cNvSpPr txBox="true"/>
          <p:nvPr/>
        </p:nvSpPr>
        <p:spPr>
          <a:xfrm>
            <a:off x="1231900" y="3200400"/>
            <a:ext cx="2082800" cy="723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Develop Comprehensive AI Strategies</a:t>
            </a:r>
            <a:endParaRPr lang="en-US" sz="1100"/>
          </a:p>
        </p:txBody>
      </p:sp>
      <p:sp>
        <p:nvSpPr>
          <p:cNvPr name="TextBox 18" id="18"/>
          <p:cNvSpPr txBox="true"/>
          <p:nvPr/>
        </p:nvSpPr>
        <p:spPr>
          <a:xfrm>
            <a:off x="4178300" y="32004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Invest in Training and Resources</a:t>
            </a:r>
            <a:endParaRPr lang="en-US" sz="1100"/>
          </a:p>
        </p:txBody>
      </p:sp>
      <p:sp>
        <p:nvSpPr>
          <p:cNvPr name="TextBox 19" id="19"/>
          <p:cNvSpPr txBox="true"/>
          <p:nvPr/>
        </p:nvSpPr>
        <p:spPr>
          <a:xfrm>
            <a:off x="7124700" y="3200400"/>
            <a:ext cx="2082800" cy="723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Establish Ethical Guidelines and Standards</a:t>
            </a:r>
            <a:endParaRPr lang="en-US" sz="1100"/>
          </a:p>
        </p:txBody>
      </p:sp>
      <p:sp>
        <p:nvSpPr>
          <p:cNvPr name="TextBox 20" id="20"/>
          <p:cNvSpPr txBox="true"/>
          <p:nvPr/>
        </p:nvSpPr>
        <p:spPr>
          <a:xfrm>
            <a:off x="1231900" y="4013200"/>
            <a:ext cx="2082800" cy="1828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Institutions should create detailed plans that outline the integration of AI technologies in education, focusing on aligning AI initiatives with educational goals, resource allocation, and stakeholder engagement to ensure effective implementation.</a:t>
            </a:r>
            <a:endParaRPr lang="en-US" sz="1100"/>
          </a:p>
        </p:txBody>
      </p:sp>
      <p:sp>
        <p:nvSpPr>
          <p:cNvPr name="TextBox 21" id="21"/>
          <p:cNvSpPr txBox="true"/>
          <p:nvPr/>
        </p:nvSpPr>
        <p:spPr>
          <a:xfrm>
            <a:off x="4178300" y="3771900"/>
            <a:ext cx="2082800" cy="1828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Policymakers must prioritize funding for professional development programs that equip educators with the skills necessary to utilize AI tools effectively, fostering a culture of innovation and adaptability within educational institutions.</a:t>
            </a:r>
            <a:endParaRPr lang="en-US" sz="1100"/>
          </a:p>
        </p:txBody>
      </p:sp>
      <p:sp>
        <p:nvSpPr>
          <p:cNvPr name="TextBox 22" id="22"/>
          <p:cNvSpPr txBox="true"/>
          <p:nvPr/>
        </p:nvSpPr>
        <p:spPr>
          <a:xfrm>
            <a:off x="7124700" y="4013200"/>
            <a:ext cx="2082800" cy="1828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Institutions and policymakers should collaborate to develop ethical frameworks that govern the use of AI in education, addressing issues such as data privacy, algorithmic bias, and transparency to promote equitable and responsible AI practices.</a:t>
            </a:r>
            <a:endParaRPr lang="en-US" sz="1100"/>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000" r="3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0" y="3009900"/>
            <a:ext cx="10388600" cy="12192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TextBox 7" id="7"/>
          <p:cNvSpPr txBox="true"/>
          <p:nvPr/>
        </p:nvSpPr>
        <p:spPr>
          <a:xfrm>
            <a:off x="0" y="1905000"/>
            <a:ext cx="10388600" cy="8509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5600" b="true">
                <a:solidFill>
                  <a:srgbClr val="FFBD59"/>
                </a:solidFill>
                <a:latin typeface="苹方-简"/>
              </a:rPr>
              <a:t>Join Us!</a:t>
            </a:r>
            <a:endParaRPr lang="en-US" sz="1100"/>
          </a:p>
        </p:txBody>
      </p:sp>
      <p:sp>
        <p:nvSpPr>
          <p:cNvPr name="TextBox 8" id="8"/>
          <p:cNvSpPr txBox="true"/>
          <p:nvPr/>
        </p:nvSpPr>
        <p:spPr>
          <a:xfrm>
            <a:off x="0" y="3009900"/>
            <a:ext cx="10388600" cy="2413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600" b="false">
                <a:solidFill>
                  <a:srgbClr val="FFFFFF"/>
                </a:solidFill>
                <a:latin typeface="苹方-简"/>
              </a:rPr>
              <a:t>Interested in learning more about how AI can enhance your Education &amp; Edtech experience? </a:t>
            </a:r>
            <a:endParaRPr lang="en-US" sz="1100"/>
          </a:p>
        </p:txBody>
      </p:sp>
      <p:sp>
        <p:nvSpPr>
          <p:cNvPr name="TextBox 9" id="9"/>
          <p:cNvSpPr txBox="true"/>
          <p:nvPr/>
        </p:nvSpPr>
        <p:spPr>
          <a:xfrm>
            <a:off x="0" y="3492500"/>
            <a:ext cx="10388600" cy="2413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600" b="false">
                <a:solidFill>
                  <a:srgbClr val="FFFFFF"/>
                </a:solidFill>
                <a:latin typeface="苹方-简"/>
              </a:rPr>
              <a:t>Contact us today to discover our innovative solutions tailored to meet your needs.</a:t>
            </a:r>
            <a:endParaRPr lang="en-US" sz="1100"/>
          </a:p>
        </p:txBody>
      </p:sp>
      <p:sp>
        <p:nvSpPr>
          <p:cNvPr name="TextBox 10" id="10"/>
          <p:cNvSpPr txBox="true"/>
          <p:nvPr/>
        </p:nvSpPr>
        <p:spPr>
          <a:xfrm>
            <a:off x="0" y="3987800"/>
            <a:ext cx="10388600" cy="2413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600" b="false">
                <a:solidFill>
                  <a:srgbClr val="FFFFFF"/>
                </a:solidFill>
                <a:latin typeface="苹方-简"/>
              </a:rPr>
              <a:t>Contact: ai.education@initiative.org</a:t>
            </a:r>
            <a:endParaRPr lang="en-US" sz="1100"/>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2743200" y="1905000"/>
            <a:ext cx="4597400" cy="4826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84700"/>
            <a:ext cx="3111500" cy="0"/>
          </a:xfrm>
          <a:prstGeom prst="rect">
            <a:avLst/>
          </a:prstGeom>
          <a:solidFill>
            <a:srgbClr val="000000"/>
          </a:solidFill>
        </p:spPr>
      </p:sp>
      <p:sp>
        <p:nvSpPr>
          <p:cNvPr name="TextBox 8" id="8"/>
          <p:cNvSpPr txBox="true"/>
          <p:nvPr/>
        </p:nvSpPr>
        <p:spPr>
          <a:xfrm>
            <a:off x="2743200" y="2692400"/>
            <a:ext cx="4597400" cy="304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The Role of AI in Modern Education</a:t>
            </a:r>
            <a:endParaRPr lang="en-US" sz="1100"/>
          </a:p>
        </p:txBody>
      </p:sp>
      <p:sp>
        <p:nvSpPr>
          <p:cNvPr name="TextBox 9" id="9"/>
          <p:cNvSpPr txBox="true"/>
          <p:nvPr/>
        </p:nvSpPr>
        <p:spPr>
          <a:xfrm>
            <a:off x="2743200" y="1905000"/>
            <a:ext cx="45974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Section 1</a:t>
            </a:r>
            <a:endParaRPr lang="en-US" sz="1100"/>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7000" r="7000"/>
          <a:stretch>
            <a:fillRect/>
          </a:stretch>
        </p:blipFill>
        <p:spPr>
          <a:xfrm>
            <a:off x="0" y="0"/>
            <a:ext cx="10388600" cy="6731000"/>
          </a:xfrm>
          <a:prstGeom prst="rect">
            <a:avLst/>
          </a:prstGeom>
        </p:spPr>
      </p:pic>
      <p:sp>
        <p:nvSpPr>
          <p:cNvPr name="AutoShape 3" id="3"/>
          <p:cNvSpPr/>
          <p:nvPr/>
        </p:nvSpPr>
        <p:spPr>
          <a:xfrm>
            <a:off x="0" y="0"/>
            <a:ext cx="10388600" cy="6731000"/>
          </a:xfrm>
          <a:prstGeom prst="rect">
            <a:avLst/>
          </a:prstGeom>
          <a:solidFill>
            <a:srgbClr val="000000">
              <a:alpha val="0"/>
            </a:srgbClr>
          </a:solidFill>
        </p:spPr>
      </p:sp>
      <p:pic>
        <p:nvPicPr>
          <p:cNvPr name="Picture 4" id="4"/>
          <p:cNvPicPr>
            <a:picLocks noChangeAspect="true"/>
          </p:cNvPicPr>
          <p:nvPr/>
        </p:nvPicPr>
        <p:blipFill>
          <a:blip r:embed="rId3"/>
          <a:srcRect l="11000" r="11000"/>
          <a:stretch>
            <a:fillRect/>
          </a:stretch>
        </p:blipFill>
        <p:spPr>
          <a:xfrm>
            <a:off x="1016000" y="1778000"/>
            <a:ext cx="2540000" cy="4038600"/>
          </a:xfrm>
          <a:prstGeom prst="roundRect">
            <a:avLst>
              <a:gd name="adj" fmla="val 10000"/>
            </a:avLst>
          </a:prstGeom>
        </p:spPr>
      </p:pic>
      <p:pic>
        <p:nvPicPr>
          <p:cNvPr name="Picture 5" id="5"/>
          <p:cNvPicPr>
            <a:picLocks noChangeAspect="true"/>
          </p:cNvPicPr>
          <p:nvPr/>
        </p:nvPicPr>
        <p:blipFill>
          <a:blip r:embed="rId3"/>
          <a:srcRect l="11000" r="11000"/>
          <a:stretch>
            <a:fillRect/>
          </a:stretch>
        </p:blipFill>
        <p:spPr>
          <a:xfrm>
            <a:off x="3962400" y="1778000"/>
            <a:ext cx="2540000" cy="4038600"/>
          </a:xfrm>
          <a:prstGeom prst="roundRect">
            <a:avLst>
              <a:gd name="adj" fmla="val 10000"/>
            </a:avLst>
          </a:prstGeom>
        </p:spPr>
      </p:pic>
      <p:pic>
        <p:nvPicPr>
          <p:cNvPr name="Picture 6" id="6"/>
          <p:cNvPicPr>
            <a:picLocks noChangeAspect="true"/>
          </p:cNvPicPr>
          <p:nvPr/>
        </p:nvPicPr>
        <p:blipFill>
          <a:blip r:embed="rId3"/>
          <a:srcRect l="11000" r="11000"/>
          <a:stretch>
            <a:fillRect/>
          </a:stretch>
        </p:blipFill>
        <p:spPr>
          <a:xfrm>
            <a:off x="6908800" y="1778000"/>
            <a:ext cx="2540000" cy="4038600"/>
          </a:xfrm>
          <a:prstGeom prst="roundRect">
            <a:avLst>
              <a:gd name="adj" fmla="val 10000"/>
            </a:avLst>
          </a:prstGeom>
        </p:spPr>
      </p:pic>
      <p:sp>
        <p:nvSpPr>
          <p:cNvPr name="AutoShape 7" id="7"/>
          <p:cNvSpPr/>
          <p:nvPr/>
        </p:nvSpPr>
        <p:spPr>
          <a:xfrm>
            <a:off x="1016000" y="1981200"/>
            <a:ext cx="0" cy="711200"/>
          </a:xfrm>
          <a:prstGeom prst="rect">
            <a:avLst/>
          </a:prstGeom>
          <a:solidFill>
            <a:srgbClr val="FFBD59"/>
          </a:solidFill>
        </p:spPr>
      </p:sp>
      <p:sp>
        <p:nvSpPr>
          <p:cNvPr name="AutoShape 8" id="8"/>
          <p:cNvSpPr/>
          <p:nvPr/>
        </p:nvSpPr>
        <p:spPr>
          <a:xfrm>
            <a:off x="1016000" y="1778000"/>
            <a:ext cx="2540000" cy="4038600"/>
          </a:xfrm>
          <a:prstGeom prst="roundRect">
            <a:avLst>
              <a:gd name="adj" fmla="val 10000"/>
            </a:avLst>
          </a:prstGeom>
          <a:solidFill>
            <a:srgbClr val="000000">
              <a:alpha val="0"/>
            </a:srgbClr>
          </a:solidFill>
          <a:ln w="12700">
            <a:solidFill>
              <a:srgbClr val="3F1C94"/>
            </a:solidFill>
          </a:ln>
        </p:spPr>
      </p:sp>
      <p:sp>
        <p:nvSpPr>
          <p:cNvPr name="AutoShape 9" id="9"/>
          <p:cNvSpPr/>
          <p:nvPr/>
        </p:nvSpPr>
        <p:spPr>
          <a:xfrm>
            <a:off x="3962400" y="1981200"/>
            <a:ext cx="0" cy="711200"/>
          </a:xfrm>
          <a:prstGeom prst="rect">
            <a:avLst/>
          </a:prstGeom>
          <a:solidFill>
            <a:srgbClr val="FFBD59"/>
          </a:solidFill>
        </p:spPr>
      </p:sp>
      <p:sp>
        <p:nvSpPr>
          <p:cNvPr name="AutoShape 10" id="10"/>
          <p:cNvSpPr/>
          <p:nvPr/>
        </p:nvSpPr>
        <p:spPr>
          <a:xfrm>
            <a:off x="3962400" y="1778000"/>
            <a:ext cx="2540000" cy="4038600"/>
          </a:xfrm>
          <a:prstGeom prst="roundRect">
            <a:avLst>
              <a:gd name="adj" fmla="val 10000"/>
            </a:avLst>
          </a:prstGeom>
          <a:solidFill>
            <a:srgbClr val="000000">
              <a:alpha val="0"/>
            </a:srgbClr>
          </a:solidFill>
          <a:ln w="12700">
            <a:solidFill>
              <a:srgbClr val="3F1C94"/>
            </a:solidFill>
          </a:ln>
        </p:spPr>
      </p:sp>
      <p:sp>
        <p:nvSpPr>
          <p:cNvPr name="AutoShape 11" id="11"/>
          <p:cNvSpPr/>
          <p:nvPr/>
        </p:nvSpPr>
        <p:spPr>
          <a:xfrm>
            <a:off x="6908800" y="1981200"/>
            <a:ext cx="0" cy="711200"/>
          </a:xfrm>
          <a:prstGeom prst="rect">
            <a:avLst/>
          </a:prstGeom>
          <a:solidFill>
            <a:srgbClr val="FFBD59"/>
          </a:solidFill>
        </p:spPr>
      </p:sp>
      <p:sp>
        <p:nvSpPr>
          <p:cNvPr name="AutoShape 12" id="12"/>
          <p:cNvSpPr/>
          <p:nvPr/>
        </p:nvSpPr>
        <p:spPr>
          <a:xfrm>
            <a:off x="6908800" y="1778000"/>
            <a:ext cx="2540000" cy="4038600"/>
          </a:xfrm>
          <a:prstGeom prst="roundRect">
            <a:avLst>
              <a:gd name="adj" fmla="val 10000"/>
            </a:avLst>
          </a:prstGeom>
          <a:solidFill>
            <a:srgbClr val="000000">
              <a:alpha val="0"/>
            </a:srgbClr>
          </a:solidFill>
          <a:ln w="12700">
            <a:solidFill>
              <a:srgbClr val="3F1C94"/>
            </a:solidFill>
          </a:ln>
        </p:spPr>
      </p:sp>
      <p:sp>
        <p:nvSpPr>
          <p:cNvPr name="TextBox 13" id="13"/>
          <p:cNvSpPr txBox="true"/>
          <p:nvPr/>
        </p:nvSpPr>
        <p:spPr>
          <a:xfrm>
            <a:off x="12319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01</a:t>
            </a:r>
            <a:endParaRPr lang="en-US" sz="1100"/>
          </a:p>
        </p:txBody>
      </p:sp>
      <p:sp>
        <p:nvSpPr>
          <p:cNvPr name="TextBox 14" id="14"/>
          <p:cNvSpPr txBox="true"/>
          <p:nvPr/>
        </p:nvSpPr>
        <p:spPr>
          <a:xfrm>
            <a:off x="41783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02</a:t>
            </a:r>
            <a:endParaRPr lang="en-US" sz="1100"/>
          </a:p>
        </p:txBody>
      </p:sp>
      <p:sp>
        <p:nvSpPr>
          <p:cNvPr name="TextBox 15" id="15"/>
          <p:cNvSpPr txBox="true"/>
          <p:nvPr/>
        </p:nvSpPr>
        <p:spPr>
          <a:xfrm>
            <a:off x="71247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03</a:t>
            </a:r>
            <a:endParaRPr lang="en-US" sz="1100"/>
          </a:p>
        </p:txBody>
      </p:sp>
      <p:sp>
        <p:nvSpPr>
          <p:cNvPr name="TextBox 16" id="16"/>
          <p:cNvSpPr txBox="true"/>
          <p:nvPr/>
        </p:nvSpPr>
        <p:spPr>
          <a:xfrm>
            <a:off x="1016000" y="444500"/>
            <a:ext cx="84328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Introduction to AI in Education</a:t>
            </a:r>
            <a:endParaRPr lang="en-US" sz="1100"/>
          </a:p>
        </p:txBody>
      </p:sp>
      <p:sp>
        <p:nvSpPr>
          <p:cNvPr name="TextBox 17" id="17"/>
          <p:cNvSpPr txBox="true"/>
          <p:nvPr/>
        </p:nvSpPr>
        <p:spPr>
          <a:xfrm>
            <a:off x="1231900" y="32004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Definition of AI in Education</a:t>
            </a:r>
            <a:endParaRPr lang="en-US" sz="1100"/>
          </a:p>
        </p:txBody>
      </p:sp>
      <p:sp>
        <p:nvSpPr>
          <p:cNvPr name="TextBox 18" id="18"/>
          <p:cNvSpPr txBox="true"/>
          <p:nvPr/>
        </p:nvSpPr>
        <p:spPr>
          <a:xfrm>
            <a:off x="4178300" y="32004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Significance of AI Integration</a:t>
            </a:r>
            <a:endParaRPr lang="en-US" sz="1100"/>
          </a:p>
        </p:txBody>
      </p:sp>
      <p:sp>
        <p:nvSpPr>
          <p:cNvPr name="TextBox 19" id="19"/>
          <p:cNvSpPr txBox="true"/>
          <p:nvPr/>
        </p:nvSpPr>
        <p:spPr>
          <a:xfrm>
            <a:off x="7124700" y="32004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Impact on Learning Outcomes</a:t>
            </a:r>
            <a:endParaRPr lang="en-US" sz="1100"/>
          </a:p>
        </p:txBody>
      </p:sp>
      <p:sp>
        <p:nvSpPr>
          <p:cNvPr name="TextBox 20" id="20"/>
          <p:cNvSpPr txBox="true"/>
          <p:nvPr/>
        </p:nvSpPr>
        <p:spPr>
          <a:xfrm>
            <a:off x="1231900" y="3771900"/>
            <a:ext cx="2082800" cy="1828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Artificial Intelligence (AI) refers to the simulation of human intelligence processes by machines, particularly computer systems, which can enhance educational experiences through personalized learning and adaptive assessments.</a:t>
            </a:r>
            <a:endParaRPr lang="en-US" sz="1100"/>
          </a:p>
        </p:txBody>
      </p:sp>
      <p:sp>
        <p:nvSpPr>
          <p:cNvPr name="TextBox 21" id="21"/>
          <p:cNvSpPr txBox="true"/>
          <p:nvPr/>
        </p:nvSpPr>
        <p:spPr>
          <a:xfrm>
            <a:off x="4178300" y="3771900"/>
            <a:ext cx="2082800" cy="16002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The integration of AI in education is crucial as it enables tailored learning experiences, improves student engagement, and provides educators with data-driven insights to enhance teaching methodologies.</a:t>
            </a:r>
            <a:endParaRPr lang="en-US" sz="1100"/>
          </a:p>
        </p:txBody>
      </p:sp>
      <p:sp>
        <p:nvSpPr>
          <p:cNvPr name="TextBox 22" id="22"/>
          <p:cNvSpPr txBox="true"/>
          <p:nvPr/>
        </p:nvSpPr>
        <p:spPr>
          <a:xfrm>
            <a:off x="7124700" y="3771900"/>
            <a:ext cx="2082800" cy="16002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AI technologies have the potential to significantly improve learning outcomes by identifying individual student needs, facilitating real-time feedback, and fostering a more inclusive learning environment.</a:t>
            </a:r>
            <a:endParaRPr lang="en-US" sz="1100"/>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4000" r="14000"/>
          <a:stretch>
            <a:fillRect/>
          </a:stretch>
        </p:blipFill>
        <p:spPr>
          <a:xfrm>
            <a:off x="0" y="0"/>
            <a:ext cx="10388600" cy="7924800"/>
          </a:xfrm>
          <a:prstGeom prst="rect">
            <a:avLst/>
          </a:prstGeom>
        </p:spPr>
      </p:pic>
      <p:sp>
        <p:nvSpPr>
          <p:cNvPr name="AutoShape 3" id="3"/>
          <p:cNvSpPr/>
          <p:nvPr/>
        </p:nvSpPr>
        <p:spPr>
          <a:xfrm>
            <a:off x="0" y="0"/>
            <a:ext cx="10388600" cy="7924800"/>
          </a:xfrm>
          <a:prstGeom prst="rect">
            <a:avLst/>
          </a:prstGeom>
          <a:solidFill>
            <a:srgbClr val="000000">
              <a:alpha val="0"/>
            </a:srgbClr>
          </a:solidFill>
        </p:spPr>
      </p:sp>
      <p:pic>
        <p:nvPicPr>
          <p:cNvPr name="Picture 4" id="4"/>
          <p:cNvPicPr>
            <a:picLocks noChangeAspect="true"/>
          </p:cNvPicPr>
          <p:nvPr/>
        </p:nvPicPr>
        <p:blipFill>
          <a:blip r:embed="rId3"/>
          <a:srcRect l="18000" r="18000"/>
          <a:stretch>
            <a:fillRect/>
          </a:stretch>
        </p:blipFill>
        <p:spPr>
          <a:xfrm>
            <a:off x="0" y="0"/>
            <a:ext cx="3454400" cy="7924800"/>
          </a:xfrm>
          <a:prstGeom prst="rect">
            <a:avLst/>
          </a:prstGeom>
        </p:spPr>
      </p:pic>
      <p:sp>
        <p:nvSpPr>
          <p:cNvPr name="AutoShape 5" id="5"/>
          <p:cNvSpPr/>
          <p:nvPr/>
        </p:nvSpPr>
        <p:spPr>
          <a:xfrm>
            <a:off x="4318000" y="1689100"/>
            <a:ext cx="5054600" cy="1841500"/>
          </a:xfrm>
          <a:prstGeom prst="roundRect">
            <a:avLst>
              <a:gd name="adj" fmla="val 11034"/>
            </a:avLst>
          </a:prstGeom>
          <a:solidFill>
            <a:srgbClr val="271C3D"/>
          </a:solidFill>
        </p:spPr>
      </p:sp>
      <p:sp>
        <p:nvSpPr>
          <p:cNvPr name="AutoShape 6" id="6"/>
          <p:cNvSpPr/>
          <p:nvPr/>
        </p:nvSpPr>
        <p:spPr>
          <a:xfrm>
            <a:off x="4318000" y="3683000"/>
            <a:ext cx="5054600" cy="1841500"/>
          </a:xfrm>
          <a:prstGeom prst="roundRect">
            <a:avLst>
              <a:gd name="adj" fmla="val 11034"/>
            </a:avLst>
          </a:prstGeom>
          <a:solidFill>
            <a:srgbClr val="271C3D"/>
          </a:solidFill>
        </p:spPr>
      </p:sp>
      <p:sp>
        <p:nvSpPr>
          <p:cNvPr name="AutoShape 7" id="7"/>
          <p:cNvSpPr/>
          <p:nvPr/>
        </p:nvSpPr>
        <p:spPr>
          <a:xfrm>
            <a:off x="4318000" y="5676900"/>
            <a:ext cx="5054600" cy="1841500"/>
          </a:xfrm>
          <a:prstGeom prst="roundRect">
            <a:avLst>
              <a:gd name="adj" fmla="val 11034"/>
            </a:avLst>
          </a:prstGeom>
          <a:solidFill>
            <a:srgbClr val="271C3D"/>
          </a:solidFill>
        </p:spPr>
      </p:sp>
      <p:sp>
        <p:nvSpPr>
          <p:cNvPr name="AutoShape 8" id="8"/>
          <p:cNvSpPr/>
          <p:nvPr/>
        </p:nvSpPr>
        <p:spPr>
          <a:xfrm>
            <a:off x="0" y="0"/>
            <a:ext cx="3454400" cy="7924800"/>
          </a:xfrm>
          <a:prstGeom prst="rect">
            <a:avLst/>
          </a:prstGeom>
          <a:solidFill>
            <a:srgbClr val="000000">
              <a:alpha val="0"/>
            </a:srgbClr>
          </a:solidFill>
        </p:spPr>
      </p:sp>
      <p:sp>
        <p:nvSpPr>
          <p:cNvPr name="AutoShape 9" id="9"/>
          <p:cNvSpPr/>
          <p:nvPr/>
        </p:nvSpPr>
        <p:spPr>
          <a:xfrm>
            <a:off x="4318000" y="1866900"/>
            <a:ext cx="0" cy="1447800"/>
          </a:xfrm>
          <a:prstGeom prst="rect">
            <a:avLst/>
          </a:prstGeom>
          <a:solidFill>
            <a:srgbClr val="FFFFFF"/>
          </a:solidFill>
        </p:spPr>
      </p:sp>
      <p:sp>
        <p:nvSpPr>
          <p:cNvPr name="AutoShape 10" id="10"/>
          <p:cNvSpPr/>
          <p:nvPr/>
        </p:nvSpPr>
        <p:spPr>
          <a:xfrm>
            <a:off x="4318000" y="3860800"/>
            <a:ext cx="0" cy="1447800"/>
          </a:xfrm>
          <a:prstGeom prst="rect">
            <a:avLst/>
          </a:prstGeom>
          <a:solidFill>
            <a:srgbClr val="FFFFFF"/>
          </a:solidFill>
        </p:spPr>
      </p:sp>
      <p:sp>
        <p:nvSpPr>
          <p:cNvPr name="AutoShape 11" id="11"/>
          <p:cNvSpPr/>
          <p:nvPr/>
        </p:nvSpPr>
        <p:spPr>
          <a:xfrm>
            <a:off x="4318000" y="5854700"/>
            <a:ext cx="0" cy="1447800"/>
          </a:xfrm>
          <a:prstGeom prst="rect">
            <a:avLst/>
          </a:prstGeom>
          <a:solidFill>
            <a:srgbClr val="FFFFFF"/>
          </a:solidFill>
        </p:spPr>
      </p:sp>
      <p:sp>
        <p:nvSpPr>
          <p:cNvPr name="AutoShape 12" id="12"/>
          <p:cNvSpPr/>
          <p:nvPr/>
        </p:nvSpPr>
        <p:spPr>
          <a:xfrm>
            <a:off x="0" y="0"/>
            <a:ext cx="0" cy="0"/>
          </a:xfrm>
          <a:prstGeom prst="rect">
            <a:avLst/>
          </a:prstGeom>
          <a:solidFill>
            <a:srgbClr val="000000">
              <a:alpha val="0"/>
            </a:srgbClr>
          </a:solidFill>
        </p:spPr>
      </p:sp>
      <p:sp>
        <p:nvSpPr>
          <p:cNvPr name="TextBox 13" id="13"/>
          <p:cNvSpPr txBox="true"/>
          <p:nvPr/>
        </p:nvSpPr>
        <p:spPr>
          <a:xfrm>
            <a:off x="4318000" y="533400"/>
            <a:ext cx="50546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Benefits of AI for Students and Educators</a:t>
            </a:r>
            <a:endParaRPr lang="en-US" sz="1100"/>
          </a:p>
        </p:txBody>
      </p:sp>
      <p:sp>
        <p:nvSpPr>
          <p:cNvPr name="TextBox 14" id="14"/>
          <p:cNvSpPr txBox="true"/>
          <p:nvPr/>
        </p:nvSpPr>
        <p:spPr>
          <a:xfrm>
            <a:off x="4508500" y="18923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Personalized Learning Experiences</a:t>
            </a:r>
            <a:endParaRPr lang="en-US" sz="1100"/>
          </a:p>
        </p:txBody>
      </p:sp>
      <p:sp>
        <p:nvSpPr>
          <p:cNvPr name="TextBox 15" id="15"/>
          <p:cNvSpPr txBox="true"/>
          <p:nvPr/>
        </p:nvSpPr>
        <p:spPr>
          <a:xfrm>
            <a:off x="4508500" y="38862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Enhanced Administrative Efficiency</a:t>
            </a:r>
            <a:endParaRPr lang="en-US" sz="1100"/>
          </a:p>
        </p:txBody>
      </p:sp>
      <p:sp>
        <p:nvSpPr>
          <p:cNvPr name="TextBox 16" id="16"/>
          <p:cNvSpPr txBox="true"/>
          <p:nvPr/>
        </p:nvSpPr>
        <p:spPr>
          <a:xfrm>
            <a:off x="4508500" y="58801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Data-Driven Insights for Improvement</a:t>
            </a:r>
            <a:endParaRPr lang="en-US" sz="1100"/>
          </a:p>
        </p:txBody>
      </p:sp>
      <p:sp>
        <p:nvSpPr>
          <p:cNvPr name="TextBox 17" id="17"/>
          <p:cNvSpPr txBox="true"/>
          <p:nvPr/>
        </p:nvSpPr>
        <p:spPr>
          <a:xfrm>
            <a:off x="4508500" y="2260600"/>
            <a:ext cx="4648200" cy="1066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CFCFC"/>
                </a:solidFill>
                <a:latin typeface="苹方-简"/>
              </a:rPr>
              <a:t>AI enables the customization of educational content to meet individual student needs, allowing for differentiated instruction that caters to various learning styles and paces, ultimately enhancing student engagement and retention.</a:t>
            </a:r>
            <a:endParaRPr lang="en-US" sz="1100"/>
          </a:p>
        </p:txBody>
      </p:sp>
      <p:sp>
        <p:nvSpPr>
          <p:cNvPr name="TextBox 18" id="18"/>
          <p:cNvSpPr txBox="true"/>
          <p:nvPr/>
        </p:nvSpPr>
        <p:spPr>
          <a:xfrm>
            <a:off x="4508500" y="4254500"/>
            <a:ext cx="4648200" cy="1066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Educators benefit from AI-driven tools that automate administrative tasks such as grading and scheduling, freeing up valuable time for teachers to focus on instruction and student interaction, thereby improving overall educational quality.</a:t>
            </a:r>
            <a:endParaRPr lang="en-US" sz="1100"/>
          </a:p>
        </p:txBody>
      </p:sp>
      <p:sp>
        <p:nvSpPr>
          <p:cNvPr name="TextBox 19" id="19"/>
          <p:cNvSpPr txBox="true"/>
          <p:nvPr/>
        </p:nvSpPr>
        <p:spPr>
          <a:xfrm>
            <a:off x="4508500" y="6261100"/>
            <a:ext cx="4648200" cy="1066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CFCFC"/>
                </a:solidFill>
                <a:latin typeface="苹方-简"/>
              </a:rPr>
              <a:t>AI systems analyze vast amounts of educational data to provide actionable insights, helping educators identify trends, assess student performance, and implement targeted interventions that support student success and institutional effectiveness.</a:t>
            </a:r>
            <a:endParaRPr lang="en-US" sz="1100"/>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sp>
        <p:nvSpPr>
          <p:cNvPr name="AutoShape 4" id="4"/>
          <p:cNvSpPr/>
          <p:nvPr/>
        </p:nvSpPr>
        <p:spPr>
          <a:xfrm>
            <a:off x="1016000" y="1397000"/>
            <a:ext cx="2641600" cy="3721100"/>
          </a:xfrm>
          <a:prstGeom prst="rect">
            <a:avLst/>
          </a:prstGeom>
          <a:solidFill>
            <a:srgbClr val="EDF4FD">
              <a:alpha val="0"/>
            </a:srgbClr>
          </a:solidFill>
        </p:spPr>
      </p:sp>
      <p:sp>
        <p:nvSpPr>
          <p:cNvPr name="AutoShape 5" id="5"/>
          <p:cNvSpPr/>
          <p:nvPr/>
        </p:nvSpPr>
        <p:spPr>
          <a:xfrm>
            <a:off x="3860800" y="1397000"/>
            <a:ext cx="2641600" cy="3721100"/>
          </a:xfrm>
          <a:prstGeom prst="rect">
            <a:avLst/>
          </a:prstGeom>
          <a:solidFill>
            <a:srgbClr val="EDF4FD">
              <a:alpha val="0"/>
            </a:srgbClr>
          </a:solidFill>
        </p:spPr>
      </p:sp>
      <p:sp>
        <p:nvSpPr>
          <p:cNvPr name="AutoShape 6" id="6"/>
          <p:cNvSpPr/>
          <p:nvPr/>
        </p:nvSpPr>
        <p:spPr>
          <a:xfrm>
            <a:off x="6718300" y="1397000"/>
            <a:ext cx="2641600" cy="3721100"/>
          </a:xfrm>
          <a:prstGeom prst="rect">
            <a:avLst/>
          </a:prstGeom>
          <a:solidFill>
            <a:srgbClr val="EDF4FD">
              <a:alpha val="0"/>
            </a:srgbClr>
          </a:solidFill>
        </p:spPr>
      </p:sp>
      <p:sp>
        <p:nvSpPr>
          <p:cNvPr name="AutoShape 7" id="7"/>
          <p:cNvSpPr/>
          <p:nvPr/>
        </p:nvSpPr>
        <p:spPr>
          <a:xfrm>
            <a:off x="1016000" y="5245100"/>
            <a:ext cx="2641600" cy="0"/>
          </a:xfrm>
          <a:prstGeom prst="rect">
            <a:avLst/>
          </a:prstGeom>
          <a:solidFill>
            <a:srgbClr val="000000"/>
          </a:solidFill>
        </p:spPr>
      </p:sp>
      <p:sp>
        <p:nvSpPr>
          <p:cNvPr name="AutoShape 8" id="8"/>
          <p:cNvSpPr/>
          <p:nvPr/>
        </p:nvSpPr>
        <p:spPr>
          <a:xfrm>
            <a:off x="3860800" y="5245100"/>
            <a:ext cx="2641600" cy="0"/>
          </a:xfrm>
          <a:prstGeom prst="rect">
            <a:avLst/>
          </a:prstGeom>
          <a:solidFill>
            <a:srgbClr val="000000"/>
          </a:solidFill>
        </p:spPr>
      </p:sp>
      <p:sp>
        <p:nvSpPr>
          <p:cNvPr name="AutoShape 9" id="9"/>
          <p:cNvSpPr/>
          <p:nvPr/>
        </p:nvSpPr>
        <p:spPr>
          <a:xfrm>
            <a:off x="6718300" y="5245100"/>
            <a:ext cx="2641600" cy="0"/>
          </a:xfrm>
          <a:prstGeom prst="rect">
            <a:avLst/>
          </a:prstGeom>
          <a:solidFill>
            <a:srgbClr val="000000"/>
          </a:solidFill>
        </p:spPr>
      </p:sp>
      <p:pic>
        <p:nvPicPr>
          <p:cNvPr name="Picture 10" id="10"/>
          <p:cNvPicPr>
            <a:picLocks noChangeAspect="true"/>
          </p:cNvPicPr>
          <p:nvPr/>
        </p:nvPicPr>
        <p:blipFill>
          <a:blip r:embed="rId3"/>
          <a:srcRect l="1000" r="1000"/>
          <a:stretch>
            <a:fillRect/>
          </a:stretch>
        </p:blipFill>
        <p:spPr>
          <a:xfrm>
            <a:off x="1016000" y="1397000"/>
            <a:ext cx="2641600" cy="1485900"/>
          </a:xfrm>
          <a:prstGeom prst="rect">
            <a:avLst/>
          </a:prstGeom>
        </p:spPr>
      </p:pic>
      <p:pic>
        <p:nvPicPr>
          <p:cNvPr name="Picture 11" id="11"/>
          <p:cNvPicPr>
            <a:picLocks noChangeAspect="true"/>
          </p:cNvPicPr>
          <p:nvPr/>
        </p:nvPicPr>
        <p:blipFill>
          <a:blip r:embed="rId4"/>
          <a:srcRect l="4000" r="4000"/>
          <a:stretch>
            <a:fillRect/>
          </a:stretch>
        </p:blipFill>
        <p:spPr>
          <a:xfrm>
            <a:off x="3860800" y="1397000"/>
            <a:ext cx="2641600" cy="1485900"/>
          </a:xfrm>
          <a:prstGeom prst="rect">
            <a:avLst/>
          </a:prstGeom>
        </p:spPr>
      </p:pic>
      <p:pic>
        <p:nvPicPr>
          <p:cNvPr name="Picture 12" id="12"/>
          <p:cNvPicPr>
            <a:picLocks noChangeAspect="true"/>
          </p:cNvPicPr>
          <p:nvPr/>
        </p:nvPicPr>
        <p:blipFill>
          <a:blip r:embed="rId5"/>
          <a:srcRect t="8000" b="8000"/>
          <a:stretch>
            <a:fillRect/>
          </a:stretch>
        </p:blipFill>
        <p:spPr>
          <a:xfrm>
            <a:off x="6718300" y="1397000"/>
            <a:ext cx="2641600" cy="1485900"/>
          </a:xfrm>
          <a:prstGeom prst="rect">
            <a:avLst/>
          </a:prstGeom>
        </p:spPr>
      </p:pic>
      <p:sp>
        <p:nvSpPr>
          <p:cNvPr name="TextBox 13" id="13"/>
          <p:cNvSpPr txBox="true"/>
          <p:nvPr/>
        </p:nvSpPr>
        <p:spPr>
          <a:xfrm>
            <a:off x="1016000" y="457200"/>
            <a:ext cx="8356600" cy="533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Case Studies of AI Implementation</a:t>
            </a:r>
            <a:endParaRPr lang="en-US" sz="1100"/>
          </a:p>
        </p:txBody>
      </p:sp>
      <p:sp>
        <p:nvSpPr>
          <p:cNvPr name="TextBox 14" id="14"/>
          <p:cNvSpPr txBox="true"/>
          <p:nvPr/>
        </p:nvSpPr>
        <p:spPr>
          <a:xfrm>
            <a:off x="1016000" y="3022600"/>
            <a:ext cx="26416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AI in Personalized Learning</a:t>
            </a:r>
            <a:endParaRPr lang="en-US" sz="1100"/>
          </a:p>
        </p:txBody>
      </p:sp>
      <p:sp>
        <p:nvSpPr>
          <p:cNvPr name="TextBox 15" id="15"/>
          <p:cNvSpPr txBox="true"/>
          <p:nvPr/>
        </p:nvSpPr>
        <p:spPr>
          <a:xfrm>
            <a:off x="3860800" y="3022600"/>
            <a:ext cx="26416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AI for Administrative Efficiency</a:t>
            </a:r>
            <a:endParaRPr lang="en-US" sz="1100"/>
          </a:p>
        </p:txBody>
      </p:sp>
      <p:sp>
        <p:nvSpPr>
          <p:cNvPr name="TextBox 16" id="16"/>
          <p:cNvSpPr txBox="true"/>
          <p:nvPr/>
        </p:nvSpPr>
        <p:spPr>
          <a:xfrm>
            <a:off x="6718300" y="3022600"/>
            <a:ext cx="26416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AI in Assessment Tools</a:t>
            </a:r>
            <a:endParaRPr lang="en-US" sz="1100"/>
          </a:p>
        </p:txBody>
      </p:sp>
      <p:sp>
        <p:nvSpPr>
          <p:cNvPr name="TextBox 17" id="17"/>
          <p:cNvSpPr txBox="true"/>
          <p:nvPr/>
        </p:nvSpPr>
        <p:spPr>
          <a:xfrm>
            <a:off x="1016000" y="3619500"/>
            <a:ext cx="26416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 case study from Carnegie Learning showcases how AI-driven platforms adapt math instruction to individual student needs, resulting in a 20% increase in student performance and engagement through tailored learning paths.</a:t>
            </a:r>
            <a:endParaRPr lang="en-US" sz="1100"/>
          </a:p>
        </p:txBody>
      </p:sp>
      <p:sp>
        <p:nvSpPr>
          <p:cNvPr name="TextBox 18" id="18"/>
          <p:cNvSpPr txBox="true"/>
          <p:nvPr/>
        </p:nvSpPr>
        <p:spPr>
          <a:xfrm>
            <a:off x="3860800" y="3619500"/>
            <a:ext cx="26416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The University of Georgia implemented an AI system for managing student inquiries, which reduced response times by 50% and allowed staff to focus on more complex student needs, enhancing overall service quality.</a:t>
            </a:r>
            <a:endParaRPr lang="en-US" sz="1100"/>
          </a:p>
        </p:txBody>
      </p:sp>
      <p:sp>
        <p:nvSpPr>
          <p:cNvPr name="TextBox 19" id="19"/>
          <p:cNvSpPr txBox="true"/>
          <p:nvPr/>
        </p:nvSpPr>
        <p:spPr>
          <a:xfrm>
            <a:off x="6718300" y="3340100"/>
            <a:ext cx="26416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The use of Gradescope at Stanford University illustrates how AI can streamline the grading process for large classes, providing instant feedback to students and reducing grading time by 30%, thus improving the educational experience.</a:t>
            </a:r>
            <a:endParaRPr lang="en-US" sz="1100"/>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0" r="10000"/>
          <a:stretch>
            <a:fillRect/>
          </a:stretch>
        </p:blipFill>
        <p:spPr>
          <a:xfrm>
            <a:off x="0" y="0"/>
            <a:ext cx="10388600" cy="7188200"/>
          </a:xfrm>
          <a:prstGeom prst="rect">
            <a:avLst/>
          </a:prstGeom>
        </p:spPr>
      </p:pic>
      <p:sp>
        <p:nvSpPr>
          <p:cNvPr name="AutoShape 3" id="3"/>
          <p:cNvSpPr/>
          <p:nvPr/>
        </p:nvSpPr>
        <p:spPr>
          <a:xfrm>
            <a:off x="0" y="0"/>
            <a:ext cx="10388600" cy="7188200"/>
          </a:xfrm>
          <a:prstGeom prst="rect">
            <a:avLst/>
          </a:prstGeom>
          <a:solidFill>
            <a:srgbClr val="000000">
              <a:alpha val="0"/>
            </a:srgbClr>
          </a:solidFill>
        </p:spPr>
      </p:sp>
      <p:pic>
        <p:nvPicPr>
          <p:cNvPr name="Picture 4" id="4"/>
          <p:cNvPicPr>
            <a:picLocks noChangeAspect="true"/>
          </p:cNvPicPr>
          <p:nvPr/>
        </p:nvPicPr>
        <p:blipFill>
          <a:blip r:embed="rId3"/>
          <a:srcRect l="15000" r="15000"/>
          <a:stretch>
            <a:fillRect/>
          </a:stretch>
        </p:blipFill>
        <p:spPr>
          <a:xfrm>
            <a:off x="1016000" y="1778000"/>
            <a:ext cx="2540000" cy="4495800"/>
          </a:xfrm>
          <a:prstGeom prst="roundRect">
            <a:avLst>
              <a:gd name="adj" fmla="val 10000"/>
            </a:avLst>
          </a:prstGeom>
        </p:spPr>
      </p:pic>
      <p:pic>
        <p:nvPicPr>
          <p:cNvPr name="Picture 5" id="5"/>
          <p:cNvPicPr>
            <a:picLocks noChangeAspect="true"/>
          </p:cNvPicPr>
          <p:nvPr/>
        </p:nvPicPr>
        <p:blipFill>
          <a:blip r:embed="rId3"/>
          <a:srcRect l="15000" r="15000"/>
          <a:stretch>
            <a:fillRect/>
          </a:stretch>
        </p:blipFill>
        <p:spPr>
          <a:xfrm>
            <a:off x="3962400" y="1778000"/>
            <a:ext cx="2540000" cy="4495800"/>
          </a:xfrm>
          <a:prstGeom prst="roundRect">
            <a:avLst>
              <a:gd name="adj" fmla="val 10000"/>
            </a:avLst>
          </a:prstGeom>
        </p:spPr>
      </p:pic>
      <p:pic>
        <p:nvPicPr>
          <p:cNvPr name="Picture 6" id="6"/>
          <p:cNvPicPr>
            <a:picLocks noChangeAspect="true"/>
          </p:cNvPicPr>
          <p:nvPr/>
        </p:nvPicPr>
        <p:blipFill>
          <a:blip r:embed="rId3"/>
          <a:srcRect l="15000" r="15000"/>
          <a:stretch>
            <a:fillRect/>
          </a:stretch>
        </p:blipFill>
        <p:spPr>
          <a:xfrm>
            <a:off x="6908800" y="1778000"/>
            <a:ext cx="2540000" cy="4495800"/>
          </a:xfrm>
          <a:prstGeom prst="roundRect">
            <a:avLst>
              <a:gd name="adj" fmla="val 10000"/>
            </a:avLst>
          </a:prstGeom>
        </p:spPr>
      </p:pic>
      <p:sp>
        <p:nvSpPr>
          <p:cNvPr name="AutoShape 7" id="7"/>
          <p:cNvSpPr/>
          <p:nvPr/>
        </p:nvSpPr>
        <p:spPr>
          <a:xfrm>
            <a:off x="1016000" y="1981200"/>
            <a:ext cx="0" cy="711200"/>
          </a:xfrm>
          <a:prstGeom prst="rect">
            <a:avLst/>
          </a:prstGeom>
          <a:solidFill>
            <a:srgbClr val="FFBD59"/>
          </a:solidFill>
        </p:spPr>
      </p:sp>
      <p:sp>
        <p:nvSpPr>
          <p:cNvPr name="AutoShape 8" id="8"/>
          <p:cNvSpPr/>
          <p:nvPr/>
        </p:nvSpPr>
        <p:spPr>
          <a:xfrm>
            <a:off x="1016000" y="1778000"/>
            <a:ext cx="2540000" cy="4495800"/>
          </a:xfrm>
          <a:prstGeom prst="roundRect">
            <a:avLst>
              <a:gd name="adj" fmla="val 10000"/>
            </a:avLst>
          </a:prstGeom>
          <a:solidFill>
            <a:srgbClr val="000000">
              <a:alpha val="0"/>
            </a:srgbClr>
          </a:solidFill>
          <a:ln w="12700">
            <a:solidFill>
              <a:srgbClr val="3F1C94"/>
            </a:solidFill>
          </a:ln>
        </p:spPr>
      </p:sp>
      <p:sp>
        <p:nvSpPr>
          <p:cNvPr name="AutoShape 9" id="9"/>
          <p:cNvSpPr/>
          <p:nvPr/>
        </p:nvSpPr>
        <p:spPr>
          <a:xfrm>
            <a:off x="3962400" y="1981200"/>
            <a:ext cx="0" cy="711200"/>
          </a:xfrm>
          <a:prstGeom prst="rect">
            <a:avLst/>
          </a:prstGeom>
          <a:solidFill>
            <a:srgbClr val="FFBD59"/>
          </a:solidFill>
        </p:spPr>
      </p:sp>
      <p:sp>
        <p:nvSpPr>
          <p:cNvPr name="AutoShape 10" id="10"/>
          <p:cNvSpPr/>
          <p:nvPr/>
        </p:nvSpPr>
        <p:spPr>
          <a:xfrm>
            <a:off x="3962400" y="1778000"/>
            <a:ext cx="2540000" cy="4495800"/>
          </a:xfrm>
          <a:prstGeom prst="roundRect">
            <a:avLst>
              <a:gd name="adj" fmla="val 10000"/>
            </a:avLst>
          </a:prstGeom>
          <a:solidFill>
            <a:srgbClr val="000000">
              <a:alpha val="0"/>
            </a:srgbClr>
          </a:solidFill>
          <a:ln w="12700">
            <a:solidFill>
              <a:srgbClr val="3F1C94"/>
            </a:solidFill>
          </a:ln>
        </p:spPr>
      </p:sp>
      <p:sp>
        <p:nvSpPr>
          <p:cNvPr name="AutoShape 11" id="11"/>
          <p:cNvSpPr/>
          <p:nvPr/>
        </p:nvSpPr>
        <p:spPr>
          <a:xfrm>
            <a:off x="6908800" y="1981200"/>
            <a:ext cx="0" cy="711200"/>
          </a:xfrm>
          <a:prstGeom prst="rect">
            <a:avLst/>
          </a:prstGeom>
          <a:solidFill>
            <a:srgbClr val="FFBD59"/>
          </a:solidFill>
        </p:spPr>
      </p:sp>
      <p:sp>
        <p:nvSpPr>
          <p:cNvPr name="AutoShape 12" id="12"/>
          <p:cNvSpPr/>
          <p:nvPr/>
        </p:nvSpPr>
        <p:spPr>
          <a:xfrm>
            <a:off x="6908800" y="1778000"/>
            <a:ext cx="2540000" cy="4495800"/>
          </a:xfrm>
          <a:prstGeom prst="roundRect">
            <a:avLst>
              <a:gd name="adj" fmla="val 10000"/>
            </a:avLst>
          </a:prstGeom>
          <a:solidFill>
            <a:srgbClr val="000000">
              <a:alpha val="0"/>
            </a:srgbClr>
          </a:solidFill>
          <a:ln w="12700">
            <a:solidFill>
              <a:srgbClr val="3F1C94"/>
            </a:solidFill>
          </a:ln>
        </p:spPr>
      </p:sp>
      <p:sp>
        <p:nvSpPr>
          <p:cNvPr name="TextBox 13" id="13"/>
          <p:cNvSpPr txBox="true"/>
          <p:nvPr/>
        </p:nvSpPr>
        <p:spPr>
          <a:xfrm>
            <a:off x="12319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01</a:t>
            </a:r>
            <a:endParaRPr lang="en-US" sz="1100"/>
          </a:p>
        </p:txBody>
      </p:sp>
      <p:sp>
        <p:nvSpPr>
          <p:cNvPr name="TextBox 14" id="14"/>
          <p:cNvSpPr txBox="true"/>
          <p:nvPr/>
        </p:nvSpPr>
        <p:spPr>
          <a:xfrm>
            <a:off x="41783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02</a:t>
            </a:r>
            <a:endParaRPr lang="en-US" sz="1100"/>
          </a:p>
        </p:txBody>
      </p:sp>
      <p:sp>
        <p:nvSpPr>
          <p:cNvPr name="TextBox 15" id="15"/>
          <p:cNvSpPr txBox="true"/>
          <p:nvPr/>
        </p:nvSpPr>
        <p:spPr>
          <a:xfrm>
            <a:off x="7124700" y="20066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03</a:t>
            </a:r>
            <a:endParaRPr lang="en-US" sz="1100"/>
          </a:p>
        </p:txBody>
      </p:sp>
      <p:sp>
        <p:nvSpPr>
          <p:cNvPr name="TextBox 16" id="16"/>
          <p:cNvSpPr txBox="true"/>
          <p:nvPr/>
        </p:nvSpPr>
        <p:spPr>
          <a:xfrm>
            <a:off x="1016000" y="444500"/>
            <a:ext cx="84328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Challenges and Considerations</a:t>
            </a:r>
            <a:endParaRPr lang="en-US" sz="1100"/>
          </a:p>
        </p:txBody>
      </p:sp>
      <p:sp>
        <p:nvSpPr>
          <p:cNvPr name="TextBox 17" id="17"/>
          <p:cNvSpPr txBox="true"/>
          <p:nvPr/>
        </p:nvSpPr>
        <p:spPr>
          <a:xfrm>
            <a:off x="1231900" y="3200400"/>
            <a:ext cx="2082800" cy="2413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Data Privacy Concerns</a:t>
            </a:r>
            <a:endParaRPr lang="en-US" sz="1100"/>
          </a:p>
        </p:txBody>
      </p:sp>
      <p:sp>
        <p:nvSpPr>
          <p:cNvPr name="TextBox 18" id="18"/>
          <p:cNvSpPr txBox="true"/>
          <p:nvPr/>
        </p:nvSpPr>
        <p:spPr>
          <a:xfrm>
            <a:off x="4178300" y="3200400"/>
            <a:ext cx="2082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Equity and Access Issues</a:t>
            </a:r>
            <a:endParaRPr lang="en-US" sz="1100"/>
          </a:p>
        </p:txBody>
      </p:sp>
      <p:sp>
        <p:nvSpPr>
          <p:cNvPr name="TextBox 19" id="19"/>
          <p:cNvSpPr txBox="true"/>
          <p:nvPr/>
        </p:nvSpPr>
        <p:spPr>
          <a:xfrm>
            <a:off x="7124700" y="3200400"/>
            <a:ext cx="2082800" cy="2413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Resistance to Change</a:t>
            </a:r>
            <a:endParaRPr lang="en-US" sz="1100"/>
          </a:p>
        </p:txBody>
      </p:sp>
      <p:sp>
        <p:nvSpPr>
          <p:cNvPr name="TextBox 20" id="20"/>
          <p:cNvSpPr txBox="true"/>
          <p:nvPr/>
        </p:nvSpPr>
        <p:spPr>
          <a:xfrm>
            <a:off x="1231900" y="3517900"/>
            <a:ext cx="2082800" cy="2286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The implementation of AI in education raises significant data privacy issues, as sensitive student information must be collected and processed. Institutions must ensure compliance with regulations like FERPA and GDPR to protect student data from unauthorized access and misuse.</a:t>
            </a:r>
            <a:endParaRPr lang="en-US" sz="1100"/>
          </a:p>
        </p:txBody>
      </p:sp>
      <p:sp>
        <p:nvSpPr>
          <p:cNvPr name="TextBox 21" id="21"/>
          <p:cNvSpPr txBox="true"/>
          <p:nvPr/>
        </p:nvSpPr>
        <p:spPr>
          <a:xfrm>
            <a:off x="4178300" y="3771900"/>
            <a:ext cx="2082800" cy="2286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There is a risk that AI technologies may exacerbate existing inequalities in education, as not all students have equal access to the necessary technology and resources. Ensuring equitable access to AI tools is crucial for maximizing their benefits across diverse student populations.</a:t>
            </a:r>
            <a:endParaRPr lang="en-US" sz="1100"/>
          </a:p>
        </p:txBody>
      </p:sp>
      <p:sp>
        <p:nvSpPr>
          <p:cNvPr name="TextBox 22" id="22"/>
          <p:cNvSpPr txBox="true"/>
          <p:nvPr/>
        </p:nvSpPr>
        <p:spPr>
          <a:xfrm>
            <a:off x="7124700" y="3517900"/>
            <a:ext cx="2082800" cy="2286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Educators and institutions may face resistance when integrating AI into their teaching practices due to a lack of understanding or fear of job displacement. Professional development and clear communication about the benefits of AI are essential to foster acceptance and effective implementation.</a:t>
            </a:r>
            <a:endParaRPr lang="en-US" sz="1100"/>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2743200" y="1905000"/>
            <a:ext cx="4597400" cy="4826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84700"/>
            <a:ext cx="3111500" cy="0"/>
          </a:xfrm>
          <a:prstGeom prst="rect">
            <a:avLst/>
          </a:prstGeom>
          <a:solidFill>
            <a:srgbClr val="000000"/>
          </a:solidFill>
        </p:spPr>
      </p:sp>
      <p:sp>
        <p:nvSpPr>
          <p:cNvPr name="TextBox 8" id="8"/>
          <p:cNvSpPr txBox="true"/>
          <p:nvPr/>
        </p:nvSpPr>
        <p:spPr>
          <a:xfrm>
            <a:off x="2743200" y="2692400"/>
            <a:ext cx="4597400" cy="304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AI Technologies Shaping EdTech</a:t>
            </a:r>
            <a:endParaRPr lang="en-US" sz="1100"/>
          </a:p>
        </p:txBody>
      </p:sp>
      <p:sp>
        <p:nvSpPr>
          <p:cNvPr name="TextBox 9" id="9"/>
          <p:cNvSpPr txBox="true"/>
          <p:nvPr/>
        </p:nvSpPr>
        <p:spPr>
          <a:xfrm>
            <a:off x="2743200" y="1905000"/>
            <a:ext cx="45974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BD59"/>
                </a:solidFill>
                <a:latin typeface="苹方-简"/>
              </a:rPr>
              <a:t>Section 2</a:t>
            </a:r>
            <a:endParaRPr lang="en-US" sz="1100"/>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6000" r="16000"/>
          <a:stretch>
            <a:fillRect/>
          </a:stretch>
        </p:blipFill>
        <p:spPr>
          <a:xfrm>
            <a:off x="0" y="0"/>
            <a:ext cx="10388600" cy="8458200"/>
          </a:xfrm>
          <a:prstGeom prst="rect">
            <a:avLst/>
          </a:prstGeom>
        </p:spPr>
      </p:pic>
      <p:sp>
        <p:nvSpPr>
          <p:cNvPr name="AutoShape 3" id="3"/>
          <p:cNvSpPr/>
          <p:nvPr/>
        </p:nvSpPr>
        <p:spPr>
          <a:xfrm>
            <a:off x="0" y="0"/>
            <a:ext cx="10388600" cy="8458200"/>
          </a:xfrm>
          <a:prstGeom prst="rect">
            <a:avLst/>
          </a:prstGeom>
          <a:solidFill>
            <a:srgbClr val="000000">
              <a:alpha val="0"/>
            </a:srgbClr>
          </a:solidFill>
        </p:spPr>
      </p:sp>
      <p:pic>
        <p:nvPicPr>
          <p:cNvPr name="Picture 4" id="4"/>
          <p:cNvPicPr>
            <a:picLocks noChangeAspect="true"/>
          </p:cNvPicPr>
          <p:nvPr/>
        </p:nvPicPr>
        <p:blipFill>
          <a:blip r:embed="rId3"/>
          <a:srcRect l="20000" r="20000"/>
          <a:stretch>
            <a:fillRect/>
          </a:stretch>
        </p:blipFill>
        <p:spPr>
          <a:xfrm>
            <a:off x="0" y="0"/>
            <a:ext cx="3454400" cy="8458200"/>
          </a:xfrm>
          <a:prstGeom prst="rect">
            <a:avLst/>
          </a:prstGeom>
        </p:spPr>
      </p:pic>
      <p:sp>
        <p:nvSpPr>
          <p:cNvPr name="AutoShape 5" id="5"/>
          <p:cNvSpPr/>
          <p:nvPr/>
        </p:nvSpPr>
        <p:spPr>
          <a:xfrm>
            <a:off x="4318000" y="1689100"/>
            <a:ext cx="5054600" cy="2108200"/>
          </a:xfrm>
          <a:prstGeom prst="roundRect">
            <a:avLst>
              <a:gd name="adj" fmla="val 9638"/>
            </a:avLst>
          </a:prstGeom>
          <a:solidFill>
            <a:srgbClr val="271C3D"/>
          </a:solidFill>
        </p:spPr>
      </p:sp>
      <p:sp>
        <p:nvSpPr>
          <p:cNvPr name="AutoShape 6" id="6"/>
          <p:cNvSpPr/>
          <p:nvPr/>
        </p:nvSpPr>
        <p:spPr>
          <a:xfrm>
            <a:off x="4318000" y="3949700"/>
            <a:ext cx="5054600" cy="2108200"/>
          </a:xfrm>
          <a:prstGeom prst="roundRect">
            <a:avLst>
              <a:gd name="adj" fmla="val 9638"/>
            </a:avLst>
          </a:prstGeom>
          <a:solidFill>
            <a:srgbClr val="271C3D"/>
          </a:solidFill>
        </p:spPr>
      </p:sp>
      <p:sp>
        <p:nvSpPr>
          <p:cNvPr name="AutoShape 7" id="7"/>
          <p:cNvSpPr/>
          <p:nvPr/>
        </p:nvSpPr>
        <p:spPr>
          <a:xfrm>
            <a:off x="4318000" y="6210300"/>
            <a:ext cx="5054600" cy="1841500"/>
          </a:xfrm>
          <a:prstGeom prst="roundRect">
            <a:avLst>
              <a:gd name="adj" fmla="val 11034"/>
            </a:avLst>
          </a:prstGeom>
          <a:solidFill>
            <a:srgbClr val="271C3D"/>
          </a:solidFill>
        </p:spPr>
      </p:sp>
      <p:sp>
        <p:nvSpPr>
          <p:cNvPr name="AutoShape 8" id="8"/>
          <p:cNvSpPr/>
          <p:nvPr/>
        </p:nvSpPr>
        <p:spPr>
          <a:xfrm>
            <a:off x="0" y="0"/>
            <a:ext cx="3454400" cy="8458200"/>
          </a:xfrm>
          <a:prstGeom prst="rect">
            <a:avLst/>
          </a:prstGeom>
          <a:solidFill>
            <a:srgbClr val="000000">
              <a:alpha val="0"/>
            </a:srgbClr>
          </a:solidFill>
        </p:spPr>
      </p:sp>
      <p:sp>
        <p:nvSpPr>
          <p:cNvPr name="AutoShape 9" id="9"/>
          <p:cNvSpPr/>
          <p:nvPr/>
        </p:nvSpPr>
        <p:spPr>
          <a:xfrm>
            <a:off x="4318000" y="1892300"/>
            <a:ext cx="0" cy="1663700"/>
          </a:xfrm>
          <a:prstGeom prst="rect">
            <a:avLst/>
          </a:prstGeom>
          <a:solidFill>
            <a:srgbClr val="FFFFFF"/>
          </a:solidFill>
        </p:spPr>
      </p:sp>
      <p:sp>
        <p:nvSpPr>
          <p:cNvPr name="AutoShape 10" id="10"/>
          <p:cNvSpPr/>
          <p:nvPr/>
        </p:nvSpPr>
        <p:spPr>
          <a:xfrm>
            <a:off x="4318000" y="4152900"/>
            <a:ext cx="0" cy="1663700"/>
          </a:xfrm>
          <a:prstGeom prst="rect">
            <a:avLst/>
          </a:prstGeom>
          <a:solidFill>
            <a:srgbClr val="FFFFFF"/>
          </a:solidFill>
        </p:spPr>
      </p:sp>
      <p:sp>
        <p:nvSpPr>
          <p:cNvPr name="AutoShape 11" id="11"/>
          <p:cNvSpPr/>
          <p:nvPr/>
        </p:nvSpPr>
        <p:spPr>
          <a:xfrm>
            <a:off x="4318000" y="6388100"/>
            <a:ext cx="0" cy="1447800"/>
          </a:xfrm>
          <a:prstGeom prst="rect">
            <a:avLst/>
          </a:prstGeom>
          <a:solidFill>
            <a:srgbClr val="FFFFFF"/>
          </a:solidFill>
        </p:spPr>
      </p:sp>
      <p:sp>
        <p:nvSpPr>
          <p:cNvPr name="AutoShape 12" id="12"/>
          <p:cNvSpPr/>
          <p:nvPr/>
        </p:nvSpPr>
        <p:spPr>
          <a:xfrm>
            <a:off x="0" y="0"/>
            <a:ext cx="0" cy="0"/>
          </a:xfrm>
          <a:prstGeom prst="rect">
            <a:avLst/>
          </a:prstGeom>
          <a:solidFill>
            <a:srgbClr val="000000">
              <a:alpha val="0"/>
            </a:srgbClr>
          </a:solidFill>
        </p:spPr>
      </p:sp>
      <p:sp>
        <p:nvSpPr>
          <p:cNvPr name="TextBox 13" id="13"/>
          <p:cNvSpPr txBox="true"/>
          <p:nvPr/>
        </p:nvSpPr>
        <p:spPr>
          <a:xfrm>
            <a:off x="4318000" y="533400"/>
            <a:ext cx="50546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BD59"/>
                </a:solidFill>
                <a:latin typeface="苹方-简"/>
              </a:rPr>
              <a:t>Overview of AI Technologies in EdTech</a:t>
            </a:r>
            <a:endParaRPr lang="en-US" sz="1100"/>
          </a:p>
        </p:txBody>
      </p:sp>
      <p:sp>
        <p:nvSpPr>
          <p:cNvPr name="TextBox 14" id="14"/>
          <p:cNvSpPr txBox="true"/>
          <p:nvPr/>
        </p:nvSpPr>
        <p:spPr>
          <a:xfrm>
            <a:off x="4508500" y="18923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Natural Language Processing (NLP)</a:t>
            </a:r>
            <a:endParaRPr lang="en-US" sz="1100"/>
          </a:p>
        </p:txBody>
      </p:sp>
      <p:sp>
        <p:nvSpPr>
          <p:cNvPr name="TextBox 15" id="15"/>
          <p:cNvSpPr txBox="true"/>
          <p:nvPr/>
        </p:nvSpPr>
        <p:spPr>
          <a:xfrm>
            <a:off x="4508500" y="41529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Machine Learning Algorithms</a:t>
            </a:r>
            <a:endParaRPr lang="en-US" sz="1100"/>
          </a:p>
        </p:txBody>
      </p:sp>
      <p:sp>
        <p:nvSpPr>
          <p:cNvPr name="TextBox 16" id="16"/>
          <p:cNvSpPr txBox="true"/>
          <p:nvPr/>
        </p:nvSpPr>
        <p:spPr>
          <a:xfrm>
            <a:off x="4508500" y="6413500"/>
            <a:ext cx="4648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BD59"/>
                </a:solidFill>
                <a:latin typeface="苹方-简"/>
              </a:rPr>
              <a:t>Intelligent Tutoring Systems (ITS)</a:t>
            </a:r>
            <a:endParaRPr lang="en-US" sz="1100"/>
          </a:p>
        </p:txBody>
      </p:sp>
      <p:sp>
        <p:nvSpPr>
          <p:cNvPr name="TextBox 17" id="17"/>
          <p:cNvSpPr txBox="true"/>
          <p:nvPr/>
        </p:nvSpPr>
        <p:spPr>
          <a:xfrm>
            <a:off x="4508500" y="2260600"/>
            <a:ext cx="4648200" cy="13335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CFCFC"/>
                </a:solidFill>
                <a:latin typeface="苹方-简"/>
              </a:rPr>
              <a:t>NLP technologies enable machines to understand and interpret human language, facilitating applications such as chatbots for student support, automated essay scoring, and personalized feedback systems that enhance communication between educators and learners.</a:t>
            </a:r>
            <a:endParaRPr lang="en-US" sz="1100"/>
          </a:p>
        </p:txBody>
      </p:sp>
      <p:sp>
        <p:nvSpPr>
          <p:cNvPr name="TextBox 18" id="18"/>
          <p:cNvSpPr txBox="true"/>
          <p:nvPr/>
        </p:nvSpPr>
        <p:spPr>
          <a:xfrm>
            <a:off x="4508500" y="4521200"/>
            <a:ext cx="4648200" cy="13335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These algorithms analyze educational data to identify patterns and predict student performance, allowing for adaptive learning systems that adjust content delivery based on individual progress, thereby optimizing the learning experience for each student.</a:t>
            </a:r>
            <a:endParaRPr lang="en-US" sz="1100"/>
          </a:p>
        </p:txBody>
      </p:sp>
      <p:sp>
        <p:nvSpPr>
          <p:cNvPr name="TextBox 19" id="19"/>
          <p:cNvSpPr txBox="true"/>
          <p:nvPr/>
        </p:nvSpPr>
        <p:spPr>
          <a:xfrm>
            <a:off x="4508500" y="6794500"/>
            <a:ext cx="4648200" cy="1066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CFCFC"/>
                </a:solidFill>
                <a:latin typeface="苹方-简"/>
              </a:rPr>
              <a:t>ITS leverage AI to provide personalized instruction and feedback, simulating one-on-one tutoring experiences. These systems adapt to student learning styles and paces, helping to improve comprehension and retention of complex subjects.</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