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x="10388600" cy="58547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rting" id="{8E709AA0-0DEF-4342-86F2-DA1763315C7A}">
          <p14:sldIdLst>
            <p14:sldId id="256"/>
          </p14:sldIdLst>
        </p14:section>
        <p14:section name="Starting" id="{D2AE7DF7-4AAE-4BB5-84B2-0397CBB73D1F}">
          <p14:sldIdLst>
            <p14:sldId id="257"/>
          </p14:sldIdLst>
        </p14:section>
        <p14:section name="The Role of AI in Energy Management" id="{D79D1DE0-B684-4F5D-B300-E6A11B139FD5}">
          <p14:sldIdLst>
            <p14:sldId id="258"/>
            <p14:sldId id="259"/>
            <p14:sldId id="260"/>
            <p14:sldId id="261"/>
            <p14:sldId id="262"/>
          </p14:sldIdLst>
        </p14:section>
        <p14:section name="AI Innovations in Renewable Energy" id="{B93F8A25-0658-4663-9BB7-4AF48DF72265}">
          <p14:sldIdLst>
            <p14:sldId id="263"/>
            <p14:sldId id="264"/>
            <p14:sldId id="265"/>
            <p14:sldId id="266"/>
            <p14:sldId id="267"/>
          </p14:sldIdLst>
        </p14:section>
        <p14:section name="AI's Impact on GreenTech Startups" id="{9B330A6F-76C3-472B-98BE-61ACA56C3440}">
          <p14:sldIdLst>
            <p14:sldId id="268"/>
            <p14:sldId id="269"/>
            <p14:sldId id="270"/>
            <p14:sldId id="271"/>
            <p14:sldId id="272"/>
          </p14:sldIdLst>
        </p14:section>
        <p14:section name="Embracing AI for a Sustainable Future" id="{B6478EDB-F0FB-46B9-A26E-F1B94ABA6140}">
          <p14:sldIdLst>
            <p14:sldId id="273"/>
            <p14:sldId id="274"/>
            <p14:sldId id="275"/>
            <p14:sldId id="276"/>
          </p14:sldIdLst>
        </p14:section>
        <p14:section name="Ending" id="{E8017E51-18CB-4BB7-AF47-4DD790ED9B78}">
          <p14:sldIdLst>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6.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7.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19.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20.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21.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22.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FFFFFF"/>
          </a:solidFill>
        </p:spPr>
      </p:sp>
      <p:sp>
        <p:nvSpPr>
          <p:cNvPr name="AutoShape 3" id="3"/>
          <p:cNvSpPr/>
          <p:nvPr/>
        </p:nvSpPr>
        <p:spPr>
          <a:xfrm>
            <a:off x="635000" y="4419600"/>
            <a:ext cx="8737600" cy="228600"/>
          </a:xfrm>
          <a:prstGeom prst="rect">
            <a:avLst/>
          </a:prstGeom>
          <a:solidFill>
            <a:srgbClr val="000000">
              <a:alpha val="0"/>
            </a:srgbClr>
          </a:solidFill>
        </p:spPr>
      </p:sp>
      <p:sp>
        <p:nvSpPr>
          <p:cNvPr name="AutoShape 4" id="4"/>
          <p:cNvSpPr/>
          <p:nvPr/>
        </p:nvSpPr>
        <p:spPr>
          <a:xfrm>
            <a:off x="0" y="0"/>
            <a:ext cx="10388600" cy="5854700"/>
          </a:xfrm>
          <a:prstGeom prst="rect">
            <a:avLst/>
          </a:prstGeom>
          <a:solidFill>
            <a:srgbClr val="000000">
              <a:alpha val="0"/>
            </a:srgbClr>
          </a:solidFill>
        </p:spPr>
      </p:sp>
      <p:sp>
        <p:nvSpPr>
          <p:cNvPr name="AutoShape 5" id="5"/>
          <p:cNvSpPr/>
          <p:nvPr/>
        </p:nvSpPr>
        <p:spPr>
          <a:xfrm>
            <a:off x="3632200" y="762000"/>
            <a:ext cx="3111500" cy="0"/>
          </a:xfrm>
          <a:prstGeom prst="rect">
            <a:avLst/>
          </a:prstGeom>
          <a:solidFill>
            <a:srgbClr val="000000"/>
          </a:solidFill>
        </p:spPr>
      </p:sp>
      <p:sp>
        <p:nvSpPr>
          <p:cNvPr name="AutoShape 6" id="6"/>
          <p:cNvSpPr/>
          <p:nvPr/>
        </p:nvSpPr>
        <p:spPr>
          <a:xfrm>
            <a:off x="635000" y="3048000"/>
            <a:ext cx="8737600" cy="1600200"/>
          </a:xfrm>
          <a:prstGeom prst="rect">
            <a:avLst/>
          </a:prstGeom>
          <a:solidFill>
            <a:srgbClr val="00694C">
              <a:alpha val="0"/>
            </a:srgbClr>
          </a:solidFill>
        </p:spPr>
      </p:sp>
      <p:sp>
        <p:nvSpPr>
          <p:cNvPr name="TextBox 7" id="7"/>
          <p:cNvSpPr txBox="true"/>
          <p:nvPr/>
        </p:nvSpPr>
        <p:spPr>
          <a:xfrm>
            <a:off x="635000" y="3048000"/>
            <a:ext cx="8737600" cy="10668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4200" b="true">
                <a:solidFill>
                  <a:srgbClr val="388315"/>
                </a:solidFill>
                <a:latin typeface="苹方-简"/>
              </a:rPr>
              <a:t>How AI is Transforming Energy &amp; GreenTech Businesses</a:t>
            </a:r>
            <a:endParaRPr lang="en-US" sz="1100"/>
          </a:p>
        </p:txBody>
      </p:sp>
      <p:sp>
        <p:nvSpPr>
          <p:cNvPr name="TextBox 8" id="8"/>
          <p:cNvSpPr txBox="true"/>
          <p:nvPr/>
        </p:nvSpPr>
        <p:spPr>
          <a:xfrm>
            <a:off x="635000" y="4419600"/>
            <a:ext cx="8737600" cy="2286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1800" b="false">
                <a:solidFill>
                  <a:srgbClr val="000000"/>
                </a:solidFill>
                <a:latin typeface="苹方-简"/>
              </a:rPr>
              <a:t>Presenter: Koncpt.Ai</a:t>
            </a:r>
            <a:endParaRPr lang="en-US" sz="1100"/>
          </a:p>
        </p:txBody>
      </p:sp>
    </p:spTree>
  </p:cSld>
  <p:clrMapOvr>
    <a:masterClrMapping/>
  </p:clrMapOvr>
</p:sld>
</file>

<file path=ppt/slides/slide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8077200"/>
          </a:xfrm>
          <a:prstGeom prst="rect">
            <a:avLst/>
          </a:prstGeom>
          <a:solidFill>
            <a:srgbClr val="000000">
              <a:alpha val="0"/>
            </a:srgbClr>
          </a:solidFill>
        </p:spPr>
      </p:sp>
      <p:sp>
        <p:nvSpPr>
          <p:cNvPr name="AutoShape 3" id="3"/>
          <p:cNvSpPr/>
          <p:nvPr/>
        </p:nvSpPr>
        <p:spPr>
          <a:xfrm>
            <a:off x="4318000" y="1689100"/>
            <a:ext cx="5054600" cy="1892300"/>
          </a:xfrm>
          <a:prstGeom prst="roundRect">
            <a:avLst>
              <a:gd name="adj" fmla="val 10067"/>
            </a:avLst>
          </a:prstGeom>
          <a:solidFill>
            <a:srgbClr val="BFFDA1">
              <a:alpha val="80000"/>
            </a:srgbClr>
          </a:solidFill>
        </p:spPr>
      </p:sp>
      <p:sp>
        <p:nvSpPr>
          <p:cNvPr name="AutoShape 4" id="4"/>
          <p:cNvSpPr/>
          <p:nvPr/>
        </p:nvSpPr>
        <p:spPr>
          <a:xfrm>
            <a:off x="4318000" y="3733800"/>
            <a:ext cx="5054600" cy="1892300"/>
          </a:xfrm>
          <a:prstGeom prst="roundRect">
            <a:avLst>
              <a:gd name="adj" fmla="val 10067"/>
            </a:avLst>
          </a:prstGeom>
          <a:solidFill>
            <a:srgbClr val="BFFDA1">
              <a:alpha val="80000"/>
            </a:srgbClr>
          </a:solidFill>
        </p:spPr>
      </p:sp>
      <p:sp>
        <p:nvSpPr>
          <p:cNvPr name="AutoShape 5" id="5"/>
          <p:cNvSpPr/>
          <p:nvPr/>
        </p:nvSpPr>
        <p:spPr>
          <a:xfrm>
            <a:off x="4318000" y="5778500"/>
            <a:ext cx="5054600" cy="1892300"/>
          </a:xfrm>
          <a:prstGeom prst="roundRect">
            <a:avLst>
              <a:gd name="adj" fmla="val 10067"/>
            </a:avLst>
          </a:prstGeom>
          <a:solidFill>
            <a:srgbClr val="BFFDA1">
              <a:alpha val="80000"/>
            </a:srgbClr>
          </a:solidFill>
        </p:spPr>
      </p:sp>
      <p:sp>
        <p:nvSpPr>
          <p:cNvPr name="AutoShape 6" id="6"/>
          <p:cNvSpPr/>
          <p:nvPr/>
        </p:nvSpPr>
        <p:spPr>
          <a:xfrm>
            <a:off x="0" y="0"/>
            <a:ext cx="3454400" cy="8077200"/>
          </a:xfrm>
          <a:prstGeom prst="rect">
            <a:avLst/>
          </a:prstGeom>
          <a:solidFill>
            <a:srgbClr val="000000">
              <a:alpha val="0"/>
            </a:srgbClr>
          </a:solidFill>
        </p:spPr>
      </p:sp>
      <p:sp>
        <p:nvSpPr>
          <p:cNvPr name="AutoShape 7" id="7"/>
          <p:cNvSpPr/>
          <p:nvPr/>
        </p:nvSpPr>
        <p:spPr>
          <a:xfrm>
            <a:off x="4318000" y="1866900"/>
            <a:ext cx="0" cy="1498600"/>
          </a:xfrm>
          <a:prstGeom prst="rect">
            <a:avLst/>
          </a:prstGeom>
          <a:solidFill>
            <a:srgbClr val="FFFFFF"/>
          </a:solidFill>
        </p:spPr>
      </p:sp>
      <p:sp>
        <p:nvSpPr>
          <p:cNvPr name="AutoShape 8" id="8"/>
          <p:cNvSpPr/>
          <p:nvPr/>
        </p:nvSpPr>
        <p:spPr>
          <a:xfrm>
            <a:off x="4318000" y="3924300"/>
            <a:ext cx="0" cy="1498600"/>
          </a:xfrm>
          <a:prstGeom prst="rect">
            <a:avLst/>
          </a:prstGeom>
          <a:solidFill>
            <a:srgbClr val="FFFFFF"/>
          </a:solidFill>
        </p:spPr>
      </p:sp>
      <p:sp>
        <p:nvSpPr>
          <p:cNvPr name="AutoShape 9" id="9"/>
          <p:cNvSpPr/>
          <p:nvPr/>
        </p:nvSpPr>
        <p:spPr>
          <a:xfrm>
            <a:off x="4318000" y="5969000"/>
            <a:ext cx="0" cy="1498600"/>
          </a:xfrm>
          <a:prstGeom prst="rect">
            <a:avLst/>
          </a:prstGeom>
          <a:solidFill>
            <a:srgbClr val="FFFFFF"/>
          </a:solidFill>
        </p:spPr>
      </p:sp>
      <p:sp>
        <p:nvSpPr>
          <p:cNvPr name="AutoShape 10" id="10"/>
          <p:cNvSpPr/>
          <p:nvPr/>
        </p:nvSpPr>
        <p:spPr>
          <a:xfrm>
            <a:off x="0" y="0"/>
            <a:ext cx="0" cy="0"/>
          </a:xfrm>
          <a:prstGeom prst="rect">
            <a:avLst/>
          </a:prstGeom>
          <a:solidFill>
            <a:srgbClr val="000000">
              <a:alpha val="0"/>
            </a:srgbClr>
          </a:solidFill>
        </p:spPr>
      </p:sp>
      <p:sp>
        <p:nvSpPr>
          <p:cNvPr name="TextBox 11" id="11"/>
          <p:cNvSpPr txBox="true"/>
          <p:nvPr/>
        </p:nvSpPr>
        <p:spPr>
          <a:xfrm>
            <a:off x="4318000" y="533400"/>
            <a:ext cx="5054600" cy="850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AI Applications in Solar and Wind Energy</a:t>
            </a:r>
            <a:endParaRPr lang="en-US" sz="1100"/>
          </a:p>
        </p:txBody>
      </p:sp>
      <p:sp>
        <p:nvSpPr>
          <p:cNvPr name="TextBox 12" id="12"/>
          <p:cNvSpPr txBox="true"/>
          <p:nvPr/>
        </p:nvSpPr>
        <p:spPr>
          <a:xfrm>
            <a:off x="4508500" y="18923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Optimizing Energy Production</a:t>
            </a:r>
            <a:endParaRPr lang="en-US" sz="1100"/>
          </a:p>
        </p:txBody>
      </p:sp>
      <p:sp>
        <p:nvSpPr>
          <p:cNvPr name="TextBox 13" id="13"/>
          <p:cNvSpPr txBox="true"/>
          <p:nvPr/>
        </p:nvSpPr>
        <p:spPr>
          <a:xfrm>
            <a:off x="4508500" y="39370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Predictive Maintenance Solutions</a:t>
            </a:r>
            <a:endParaRPr lang="en-US" sz="1100"/>
          </a:p>
        </p:txBody>
      </p:sp>
      <p:sp>
        <p:nvSpPr>
          <p:cNvPr name="TextBox 14" id="14"/>
          <p:cNvSpPr txBox="true"/>
          <p:nvPr/>
        </p:nvSpPr>
        <p:spPr>
          <a:xfrm>
            <a:off x="4508500" y="59817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Enhanced Grid Integration</a:t>
            </a:r>
            <a:endParaRPr lang="en-US" sz="1100"/>
          </a:p>
        </p:txBody>
      </p:sp>
      <p:sp>
        <p:nvSpPr>
          <p:cNvPr name="TextBox 15" id="15"/>
          <p:cNvSpPr txBox="true"/>
          <p:nvPr/>
        </p:nvSpPr>
        <p:spPr>
          <a:xfrm>
            <a:off x="4508500" y="22606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AI algorithms analyze weather patterns and historical data to optimize energy production from solar panels and wind turbines, ensuring maximum efficiency and reliability in energy generation.</a:t>
            </a:r>
            <a:endParaRPr lang="en-US" sz="1100"/>
          </a:p>
        </p:txBody>
      </p:sp>
      <p:sp>
        <p:nvSpPr>
          <p:cNvPr name="TextBox 16" id="16"/>
          <p:cNvSpPr txBox="true"/>
          <p:nvPr/>
        </p:nvSpPr>
        <p:spPr>
          <a:xfrm>
            <a:off x="4508500" y="43053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By utilizing machine learning, AI can predict equipment failures in solar and wind installations, allowing for proactive maintenance that minimizes downtime and reduces operational costs.</a:t>
            </a:r>
            <a:endParaRPr lang="en-US" sz="1100"/>
          </a:p>
        </p:txBody>
      </p:sp>
      <p:sp>
        <p:nvSpPr>
          <p:cNvPr name="TextBox 17" id="17"/>
          <p:cNvSpPr txBox="true"/>
          <p:nvPr/>
        </p:nvSpPr>
        <p:spPr>
          <a:xfrm>
            <a:off x="4508500" y="63627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AI technologies facilitate better integration of renewable energy sources into the grid by managing supply and demand fluctuations, thus improving grid stability and supporting the transition to a more sustainable energy system.</a:t>
            </a:r>
            <a:endParaRPr lang="en-US" sz="1100"/>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016000" y="1333500"/>
            <a:ext cx="2641600" cy="4038600"/>
          </a:xfrm>
          <a:prstGeom prst="rect">
            <a:avLst/>
          </a:prstGeom>
          <a:solidFill>
            <a:srgbClr val="EDF4FD">
              <a:alpha val="0"/>
            </a:srgbClr>
          </a:solidFill>
        </p:spPr>
      </p:sp>
      <p:sp>
        <p:nvSpPr>
          <p:cNvPr name="AutoShape 4" id="4"/>
          <p:cNvSpPr/>
          <p:nvPr/>
        </p:nvSpPr>
        <p:spPr>
          <a:xfrm>
            <a:off x="3860800" y="1333500"/>
            <a:ext cx="2641600" cy="4038600"/>
          </a:xfrm>
          <a:prstGeom prst="rect">
            <a:avLst/>
          </a:prstGeom>
          <a:solidFill>
            <a:srgbClr val="EDF4FD">
              <a:alpha val="0"/>
            </a:srgbClr>
          </a:solidFill>
        </p:spPr>
      </p:sp>
      <p:sp>
        <p:nvSpPr>
          <p:cNvPr name="AutoShape 5" id="5"/>
          <p:cNvSpPr/>
          <p:nvPr/>
        </p:nvSpPr>
        <p:spPr>
          <a:xfrm>
            <a:off x="6718300" y="1333500"/>
            <a:ext cx="2641600" cy="4038600"/>
          </a:xfrm>
          <a:prstGeom prst="rect">
            <a:avLst/>
          </a:prstGeom>
          <a:solidFill>
            <a:srgbClr val="EDF4FD">
              <a:alpha val="0"/>
            </a:srgbClr>
          </a:solidFill>
        </p:spPr>
      </p:sp>
      <p:sp>
        <p:nvSpPr>
          <p:cNvPr name="AutoShape 6" id="6"/>
          <p:cNvSpPr/>
          <p:nvPr/>
        </p:nvSpPr>
        <p:spPr>
          <a:xfrm>
            <a:off x="1016000" y="5511800"/>
            <a:ext cx="2641600" cy="0"/>
          </a:xfrm>
          <a:prstGeom prst="rect">
            <a:avLst/>
          </a:prstGeom>
          <a:solidFill>
            <a:srgbClr val="000000"/>
          </a:solidFill>
        </p:spPr>
      </p:sp>
      <p:sp>
        <p:nvSpPr>
          <p:cNvPr name="AutoShape 7" id="7"/>
          <p:cNvSpPr/>
          <p:nvPr/>
        </p:nvSpPr>
        <p:spPr>
          <a:xfrm>
            <a:off x="3860800" y="5511800"/>
            <a:ext cx="2641600" cy="0"/>
          </a:xfrm>
          <a:prstGeom prst="rect">
            <a:avLst/>
          </a:prstGeom>
          <a:solidFill>
            <a:srgbClr val="000000"/>
          </a:solidFill>
        </p:spPr>
      </p:sp>
      <p:sp>
        <p:nvSpPr>
          <p:cNvPr name="AutoShape 8" id="8"/>
          <p:cNvSpPr/>
          <p:nvPr/>
        </p:nvSpPr>
        <p:spPr>
          <a:xfrm>
            <a:off x="6718300" y="5511800"/>
            <a:ext cx="2641600" cy="0"/>
          </a:xfrm>
          <a:prstGeom prst="rect">
            <a:avLst/>
          </a:prstGeom>
          <a:solidFill>
            <a:srgbClr val="000000"/>
          </a:solidFill>
        </p:spPr>
      </p:sp>
      <p:sp>
        <p:nvSpPr>
          <p:cNvPr name="TextBox 9" id="9"/>
          <p:cNvSpPr txBox="true"/>
          <p:nvPr/>
        </p:nvSpPr>
        <p:spPr>
          <a:xfrm>
            <a:off x="1016000" y="4572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Predictive Analytics for Energy Production</a:t>
            </a:r>
            <a:endParaRPr lang="en-US" sz="1100"/>
          </a:p>
        </p:txBody>
      </p:sp>
      <p:sp>
        <p:nvSpPr>
          <p:cNvPr name="TextBox 10" id="10"/>
          <p:cNvSpPr txBox="true"/>
          <p:nvPr/>
        </p:nvSpPr>
        <p:spPr>
          <a:xfrm>
            <a:off x="1016000" y="3073400"/>
            <a:ext cx="26416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Optimizing Energy Output</a:t>
            </a:r>
            <a:endParaRPr lang="en-US" sz="1100"/>
          </a:p>
        </p:txBody>
      </p:sp>
      <p:sp>
        <p:nvSpPr>
          <p:cNvPr name="TextBox 11" id="11"/>
          <p:cNvSpPr txBox="true"/>
          <p:nvPr/>
        </p:nvSpPr>
        <p:spPr>
          <a:xfrm>
            <a:off x="38608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Reducing Operational Costs</a:t>
            </a:r>
            <a:endParaRPr lang="en-US" sz="1100"/>
          </a:p>
        </p:txBody>
      </p:sp>
      <p:sp>
        <p:nvSpPr>
          <p:cNvPr name="TextBox 12" id="12"/>
          <p:cNvSpPr txBox="true"/>
          <p:nvPr/>
        </p:nvSpPr>
        <p:spPr>
          <a:xfrm>
            <a:off x="67183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Enhancing Decision-Making</a:t>
            </a:r>
            <a:endParaRPr lang="en-US" sz="1100"/>
          </a:p>
        </p:txBody>
      </p:sp>
      <p:sp>
        <p:nvSpPr>
          <p:cNvPr name="TextBox 13" id="13"/>
          <p:cNvSpPr txBox="true"/>
          <p:nvPr/>
        </p:nvSpPr>
        <p:spPr>
          <a:xfrm>
            <a:off x="1016000" y="3403600"/>
            <a:ext cx="2641600" cy="1485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Predictive analytics leverages historical data and machine learning algorithms to forecast energy production levels, enabling energy producers to optimize output and align supply with demand effectively.</a:t>
            </a:r>
            <a:endParaRPr lang="en-US" sz="1100"/>
          </a:p>
        </p:txBody>
      </p:sp>
      <p:sp>
        <p:nvSpPr>
          <p:cNvPr name="TextBox 14" id="14"/>
          <p:cNvSpPr txBox="true"/>
          <p:nvPr/>
        </p:nvSpPr>
        <p:spPr>
          <a:xfrm>
            <a:off x="3860800" y="3683000"/>
            <a:ext cx="2641600" cy="1485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By anticipating equipment failures and maintenance needs, predictive analytics minimizes unplanned downtime and maintenance costs, leading to more efficient operations and increased profitability for energy companies.</a:t>
            </a:r>
            <a:endParaRPr lang="en-US" sz="1100"/>
          </a:p>
        </p:txBody>
      </p:sp>
      <p:sp>
        <p:nvSpPr>
          <p:cNvPr name="TextBox 15" id="15"/>
          <p:cNvSpPr txBox="true"/>
          <p:nvPr/>
        </p:nvSpPr>
        <p:spPr>
          <a:xfrm>
            <a:off x="6718300" y="3683000"/>
            <a:ext cx="2641600" cy="1701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The insights gained from predictive analytics empower energy managers to make informed decisions regarding resource allocation, investment in infrastructure, and strategic planning, ultimately driving sustainability and operational excellence.</a:t>
            </a:r>
            <a:endParaRPr lang="en-US" sz="1100"/>
          </a:p>
        </p:txBody>
      </p:sp>
    </p:spTree>
  </p:cSld>
  <p:clrMapOvr>
    <a:masterClrMapping/>
  </p:clrMapOvr>
</p:sld>
</file>

<file path=ppt/slides/slide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6705600"/>
          </a:xfrm>
          <a:prstGeom prst="rect">
            <a:avLst/>
          </a:prstGeom>
          <a:solidFill>
            <a:srgbClr val="000000">
              <a:alpha val="0"/>
            </a:srgbClr>
          </a:solidFill>
        </p:spPr>
      </p:sp>
      <p:sp>
        <p:nvSpPr>
          <p:cNvPr name="AutoShape 3" id="3"/>
          <p:cNvSpPr/>
          <p:nvPr/>
        </p:nvSpPr>
        <p:spPr>
          <a:xfrm>
            <a:off x="1016000" y="1778000"/>
            <a:ext cx="2514600" cy="4521200"/>
          </a:xfrm>
          <a:prstGeom prst="roundRect">
            <a:avLst>
              <a:gd name="adj" fmla="val 10101"/>
            </a:avLst>
          </a:prstGeom>
          <a:solidFill>
            <a:srgbClr val="BFFDA1">
              <a:alpha val="69804"/>
            </a:srgbClr>
          </a:solidFill>
          <a:ln w="12700">
            <a:solidFill>
              <a:srgbClr val="000000">
                <a:alpha val="0"/>
              </a:srgbClr>
            </a:solidFill>
          </a:ln>
        </p:spPr>
      </p:sp>
      <p:sp>
        <p:nvSpPr>
          <p:cNvPr name="AutoShape 4" id="4"/>
          <p:cNvSpPr/>
          <p:nvPr/>
        </p:nvSpPr>
        <p:spPr>
          <a:xfrm>
            <a:off x="3937000" y="1778000"/>
            <a:ext cx="2514600" cy="4521200"/>
          </a:xfrm>
          <a:prstGeom prst="roundRect">
            <a:avLst>
              <a:gd name="adj" fmla="val 10101"/>
            </a:avLst>
          </a:prstGeom>
          <a:solidFill>
            <a:srgbClr val="BFFDA1">
              <a:alpha val="69804"/>
            </a:srgbClr>
          </a:solidFill>
          <a:ln w="12700">
            <a:solidFill>
              <a:srgbClr val="000000">
                <a:alpha val="0"/>
              </a:srgbClr>
            </a:solidFill>
          </a:ln>
        </p:spPr>
      </p:sp>
      <p:sp>
        <p:nvSpPr>
          <p:cNvPr name="AutoShape 5" id="5"/>
          <p:cNvSpPr/>
          <p:nvPr/>
        </p:nvSpPr>
        <p:spPr>
          <a:xfrm>
            <a:off x="6858000" y="1778000"/>
            <a:ext cx="2514600" cy="4521200"/>
          </a:xfrm>
          <a:prstGeom prst="roundRect">
            <a:avLst>
              <a:gd name="adj" fmla="val 10101"/>
            </a:avLst>
          </a:prstGeom>
          <a:solidFill>
            <a:srgbClr val="BFFDA1">
              <a:alpha val="69804"/>
            </a:srgbClr>
          </a:solidFill>
          <a:ln w="12700">
            <a:solidFill>
              <a:srgbClr val="000000">
                <a:alpha val="0"/>
              </a:srgbClr>
            </a:solidFill>
          </a:ln>
        </p:spPr>
      </p:sp>
      <p:sp>
        <p:nvSpPr>
          <p:cNvPr name="AutoShape 6" id="6"/>
          <p:cNvSpPr/>
          <p:nvPr/>
        </p:nvSpPr>
        <p:spPr>
          <a:xfrm>
            <a:off x="1016000" y="1981200"/>
            <a:ext cx="0" cy="711200"/>
          </a:xfrm>
          <a:prstGeom prst="rect">
            <a:avLst/>
          </a:prstGeom>
          <a:solidFill>
            <a:srgbClr val="00694C">
              <a:alpha val="0"/>
            </a:srgbClr>
          </a:solidFill>
        </p:spPr>
      </p:sp>
      <p:sp>
        <p:nvSpPr>
          <p:cNvPr name="AutoShape 7" id="7"/>
          <p:cNvSpPr/>
          <p:nvPr/>
        </p:nvSpPr>
        <p:spPr>
          <a:xfrm>
            <a:off x="1016000" y="1778000"/>
            <a:ext cx="2514600" cy="4521200"/>
          </a:xfrm>
          <a:prstGeom prst="roundRect">
            <a:avLst>
              <a:gd name="adj" fmla="val 10101"/>
            </a:avLst>
          </a:prstGeom>
          <a:solidFill>
            <a:srgbClr val="000000">
              <a:alpha val="0"/>
            </a:srgbClr>
          </a:solidFill>
          <a:ln w="12700">
            <a:solidFill>
              <a:srgbClr val="000000">
                <a:alpha val="0"/>
              </a:srgbClr>
            </a:solidFill>
          </a:ln>
        </p:spPr>
      </p:sp>
      <p:sp>
        <p:nvSpPr>
          <p:cNvPr name="AutoShape 8" id="8"/>
          <p:cNvSpPr/>
          <p:nvPr/>
        </p:nvSpPr>
        <p:spPr>
          <a:xfrm>
            <a:off x="3937000" y="1981200"/>
            <a:ext cx="0" cy="711200"/>
          </a:xfrm>
          <a:prstGeom prst="rect">
            <a:avLst/>
          </a:prstGeom>
          <a:solidFill>
            <a:srgbClr val="000000"/>
          </a:solidFill>
        </p:spPr>
      </p:sp>
      <p:sp>
        <p:nvSpPr>
          <p:cNvPr name="AutoShape 9" id="9"/>
          <p:cNvSpPr/>
          <p:nvPr/>
        </p:nvSpPr>
        <p:spPr>
          <a:xfrm>
            <a:off x="3937000" y="1778000"/>
            <a:ext cx="2514600" cy="4521200"/>
          </a:xfrm>
          <a:prstGeom prst="roundRect">
            <a:avLst>
              <a:gd name="adj" fmla="val 10101"/>
            </a:avLst>
          </a:prstGeom>
          <a:solidFill>
            <a:srgbClr val="000000">
              <a:alpha val="0"/>
            </a:srgbClr>
          </a:solidFill>
          <a:ln w="12700">
            <a:solidFill>
              <a:srgbClr val="000000">
                <a:alpha val="0"/>
              </a:srgbClr>
            </a:solidFill>
          </a:ln>
        </p:spPr>
      </p:sp>
      <p:sp>
        <p:nvSpPr>
          <p:cNvPr name="AutoShape 10" id="10"/>
          <p:cNvSpPr/>
          <p:nvPr/>
        </p:nvSpPr>
        <p:spPr>
          <a:xfrm>
            <a:off x="6858000" y="1981200"/>
            <a:ext cx="0" cy="711200"/>
          </a:xfrm>
          <a:prstGeom prst="rect">
            <a:avLst/>
          </a:prstGeom>
          <a:solidFill>
            <a:srgbClr val="00694C">
              <a:alpha val="0"/>
            </a:srgbClr>
          </a:solidFill>
        </p:spPr>
      </p:sp>
      <p:sp>
        <p:nvSpPr>
          <p:cNvPr name="AutoShape 11" id="11"/>
          <p:cNvSpPr/>
          <p:nvPr/>
        </p:nvSpPr>
        <p:spPr>
          <a:xfrm>
            <a:off x="6858000" y="1778000"/>
            <a:ext cx="2514600" cy="4521200"/>
          </a:xfrm>
          <a:prstGeom prst="roundRect">
            <a:avLst>
              <a:gd name="adj" fmla="val 10101"/>
            </a:avLst>
          </a:prstGeom>
          <a:solidFill>
            <a:srgbClr val="000000">
              <a:alpha val="0"/>
            </a:srgbClr>
          </a:solidFill>
          <a:ln w="12700">
            <a:solidFill>
              <a:srgbClr val="000000">
                <a:alpha val="0"/>
              </a:srgbClr>
            </a:solidFill>
          </a:ln>
        </p:spPr>
      </p:sp>
      <p:sp>
        <p:nvSpPr>
          <p:cNvPr name="TextBox 12" id="12"/>
          <p:cNvSpPr txBox="true"/>
          <p:nvPr/>
        </p:nvSpPr>
        <p:spPr>
          <a:xfrm>
            <a:off x="1181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01</a:t>
            </a:r>
            <a:endParaRPr lang="en-US" sz="1100"/>
          </a:p>
        </p:txBody>
      </p:sp>
      <p:sp>
        <p:nvSpPr>
          <p:cNvPr name="TextBox 13" id="13"/>
          <p:cNvSpPr txBox="true"/>
          <p:nvPr/>
        </p:nvSpPr>
        <p:spPr>
          <a:xfrm>
            <a:off x="4102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02</a:t>
            </a:r>
            <a:endParaRPr lang="en-US" sz="1100"/>
          </a:p>
        </p:txBody>
      </p:sp>
      <p:sp>
        <p:nvSpPr>
          <p:cNvPr name="TextBox 14" id="14"/>
          <p:cNvSpPr txBox="true"/>
          <p:nvPr/>
        </p:nvSpPr>
        <p:spPr>
          <a:xfrm>
            <a:off x="7023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03</a:t>
            </a:r>
            <a:endParaRPr lang="en-US" sz="1100"/>
          </a:p>
        </p:txBody>
      </p:sp>
      <p:sp>
        <p:nvSpPr>
          <p:cNvPr name="TextBox 15" id="15"/>
          <p:cNvSpPr txBox="true"/>
          <p:nvPr/>
        </p:nvSpPr>
        <p:spPr>
          <a:xfrm>
            <a:off x="1016000" y="4445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Challenges and Solutions in AI for Renewables</a:t>
            </a:r>
            <a:endParaRPr lang="en-US" sz="1100"/>
          </a:p>
        </p:txBody>
      </p:sp>
      <p:sp>
        <p:nvSpPr>
          <p:cNvPr name="TextBox 16" id="16"/>
          <p:cNvSpPr txBox="true"/>
          <p:nvPr/>
        </p:nvSpPr>
        <p:spPr>
          <a:xfrm>
            <a:off x="1181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Data Quality and Availability</a:t>
            </a:r>
            <a:endParaRPr lang="en-US" sz="1100"/>
          </a:p>
        </p:txBody>
      </p:sp>
      <p:sp>
        <p:nvSpPr>
          <p:cNvPr name="TextBox 17" id="17"/>
          <p:cNvSpPr txBox="true"/>
          <p:nvPr/>
        </p:nvSpPr>
        <p:spPr>
          <a:xfrm>
            <a:off x="4102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Integration with Existing Systems</a:t>
            </a:r>
            <a:endParaRPr lang="en-US" sz="1100"/>
          </a:p>
        </p:txBody>
      </p:sp>
      <p:sp>
        <p:nvSpPr>
          <p:cNvPr name="TextBox 18" id="18"/>
          <p:cNvSpPr txBox="true"/>
          <p:nvPr/>
        </p:nvSpPr>
        <p:spPr>
          <a:xfrm>
            <a:off x="7023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Regulatory and Compliance Issues</a:t>
            </a:r>
            <a:endParaRPr lang="en-US" sz="1100"/>
          </a:p>
        </p:txBody>
      </p:sp>
      <p:sp>
        <p:nvSpPr>
          <p:cNvPr name="TextBox 19" id="19"/>
          <p:cNvSpPr txBox="true"/>
          <p:nvPr/>
        </p:nvSpPr>
        <p:spPr>
          <a:xfrm>
            <a:off x="1181100" y="3848100"/>
            <a:ext cx="2159000" cy="20574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One of the primary challenges in implementing AI in renewable energy is the inconsistency and lack of quality data. Solutions include investing in robust data collection systems and partnerships with technology providers to ensure accurate and comprehensive datasets for AI algorithms.</a:t>
            </a:r>
            <a:endParaRPr lang="en-US" sz="1100"/>
          </a:p>
        </p:txBody>
      </p:sp>
      <p:sp>
        <p:nvSpPr>
          <p:cNvPr name="TextBox 20" id="20"/>
          <p:cNvSpPr txBox="true"/>
          <p:nvPr/>
        </p:nvSpPr>
        <p:spPr>
          <a:xfrm>
            <a:off x="4102100" y="3848100"/>
            <a:ext cx="2159000" cy="1828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Integrating AI technologies with legacy energy systems can be complex and costly. To address this, companies can adopt modular AI solutions that allow for gradual integration, minimizing disruption while enhancing operational capabilities over time.</a:t>
            </a:r>
            <a:endParaRPr lang="en-US" sz="1100"/>
          </a:p>
        </p:txBody>
      </p:sp>
      <p:sp>
        <p:nvSpPr>
          <p:cNvPr name="TextBox 21" id="21"/>
          <p:cNvSpPr txBox="true"/>
          <p:nvPr/>
        </p:nvSpPr>
        <p:spPr>
          <a:xfrm>
            <a:off x="7023100" y="3848100"/>
            <a:ext cx="2159000" cy="22860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Navigating the regulatory landscape can pose significant challenges for AI adoption in renewables. Engaging with policymakers and industry stakeholders to develop clear guidelines and standards can facilitate smoother implementation and encourage innovation in the sector.</a:t>
            </a:r>
            <a:endParaRPr lang="en-US" sz="1100"/>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524000" y="2032000"/>
            <a:ext cx="4419600" cy="482600"/>
          </a:xfrm>
          <a:prstGeom prst="rect">
            <a:avLst/>
          </a:prstGeom>
          <a:solidFill>
            <a:srgbClr val="000000">
              <a:alpha val="0"/>
            </a:srgbClr>
          </a:solidFill>
        </p:spPr>
      </p:sp>
      <p:sp>
        <p:nvSpPr>
          <p:cNvPr name="AutoShape 4" id="4"/>
          <p:cNvSpPr/>
          <p:nvPr/>
        </p:nvSpPr>
        <p:spPr>
          <a:xfrm>
            <a:off x="0" y="0"/>
            <a:ext cx="10388600" cy="5854700"/>
          </a:xfrm>
          <a:prstGeom prst="rect">
            <a:avLst/>
          </a:prstGeom>
          <a:solidFill>
            <a:srgbClr val="000000">
              <a:alpha val="0"/>
            </a:srgbClr>
          </a:solidFill>
        </p:spPr>
      </p:sp>
      <p:sp>
        <p:nvSpPr>
          <p:cNvPr name="AutoShape 5" id="5"/>
          <p:cNvSpPr/>
          <p:nvPr/>
        </p:nvSpPr>
        <p:spPr>
          <a:xfrm>
            <a:off x="3632200" y="4584700"/>
            <a:ext cx="3111500" cy="0"/>
          </a:xfrm>
          <a:prstGeom prst="rect">
            <a:avLst/>
          </a:prstGeom>
          <a:solidFill>
            <a:srgbClr val="000000"/>
          </a:solidFill>
        </p:spPr>
      </p:sp>
      <p:sp>
        <p:nvSpPr>
          <p:cNvPr name="TextBox 6" id="6"/>
          <p:cNvSpPr txBox="true"/>
          <p:nvPr/>
        </p:nvSpPr>
        <p:spPr>
          <a:xfrm>
            <a:off x="1524000" y="2819400"/>
            <a:ext cx="4419600" cy="3048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1600" b="true">
                <a:solidFill>
                  <a:srgbClr val="000000"/>
                </a:solidFill>
                <a:latin typeface="苹方-简"/>
              </a:rPr>
              <a:t>AI's Impact on GreenTech Startups</a:t>
            </a:r>
            <a:endParaRPr lang="en-US" sz="1100"/>
          </a:p>
        </p:txBody>
      </p:sp>
      <p:sp>
        <p:nvSpPr>
          <p:cNvPr name="TextBox 7" id="7"/>
          <p:cNvSpPr txBox="true"/>
          <p:nvPr/>
        </p:nvSpPr>
        <p:spPr>
          <a:xfrm>
            <a:off x="1524000" y="2032000"/>
            <a:ext cx="4419600" cy="4826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3200" b="true">
                <a:solidFill>
                  <a:srgbClr val="388315"/>
                </a:solidFill>
                <a:latin typeface="苹方-简"/>
              </a:rPr>
              <a:t>Section 3</a:t>
            </a:r>
            <a:endParaRPr lang="en-US" sz="1100"/>
          </a:p>
        </p:txBody>
      </p:sp>
    </p:spTree>
  </p:cSld>
  <p:clrMapOvr>
    <a:masterClrMapping/>
  </p:clrMapOvr>
</p:sld>
</file>

<file path=ppt/slides/slide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016000" y="1333500"/>
            <a:ext cx="2641600" cy="4038600"/>
          </a:xfrm>
          <a:prstGeom prst="rect">
            <a:avLst/>
          </a:prstGeom>
          <a:solidFill>
            <a:srgbClr val="EDF4FD">
              <a:alpha val="0"/>
            </a:srgbClr>
          </a:solidFill>
        </p:spPr>
      </p:sp>
      <p:sp>
        <p:nvSpPr>
          <p:cNvPr name="AutoShape 4" id="4"/>
          <p:cNvSpPr/>
          <p:nvPr/>
        </p:nvSpPr>
        <p:spPr>
          <a:xfrm>
            <a:off x="3860800" y="1333500"/>
            <a:ext cx="2641600" cy="4038600"/>
          </a:xfrm>
          <a:prstGeom prst="rect">
            <a:avLst/>
          </a:prstGeom>
          <a:solidFill>
            <a:srgbClr val="EDF4FD">
              <a:alpha val="0"/>
            </a:srgbClr>
          </a:solidFill>
        </p:spPr>
      </p:sp>
      <p:sp>
        <p:nvSpPr>
          <p:cNvPr name="AutoShape 5" id="5"/>
          <p:cNvSpPr/>
          <p:nvPr/>
        </p:nvSpPr>
        <p:spPr>
          <a:xfrm>
            <a:off x="6718300" y="1333500"/>
            <a:ext cx="2641600" cy="4038600"/>
          </a:xfrm>
          <a:prstGeom prst="rect">
            <a:avLst/>
          </a:prstGeom>
          <a:solidFill>
            <a:srgbClr val="EDF4FD">
              <a:alpha val="0"/>
            </a:srgbClr>
          </a:solidFill>
        </p:spPr>
      </p:sp>
      <p:sp>
        <p:nvSpPr>
          <p:cNvPr name="AutoShape 6" id="6"/>
          <p:cNvSpPr/>
          <p:nvPr/>
        </p:nvSpPr>
        <p:spPr>
          <a:xfrm>
            <a:off x="1016000" y="5511800"/>
            <a:ext cx="2641600" cy="0"/>
          </a:xfrm>
          <a:prstGeom prst="rect">
            <a:avLst/>
          </a:prstGeom>
          <a:solidFill>
            <a:srgbClr val="000000"/>
          </a:solidFill>
        </p:spPr>
      </p:sp>
      <p:sp>
        <p:nvSpPr>
          <p:cNvPr name="AutoShape 7" id="7"/>
          <p:cNvSpPr/>
          <p:nvPr/>
        </p:nvSpPr>
        <p:spPr>
          <a:xfrm>
            <a:off x="3860800" y="5511800"/>
            <a:ext cx="2641600" cy="0"/>
          </a:xfrm>
          <a:prstGeom prst="rect">
            <a:avLst/>
          </a:prstGeom>
          <a:solidFill>
            <a:srgbClr val="000000"/>
          </a:solidFill>
        </p:spPr>
      </p:sp>
      <p:sp>
        <p:nvSpPr>
          <p:cNvPr name="AutoShape 8" id="8"/>
          <p:cNvSpPr/>
          <p:nvPr/>
        </p:nvSpPr>
        <p:spPr>
          <a:xfrm>
            <a:off x="6718300" y="5511800"/>
            <a:ext cx="2641600" cy="0"/>
          </a:xfrm>
          <a:prstGeom prst="rect">
            <a:avLst/>
          </a:prstGeom>
          <a:solidFill>
            <a:srgbClr val="000000"/>
          </a:solidFill>
        </p:spPr>
      </p:sp>
      <p:sp>
        <p:nvSpPr>
          <p:cNvPr name="TextBox 9" id="9"/>
          <p:cNvSpPr txBox="true"/>
          <p:nvPr/>
        </p:nvSpPr>
        <p:spPr>
          <a:xfrm>
            <a:off x="1016000" y="4572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The Rise of GreenTech Startups</a:t>
            </a:r>
            <a:endParaRPr lang="en-US" sz="1100"/>
          </a:p>
        </p:txBody>
      </p:sp>
      <p:sp>
        <p:nvSpPr>
          <p:cNvPr name="TextBox 10" id="10"/>
          <p:cNvSpPr txBox="true"/>
          <p:nvPr/>
        </p:nvSpPr>
        <p:spPr>
          <a:xfrm>
            <a:off x="10160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Emergence of Innovative Solutions</a:t>
            </a:r>
            <a:endParaRPr lang="en-US" sz="1100"/>
          </a:p>
        </p:txBody>
      </p:sp>
      <p:sp>
        <p:nvSpPr>
          <p:cNvPr name="TextBox 11" id="11"/>
          <p:cNvSpPr txBox="true"/>
          <p:nvPr/>
        </p:nvSpPr>
        <p:spPr>
          <a:xfrm>
            <a:off x="38608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Access to Funding and Resources</a:t>
            </a:r>
            <a:endParaRPr lang="en-US" sz="1100"/>
          </a:p>
        </p:txBody>
      </p:sp>
      <p:sp>
        <p:nvSpPr>
          <p:cNvPr name="TextBox 12" id="12"/>
          <p:cNvSpPr txBox="true"/>
          <p:nvPr/>
        </p:nvSpPr>
        <p:spPr>
          <a:xfrm>
            <a:off x="67183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Collaboration and Ecosystem Growth</a:t>
            </a:r>
            <a:endParaRPr lang="en-US" sz="1100"/>
          </a:p>
        </p:txBody>
      </p:sp>
      <p:sp>
        <p:nvSpPr>
          <p:cNvPr name="TextBox 13" id="13"/>
          <p:cNvSpPr txBox="true"/>
          <p:nvPr/>
        </p:nvSpPr>
        <p:spPr>
          <a:xfrm>
            <a:off x="1016000" y="3683000"/>
            <a:ext cx="2641600" cy="1701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GreenTech startups are leveraging AI to develop innovative solutions that address environmental challenges, such as energy efficiency, waste management, and sustainable agriculture, driving a new wave of eco-friendly technologies.</a:t>
            </a:r>
            <a:endParaRPr lang="en-US" sz="1100"/>
          </a:p>
        </p:txBody>
      </p:sp>
      <p:sp>
        <p:nvSpPr>
          <p:cNvPr name="TextBox 14" id="14"/>
          <p:cNvSpPr txBox="true"/>
          <p:nvPr/>
        </p:nvSpPr>
        <p:spPr>
          <a:xfrm>
            <a:off x="3860800" y="3683000"/>
            <a:ext cx="2641600" cy="1485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The rise of AI in GreenTech has attracted significant investment from venture capitalists and government initiatives, providing startups with the necessary funding and resources to scale their operations and enhance their technological capabilities.</a:t>
            </a:r>
            <a:endParaRPr lang="en-US" sz="1100"/>
          </a:p>
        </p:txBody>
      </p:sp>
      <p:sp>
        <p:nvSpPr>
          <p:cNvPr name="TextBox 15" id="15"/>
          <p:cNvSpPr txBox="true"/>
          <p:nvPr/>
        </p:nvSpPr>
        <p:spPr>
          <a:xfrm>
            <a:off x="6718300" y="3683000"/>
            <a:ext cx="2641600" cy="1701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GreenTech startups are increasingly collaborating with established companies, research institutions, and governments, creating a robust ecosystem that fosters knowledge sharing, accelerates innovation, and promotes sustainable practices across industries.</a:t>
            </a:r>
            <a:endParaRPr lang="en-US" sz="1100"/>
          </a:p>
        </p:txBody>
      </p:sp>
    </p:spTree>
  </p:cSld>
  <p:clrMapOvr>
    <a:masterClrMapping/>
  </p:clrMapOvr>
</p:sld>
</file>

<file path=ppt/slides/slide1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7937500"/>
          </a:xfrm>
          <a:prstGeom prst="rect">
            <a:avLst/>
          </a:prstGeom>
          <a:solidFill>
            <a:srgbClr val="000000">
              <a:alpha val="0"/>
            </a:srgbClr>
          </a:solidFill>
        </p:spPr>
      </p:sp>
      <p:sp>
        <p:nvSpPr>
          <p:cNvPr name="AutoShape 3" id="3"/>
          <p:cNvSpPr/>
          <p:nvPr/>
        </p:nvSpPr>
        <p:spPr>
          <a:xfrm>
            <a:off x="4318000" y="1257300"/>
            <a:ext cx="5054600" cy="1892300"/>
          </a:xfrm>
          <a:prstGeom prst="roundRect">
            <a:avLst>
              <a:gd name="adj" fmla="val 10067"/>
            </a:avLst>
          </a:prstGeom>
          <a:solidFill>
            <a:srgbClr val="BFFDA1">
              <a:alpha val="80000"/>
            </a:srgbClr>
          </a:solidFill>
        </p:spPr>
      </p:sp>
      <p:sp>
        <p:nvSpPr>
          <p:cNvPr name="AutoShape 4" id="4"/>
          <p:cNvSpPr/>
          <p:nvPr/>
        </p:nvSpPr>
        <p:spPr>
          <a:xfrm>
            <a:off x="4318000" y="3302000"/>
            <a:ext cx="5054600" cy="1892300"/>
          </a:xfrm>
          <a:prstGeom prst="roundRect">
            <a:avLst>
              <a:gd name="adj" fmla="val 10067"/>
            </a:avLst>
          </a:prstGeom>
          <a:solidFill>
            <a:srgbClr val="BFFDA1">
              <a:alpha val="80000"/>
            </a:srgbClr>
          </a:solidFill>
        </p:spPr>
      </p:sp>
      <p:sp>
        <p:nvSpPr>
          <p:cNvPr name="AutoShape 5" id="5"/>
          <p:cNvSpPr/>
          <p:nvPr/>
        </p:nvSpPr>
        <p:spPr>
          <a:xfrm>
            <a:off x="4318000" y="5359400"/>
            <a:ext cx="5054600" cy="2171700"/>
          </a:xfrm>
          <a:prstGeom prst="roundRect">
            <a:avLst>
              <a:gd name="adj" fmla="val 8771"/>
            </a:avLst>
          </a:prstGeom>
          <a:solidFill>
            <a:srgbClr val="BFFDA1">
              <a:alpha val="80000"/>
            </a:srgbClr>
          </a:solidFill>
        </p:spPr>
      </p:sp>
      <p:sp>
        <p:nvSpPr>
          <p:cNvPr name="AutoShape 6" id="6"/>
          <p:cNvSpPr/>
          <p:nvPr/>
        </p:nvSpPr>
        <p:spPr>
          <a:xfrm>
            <a:off x="0" y="0"/>
            <a:ext cx="3454400" cy="7937500"/>
          </a:xfrm>
          <a:prstGeom prst="rect">
            <a:avLst/>
          </a:prstGeom>
          <a:solidFill>
            <a:srgbClr val="000000">
              <a:alpha val="0"/>
            </a:srgbClr>
          </a:solidFill>
        </p:spPr>
      </p:sp>
      <p:sp>
        <p:nvSpPr>
          <p:cNvPr name="AutoShape 7" id="7"/>
          <p:cNvSpPr/>
          <p:nvPr/>
        </p:nvSpPr>
        <p:spPr>
          <a:xfrm>
            <a:off x="4318000" y="1447800"/>
            <a:ext cx="0" cy="1498600"/>
          </a:xfrm>
          <a:prstGeom prst="rect">
            <a:avLst/>
          </a:prstGeom>
          <a:solidFill>
            <a:srgbClr val="FFFFFF"/>
          </a:solidFill>
        </p:spPr>
      </p:sp>
      <p:sp>
        <p:nvSpPr>
          <p:cNvPr name="AutoShape 8" id="8"/>
          <p:cNvSpPr/>
          <p:nvPr/>
        </p:nvSpPr>
        <p:spPr>
          <a:xfrm>
            <a:off x="4318000" y="3492500"/>
            <a:ext cx="0" cy="1498600"/>
          </a:xfrm>
          <a:prstGeom prst="rect">
            <a:avLst/>
          </a:prstGeom>
          <a:solidFill>
            <a:srgbClr val="FFFFFF"/>
          </a:solidFill>
        </p:spPr>
      </p:sp>
      <p:sp>
        <p:nvSpPr>
          <p:cNvPr name="AutoShape 9" id="9"/>
          <p:cNvSpPr/>
          <p:nvPr/>
        </p:nvSpPr>
        <p:spPr>
          <a:xfrm>
            <a:off x="4318000" y="5562600"/>
            <a:ext cx="0" cy="1714500"/>
          </a:xfrm>
          <a:prstGeom prst="rect">
            <a:avLst/>
          </a:prstGeom>
          <a:solidFill>
            <a:srgbClr val="FFFFFF"/>
          </a:solidFill>
        </p:spPr>
      </p:sp>
      <p:sp>
        <p:nvSpPr>
          <p:cNvPr name="AutoShape 10" id="10"/>
          <p:cNvSpPr/>
          <p:nvPr/>
        </p:nvSpPr>
        <p:spPr>
          <a:xfrm>
            <a:off x="0" y="0"/>
            <a:ext cx="0" cy="0"/>
          </a:xfrm>
          <a:prstGeom prst="rect">
            <a:avLst/>
          </a:prstGeom>
          <a:solidFill>
            <a:srgbClr val="000000">
              <a:alpha val="0"/>
            </a:srgbClr>
          </a:solidFill>
        </p:spPr>
      </p:sp>
      <p:sp>
        <p:nvSpPr>
          <p:cNvPr name="TextBox 11" id="11"/>
          <p:cNvSpPr txBox="true"/>
          <p:nvPr/>
        </p:nvSpPr>
        <p:spPr>
          <a:xfrm>
            <a:off x="4318000" y="533400"/>
            <a:ext cx="5054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AI as a Catalyst for Innovation</a:t>
            </a:r>
            <a:endParaRPr lang="en-US" sz="1100"/>
          </a:p>
        </p:txBody>
      </p:sp>
      <p:sp>
        <p:nvSpPr>
          <p:cNvPr name="TextBox 12" id="12"/>
          <p:cNvSpPr txBox="true"/>
          <p:nvPr/>
        </p:nvSpPr>
        <p:spPr>
          <a:xfrm>
            <a:off x="4508500" y="14605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Driving Efficiency in Operations</a:t>
            </a:r>
            <a:endParaRPr lang="en-US" sz="1100"/>
          </a:p>
        </p:txBody>
      </p:sp>
      <p:sp>
        <p:nvSpPr>
          <p:cNvPr name="TextBox 13" id="13"/>
          <p:cNvSpPr txBox="true"/>
          <p:nvPr/>
        </p:nvSpPr>
        <p:spPr>
          <a:xfrm>
            <a:off x="4508500" y="35052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Accelerating Product Development</a:t>
            </a:r>
            <a:endParaRPr lang="en-US" sz="1100"/>
          </a:p>
        </p:txBody>
      </p:sp>
      <p:sp>
        <p:nvSpPr>
          <p:cNvPr name="TextBox 14" id="14"/>
          <p:cNvSpPr txBox="true"/>
          <p:nvPr/>
        </p:nvSpPr>
        <p:spPr>
          <a:xfrm>
            <a:off x="4508500" y="55499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Enhancing Customer Engagement</a:t>
            </a:r>
            <a:endParaRPr lang="en-US" sz="1100"/>
          </a:p>
        </p:txBody>
      </p:sp>
      <p:sp>
        <p:nvSpPr>
          <p:cNvPr name="TextBox 15" id="15"/>
          <p:cNvSpPr txBox="true"/>
          <p:nvPr/>
        </p:nvSpPr>
        <p:spPr>
          <a:xfrm>
            <a:off x="4508500" y="18415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AI technologies streamline processes within GreenTech startups, enabling them to optimize resource allocation, reduce operational costs, and enhance overall productivity, which is crucial for scaling innovative solutions.</a:t>
            </a:r>
            <a:endParaRPr lang="en-US" sz="1100"/>
          </a:p>
        </p:txBody>
      </p:sp>
      <p:sp>
        <p:nvSpPr>
          <p:cNvPr name="TextBox 16" id="16"/>
          <p:cNvSpPr txBox="true"/>
          <p:nvPr/>
        </p:nvSpPr>
        <p:spPr>
          <a:xfrm>
            <a:off x="4508500" y="38862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By utilizing AI for data analysis and simulation, GreenTech startups can rapidly prototype and test new products, significantly shortening the time-to-market for sustainable technologies and solutions.</a:t>
            </a:r>
            <a:endParaRPr lang="en-US" sz="1100"/>
          </a:p>
        </p:txBody>
      </p:sp>
      <p:sp>
        <p:nvSpPr>
          <p:cNvPr name="TextBox 17" id="17"/>
          <p:cNvSpPr txBox="true"/>
          <p:nvPr/>
        </p:nvSpPr>
        <p:spPr>
          <a:xfrm>
            <a:off x="4508500" y="5930900"/>
            <a:ext cx="4648200" cy="13970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AI-driven insights allow GreenTech companies to better understand customer needs and preferences, leading to personalized offerings and improved customer satisfaction, which are essential for building brand loyalty in a competitive market.</a:t>
            </a:r>
            <a:endParaRPr lang="en-US" sz="1100"/>
          </a:p>
        </p:txBody>
      </p:sp>
    </p:spTree>
  </p:cSld>
  <p:clrMapOvr>
    <a:masterClrMapping/>
  </p:clrMapOvr>
</p:sld>
</file>

<file path=ppt/slides/slide1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6248400"/>
          </a:xfrm>
          <a:prstGeom prst="rect">
            <a:avLst/>
          </a:prstGeom>
          <a:solidFill>
            <a:srgbClr val="000000">
              <a:alpha val="0"/>
            </a:srgbClr>
          </a:solidFill>
        </p:spPr>
      </p:sp>
      <p:sp>
        <p:nvSpPr>
          <p:cNvPr name="AutoShape 3" id="3"/>
          <p:cNvSpPr/>
          <p:nvPr/>
        </p:nvSpPr>
        <p:spPr>
          <a:xfrm>
            <a:off x="1016000" y="1778000"/>
            <a:ext cx="2514600" cy="4064000"/>
          </a:xfrm>
          <a:prstGeom prst="roundRect">
            <a:avLst>
              <a:gd name="adj" fmla="val 10101"/>
            </a:avLst>
          </a:prstGeom>
          <a:solidFill>
            <a:srgbClr val="BFFDA1">
              <a:alpha val="69804"/>
            </a:srgbClr>
          </a:solidFill>
          <a:ln w="12700">
            <a:solidFill>
              <a:srgbClr val="000000">
                <a:alpha val="0"/>
              </a:srgbClr>
            </a:solidFill>
          </a:ln>
        </p:spPr>
      </p:sp>
      <p:sp>
        <p:nvSpPr>
          <p:cNvPr name="AutoShape 4" id="4"/>
          <p:cNvSpPr/>
          <p:nvPr/>
        </p:nvSpPr>
        <p:spPr>
          <a:xfrm>
            <a:off x="3937000" y="1778000"/>
            <a:ext cx="2514600" cy="4064000"/>
          </a:xfrm>
          <a:prstGeom prst="roundRect">
            <a:avLst>
              <a:gd name="adj" fmla="val 10101"/>
            </a:avLst>
          </a:prstGeom>
          <a:solidFill>
            <a:srgbClr val="BFFDA1">
              <a:alpha val="69804"/>
            </a:srgbClr>
          </a:solidFill>
          <a:ln w="12700">
            <a:solidFill>
              <a:srgbClr val="000000">
                <a:alpha val="0"/>
              </a:srgbClr>
            </a:solidFill>
          </a:ln>
        </p:spPr>
      </p:sp>
      <p:sp>
        <p:nvSpPr>
          <p:cNvPr name="AutoShape 5" id="5"/>
          <p:cNvSpPr/>
          <p:nvPr/>
        </p:nvSpPr>
        <p:spPr>
          <a:xfrm>
            <a:off x="6858000" y="1778000"/>
            <a:ext cx="2514600" cy="4064000"/>
          </a:xfrm>
          <a:prstGeom prst="roundRect">
            <a:avLst>
              <a:gd name="adj" fmla="val 10101"/>
            </a:avLst>
          </a:prstGeom>
          <a:solidFill>
            <a:srgbClr val="BFFDA1">
              <a:alpha val="69804"/>
            </a:srgbClr>
          </a:solidFill>
          <a:ln w="12700">
            <a:solidFill>
              <a:srgbClr val="000000">
                <a:alpha val="0"/>
              </a:srgbClr>
            </a:solidFill>
          </a:ln>
        </p:spPr>
      </p:sp>
      <p:sp>
        <p:nvSpPr>
          <p:cNvPr name="AutoShape 6" id="6"/>
          <p:cNvSpPr/>
          <p:nvPr/>
        </p:nvSpPr>
        <p:spPr>
          <a:xfrm>
            <a:off x="1016000" y="1981200"/>
            <a:ext cx="0" cy="711200"/>
          </a:xfrm>
          <a:prstGeom prst="rect">
            <a:avLst/>
          </a:prstGeom>
          <a:solidFill>
            <a:srgbClr val="00694C">
              <a:alpha val="0"/>
            </a:srgbClr>
          </a:solidFill>
        </p:spPr>
      </p:sp>
      <p:sp>
        <p:nvSpPr>
          <p:cNvPr name="AutoShape 7" id="7"/>
          <p:cNvSpPr/>
          <p:nvPr/>
        </p:nvSpPr>
        <p:spPr>
          <a:xfrm>
            <a:off x="1016000" y="1778000"/>
            <a:ext cx="2514600" cy="4064000"/>
          </a:xfrm>
          <a:prstGeom prst="roundRect">
            <a:avLst>
              <a:gd name="adj" fmla="val 10101"/>
            </a:avLst>
          </a:prstGeom>
          <a:solidFill>
            <a:srgbClr val="000000">
              <a:alpha val="0"/>
            </a:srgbClr>
          </a:solidFill>
          <a:ln w="12700">
            <a:solidFill>
              <a:srgbClr val="000000">
                <a:alpha val="0"/>
              </a:srgbClr>
            </a:solidFill>
          </a:ln>
        </p:spPr>
      </p:sp>
      <p:sp>
        <p:nvSpPr>
          <p:cNvPr name="AutoShape 8" id="8"/>
          <p:cNvSpPr/>
          <p:nvPr/>
        </p:nvSpPr>
        <p:spPr>
          <a:xfrm>
            <a:off x="3937000" y="1981200"/>
            <a:ext cx="0" cy="711200"/>
          </a:xfrm>
          <a:prstGeom prst="rect">
            <a:avLst/>
          </a:prstGeom>
          <a:solidFill>
            <a:srgbClr val="000000"/>
          </a:solidFill>
        </p:spPr>
      </p:sp>
      <p:sp>
        <p:nvSpPr>
          <p:cNvPr name="AutoShape 9" id="9"/>
          <p:cNvSpPr/>
          <p:nvPr/>
        </p:nvSpPr>
        <p:spPr>
          <a:xfrm>
            <a:off x="3937000" y="1778000"/>
            <a:ext cx="2514600" cy="4064000"/>
          </a:xfrm>
          <a:prstGeom prst="roundRect">
            <a:avLst>
              <a:gd name="adj" fmla="val 10101"/>
            </a:avLst>
          </a:prstGeom>
          <a:solidFill>
            <a:srgbClr val="000000">
              <a:alpha val="0"/>
            </a:srgbClr>
          </a:solidFill>
          <a:ln w="12700">
            <a:solidFill>
              <a:srgbClr val="000000">
                <a:alpha val="0"/>
              </a:srgbClr>
            </a:solidFill>
          </a:ln>
        </p:spPr>
      </p:sp>
      <p:sp>
        <p:nvSpPr>
          <p:cNvPr name="AutoShape 10" id="10"/>
          <p:cNvSpPr/>
          <p:nvPr/>
        </p:nvSpPr>
        <p:spPr>
          <a:xfrm>
            <a:off x="6858000" y="1981200"/>
            <a:ext cx="0" cy="711200"/>
          </a:xfrm>
          <a:prstGeom prst="rect">
            <a:avLst/>
          </a:prstGeom>
          <a:solidFill>
            <a:srgbClr val="00694C">
              <a:alpha val="0"/>
            </a:srgbClr>
          </a:solidFill>
        </p:spPr>
      </p:sp>
      <p:sp>
        <p:nvSpPr>
          <p:cNvPr name="AutoShape 11" id="11"/>
          <p:cNvSpPr/>
          <p:nvPr/>
        </p:nvSpPr>
        <p:spPr>
          <a:xfrm>
            <a:off x="6858000" y="1778000"/>
            <a:ext cx="2514600" cy="4064000"/>
          </a:xfrm>
          <a:prstGeom prst="roundRect">
            <a:avLst>
              <a:gd name="adj" fmla="val 10101"/>
            </a:avLst>
          </a:prstGeom>
          <a:solidFill>
            <a:srgbClr val="000000">
              <a:alpha val="0"/>
            </a:srgbClr>
          </a:solidFill>
          <a:ln w="12700">
            <a:solidFill>
              <a:srgbClr val="000000">
                <a:alpha val="0"/>
              </a:srgbClr>
            </a:solidFill>
          </a:ln>
        </p:spPr>
      </p:sp>
      <p:sp>
        <p:nvSpPr>
          <p:cNvPr name="TextBox 12" id="12"/>
          <p:cNvSpPr txBox="true"/>
          <p:nvPr/>
        </p:nvSpPr>
        <p:spPr>
          <a:xfrm>
            <a:off x="1181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01</a:t>
            </a:r>
            <a:endParaRPr lang="en-US" sz="1100"/>
          </a:p>
        </p:txBody>
      </p:sp>
      <p:sp>
        <p:nvSpPr>
          <p:cNvPr name="TextBox 13" id="13"/>
          <p:cNvSpPr txBox="true"/>
          <p:nvPr/>
        </p:nvSpPr>
        <p:spPr>
          <a:xfrm>
            <a:off x="4102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02</a:t>
            </a:r>
            <a:endParaRPr lang="en-US" sz="1100"/>
          </a:p>
        </p:txBody>
      </p:sp>
      <p:sp>
        <p:nvSpPr>
          <p:cNvPr name="TextBox 14" id="14"/>
          <p:cNvSpPr txBox="true"/>
          <p:nvPr/>
        </p:nvSpPr>
        <p:spPr>
          <a:xfrm>
            <a:off x="7023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03</a:t>
            </a:r>
            <a:endParaRPr lang="en-US" sz="1100"/>
          </a:p>
        </p:txBody>
      </p:sp>
      <p:sp>
        <p:nvSpPr>
          <p:cNvPr name="TextBox 15" id="15"/>
          <p:cNvSpPr txBox="true"/>
          <p:nvPr/>
        </p:nvSpPr>
        <p:spPr>
          <a:xfrm>
            <a:off x="1016000" y="4445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Funding and Investment Trends in GreenTech</a:t>
            </a:r>
            <a:endParaRPr lang="en-US" sz="1100"/>
          </a:p>
        </p:txBody>
      </p:sp>
      <p:sp>
        <p:nvSpPr>
          <p:cNvPr name="TextBox 16" id="16"/>
          <p:cNvSpPr txBox="true"/>
          <p:nvPr/>
        </p:nvSpPr>
        <p:spPr>
          <a:xfrm>
            <a:off x="1181100" y="3149600"/>
            <a:ext cx="2159000" cy="2413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Surge in Venture Capital</a:t>
            </a:r>
            <a:endParaRPr lang="en-US" sz="1100"/>
          </a:p>
        </p:txBody>
      </p:sp>
      <p:sp>
        <p:nvSpPr>
          <p:cNvPr name="TextBox 17" id="17"/>
          <p:cNvSpPr txBox="true"/>
          <p:nvPr/>
        </p:nvSpPr>
        <p:spPr>
          <a:xfrm>
            <a:off x="4102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Government Incentives and Grants</a:t>
            </a:r>
            <a:endParaRPr lang="en-US" sz="1100"/>
          </a:p>
        </p:txBody>
      </p:sp>
      <p:sp>
        <p:nvSpPr>
          <p:cNvPr name="TextBox 18" id="18"/>
          <p:cNvSpPr txBox="true"/>
          <p:nvPr/>
        </p:nvSpPr>
        <p:spPr>
          <a:xfrm>
            <a:off x="7023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Focus on Sustainable Returns</a:t>
            </a:r>
            <a:endParaRPr lang="en-US" sz="1100"/>
          </a:p>
        </p:txBody>
      </p:sp>
      <p:sp>
        <p:nvSpPr>
          <p:cNvPr name="TextBox 19" id="19"/>
          <p:cNvSpPr txBox="true"/>
          <p:nvPr/>
        </p:nvSpPr>
        <p:spPr>
          <a:xfrm>
            <a:off x="1181100" y="3594100"/>
            <a:ext cx="2159000" cy="1828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The GreenTech sector is experiencing a significant influx of venture capital, driven by the increasing demand for sustainable solutions and the integration of AI technologies, which enhance operational efficiencies and scalability.</a:t>
            </a:r>
            <a:endParaRPr lang="en-US" sz="1100"/>
          </a:p>
        </p:txBody>
      </p:sp>
      <p:sp>
        <p:nvSpPr>
          <p:cNvPr name="TextBox 20" id="20"/>
          <p:cNvSpPr txBox="true"/>
          <p:nvPr/>
        </p:nvSpPr>
        <p:spPr>
          <a:xfrm>
            <a:off x="4102100" y="3835400"/>
            <a:ext cx="2159000" cy="1828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Various governments are implementing policies and providing grants to support GreenTech innovations, particularly those leveraging AI, creating a favorable investment climate that encourages startups and established companies alike.</a:t>
            </a:r>
            <a:endParaRPr lang="en-US" sz="1100"/>
          </a:p>
        </p:txBody>
      </p:sp>
      <p:sp>
        <p:nvSpPr>
          <p:cNvPr name="TextBox 21" id="21"/>
          <p:cNvSpPr txBox="true"/>
          <p:nvPr/>
        </p:nvSpPr>
        <p:spPr>
          <a:xfrm>
            <a:off x="7023100" y="3835400"/>
            <a:ext cx="2159000" cy="1828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Investors are increasingly prioritizing sustainability in their portfolios, leading to a trend where funding is directed towards GreenTech initiatives that not only promise financial returns but also contribute positively to environmental goals.</a:t>
            </a:r>
            <a:endParaRPr lang="en-US" sz="1100"/>
          </a:p>
        </p:txBody>
      </p:sp>
    </p:spTree>
  </p:cSld>
  <p:clrMapOvr>
    <a:masterClrMapping/>
  </p:clrMapOvr>
</p:sld>
</file>

<file path=ppt/slides/slide1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016000" y="1333500"/>
            <a:ext cx="2641600" cy="4038600"/>
          </a:xfrm>
          <a:prstGeom prst="rect">
            <a:avLst/>
          </a:prstGeom>
          <a:solidFill>
            <a:srgbClr val="EDF4FD">
              <a:alpha val="0"/>
            </a:srgbClr>
          </a:solidFill>
        </p:spPr>
      </p:sp>
      <p:sp>
        <p:nvSpPr>
          <p:cNvPr name="AutoShape 4" id="4"/>
          <p:cNvSpPr/>
          <p:nvPr/>
        </p:nvSpPr>
        <p:spPr>
          <a:xfrm>
            <a:off x="3860800" y="1333500"/>
            <a:ext cx="2641600" cy="4038600"/>
          </a:xfrm>
          <a:prstGeom prst="rect">
            <a:avLst/>
          </a:prstGeom>
          <a:solidFill>
            <a:srgbClr val="EDF4FD">
              <a:alpha val="0"/>
            </a:srgbClr>
          </a:solidFill>
        </p:spPr>
      </p:sp>
      <p:sp>
        <p:nvSpPr>
          <p:cNvPr name="AutoShape 5" id="5"/>
          <p:cNvSpPr/>
          <p:nvPr/>
        </p:nvSpPr>
        <p:spPr>
          <a:xfrm>
            <a:off x="6718300" y="1333500"/>
            <a:ext cx="2641600" cy="4038600"/>
          </a:xfrm>
          <a:prstGeom prst="rect">
            <a:avLst/>
          </a:prstGeom>
          <a:solidFill>
            <a:srgbClr val="EDF4FD">
              <a:alpha val="0"/>
            </a:srgbClr>
          </a:solidFill>
        </p:spPr>
      </p:sp>
      <p:sp>
        <p:nvSpPr>
          <p:cNvPr name="AutoShape 6" id="6"/>
          <p:cNvSpPr/>
          <p:nvPr/>
        </p:nvSpPr>
        <p:spPr>
          <a:xfrm>
            <a:off x="1016000" y="5511800"/>
            <a:ext cx="2641600" cy="0"/>
          </a:xfrm>
          <a:prstGeom prst="rect">
            <a:avLst/>
          </a:prstGeom>
          <a:solidFill>
            <a:srgbClr val="000000"/>
          </a:solidFill>
        </p:spPr>
      </p:sp>
      <p:sp>
        <p:nvSpPr>
          <p:cNvPr name="AutoShape 7" id="7"/>
          <p:cNvSpPr/>
          <p:nvPr/>
        </p:nvSpPr>
        <p:spPr>
          <a:xfrm>
            <a:off x="3860800" y="5511800"/>
            <a:ext cx="2641600" cy="0"/>
          </a:xfrm>
          <a:prstGeom prst="rect">
            <a:avLst/>
          </a:prstGeom>
          <a:solidFill>
            <a:srgbClr val="000000"/>
          </a:solidFill>
        </p:spPr>
      </p:sp>
      <p:sp>
        <p:nvSpPr>
          <p:cNvPr name="AutoShape 8" id="8"/>
          <p:cNvSpPr/>
          <p:nvPr/>
        </p:nvSpPr>
        <p:spPr>
          <a:xfrm>
            <a:off x="6718300" y="5511800"/>
            <a:ext cx="2641600" cy="0"/>
          </a:xfrm>
          <a:prstGeom prst="rect">
            <a:avLst/>
          </a:prstGeom>
          <a:solidFill>
            <a:srgbClr val="000000"/>
          </a:solidFill>
        </p:spPr>
      </p:sp>
      <p:sp>
        <p:nvSpPr>
          <p:cNvPr name="TextBox 9" id="9"/>
          <p:cNvSpPr txBox="true"/>
          <p:nvPr/>
        </p:nvSpPr>
        <p:spPr>
          <a:xfrm>
            <a:off x="1016000" y="4572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Success Stories of AI-Driven GreenTech Companies</a:t>
            </a:r>
            <a:endParaRPr lang="en-US" sz="1100"/>
          </a:p>
        </p:txBody>
      </p:sp>
      <p:sp>
        <p:nvSpPr>
          <p:cNvPr name="TextBox 10" id="10"/>
          <p:cNvSpPr txBox="true"/>
          <p:nvPr/>
        </p:nvSpPr>
        <p:spPr>
          <a:xfrm>
            <a:off x="10160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Revolutionizing Energy Management</a:t>
            </a:r>
            <a:endParaRPr lang="en-US" sz="1100"/>
          </a:p>
        </p:txBody>
      </p:sp>
      <p:sp>
        <p:nvSpPr>
          <p:cNvPr name="TextBox 11" id="11"/>
          <p:cNvSpPr txBox="true"/>
          <p:nvPr/>
        </p:nvSpPr>
        <p:spPr>
          <a:xfrm>
            <a:off x="38608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Smart Agriculture Solutions</a:t>
            </a:r>
            <a:endParaRPr lang="en-US" sz="1100"/>
          </a:p>
        </p:txBody>
      </p:sp>
      <p:sp>
        <p:nvSpPr>
          <p:cNvPr name="TextBox 12" id="12"/>
          <p:cNvSpPr txBox="true"/>
          <p:nvPr/>
        </p:nvSpPr>
        <p:spPr>
          <a:xfrm>
            <a:off x="67183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Waste Reduction Innovations</a:t>
            </a:r>
            <a:endParaRPr lang="en-US" sz="1100"/>
          </a:p>
        </p:txBody>
      </p:sp>
      <p:sp>
        <p:nvSpPr>
          <p:cNvPr name="TextBox 13" id="13"/>
          <p:cNvSpPr txBox="true"/>
          <p:nvPr/>
        </p:nvSpPr>
        <p:spPr>
          <a:xfrm>
            <a:off x="1016000" y="3683000"/>
            <a:ext cx="2641600" cy="1701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 leading AI-driven GreenTech company developed an intelligent energy management platform that optimizes energy consumption for commercial buildings, resulting in a 30% reduction in energy costs and a significant decrease in carbon emissions.</a:t>
            </a:r>
            <a:endParaRPr lang="en-US" sz="1100"/>
          </a:p>
        </p:txBody>
      </p:sp>
      <p:sp>
        <p:nvSpPr>
          <p:cNvPr name="TextBox 14" id="14"/>
          <p:cNvSpPr txBox="true"/>
          <p:nvPr/>
        </p:nvSpPr>
        <p:spPr>
          <a:xfrm>
            <a:off x="3860800" y="3683000"/>
            <a:ext cx="2641600" cy="1701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An innovative startup utilized AI to create precision agriculture tools that analyze soil health and crop conditions, leading to a 20% increase in yield while minimizing water usage and chemical inputs, showcasing the potential of AI in sustainable farming practices.</a:t>
            </a:r>
            <a:endParaRPr lang="en-US" sz="1100"/>
          </a:p>
        </p:txBody>
      </p:sp>
      <p:sp>
        <p:nvSpPr>
          <p:cNvPr name="TextBox 15" id="15"/>
          <p:cNvSpPr txBox="true"/>
          <p:nvPr/>
        </p:nvSpPr>
        <p:spPr>
          <a:xfrm>
            <a:off x="6718300" y="3683000"/>
            <a:ext cx="2641600" cy="1701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 GreenTech firm implemented AI algorithms to enhance recycling processes, improving sorting accuracy and efficiency, which led to a 50% increase in recyclable material recovery rates, significantly contributing to waste reduction efforts in urban areas.</a:t>
            </a:r>
            <a:endParaRPr lang="en-US" sz="1100"/>
          </a:p>
        </p:txBody>
      </p:sp>
    </p:spTree>
  </p:cSld>
  <p:clrMapOvr>
    <a:masterClrMapping/>
  </p:clrMapOvr>
</p:sld>
</file>

<file path=ppt/slides/slide1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524000" y="2032000"/>
            <a:ext cx="4419600" cy="482600"/>
          </a:xfrm>
          <a:prstGeom prst="rect">
            <a:avLst/>
          </a:prstGeom>
          <a:solidFill>
            <a:srgbClr val="000000">
              <a:alpha val="0"/>
            </a:srgbClr>
          </a:solidFill>
        </p:spPr>
      </p:sp>
      <p:sp>
        <p:nvSpPr>
          <p:cNvPr name="AutoShape 4" id="4"/>
          <p:cNvSpPr/>
          <p:nvPr/>
        </p:nvSpPr>
        <p:spPr>
          <a:xfrm>
            <a:off x="0" y="0"/>
            <a:ext cx="10388600" cy="5854700"/>
          </a:xfrm>
          <a:prstGeom prst="rect">
            <a:avLst/>
          </a:prstGeom>
          <a:solidFill>
            <a:srgbClr val="000000">
              <a:alpha val="0"/>
            </a:srgbClr>
          </a:solidFill>
        </p:spPr>
      </p:sp>
      <p:sp>
        <p:nvSpPr>
          <p:cNvPr name="AutoShape 5" id="5"/>
          <p:cNvSpPr/>
          <p:nvPr/>
        </p:nvSpPr>
        <p:spPr>
          <a:xfrm>
            <a:off x="3632200" y="4584700"/>
            <a:ext cx="3111500" cy="0"/>
          </a:xfrm>
          <a:prstGeom prst="rect">
            <a:avLst/>
          </a:prstGeom>
          <a:solidFill>
            <a:srgbClr val="000000"/>
          </a:solidFill>
        </p:spPr>
      </p:sp>
      <p:sp>
        <p:nvSpPr>
          <p:cNvPr name="TextBox 6" id="6"/>
          <p:cNvSpPr txBox="true"/>
          <p:nvPr/>
        </p:nvSpPr>
        <p:spPr>
          <a:xfrm>
            <a:off x="1524000" y="2819400"/>
            <a:ext cx="4419600" cy="3048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1600" b="true">
                <a:solidFill>
                  <a:srgbClr val="000000"/>
                </a:solidFill>
                <a:latin typeface="苹方-简"/>
              </a:rPr>
              <a:t>Embracing AI for a Sustainable Future</a:t>
            </a:r>
            <a:endParaRPr lang="en-US" sz="1100"/>
          </a:p>
        </p:txBody>
      </p:sp>
      <p:sp>
        <p:nvSpPr>
          <p:cNvPr name="TextBox 7" id="7"/>
          <p:cNvSpPr txBox="true"/>
          <p:nvPr/>
        </p:nvSpPr>
        <p:spPr>
          <a:xfrm>
            <a:off x="1524000" y="2032000"/>
            <a:ext cx="4419600" cy="4826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3200" b="true">
                <a:solidFill>
                  <a:srgbClr val="388315"/>
                </a:solidFill>
                <a:latin typeface="苹方-简"/>
              </a:rPr>
              <a:t>Section 4</a:t>
            </a:r>
            <a:endParaRPr lang="en-US" sz="1100"/>
          </a:p>
        </p:txBody>
      </p:sp>
    </p:spTree>
  </p:cSld>
  <p:clrMapOvr>
    <a:masterClrMapping/>
  </p:clrMapOvr>
</p:sld>
</file>

<file path=ppt/slides/slide1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6019800"/>
          </a:xfrm>
          <a:prstGeom prst="rect">
            <a:avLst/>
          </a:prstGeom>
          <a:solidFill>
            <a:srgbClr val="000000">
              <a:alpha val="0"/>
            </a:srgbClr>
          </a:solidFill>
        </p:spPr>
      </p:sp>
      <p:sp>
        <p:nvSpPr>
          <p:cNvPr name="AutoShape 3" id="3"/>
          <p:cNvSpPr/>
          <p:nvPr/>
        </p:nvSpPr>
        <p:spPr>
          <a:xfrm>
            <a:off x="1016000" y="1778000"/>
            <a:ext cx="2514600" cy="3835400"/>
          </a:xfrm>
          <a:prstGeom prst="roundRect">
            <a:avLst>
              <a:gd name="adj" fmla="val 10101"/>
            </a:avLst>
          </a:prstGeom>
          <a:solidFill>
            <a:srgbClr val="BFFDA1">
              <a:alpha val="69804"/>
            </a:srgbClr>
          </a:solidFill>
          <a:ln w="12700">
            <a:solidFill>
              <a:srgbClr val="000000">
                <a:alpha val="0"/>
              </a:srgbClr>
            </a:solidFill>
          </a:ln>
        </p:spPr>
      </p:sp>
      <p:sp>
        <p:nvSpPr>
          <p:cNvPr name="AutoShape 4" id="4"/>
          <p:cNvSpPr/>
          <p:nvPr/>
        </p:nvSpPr>
        <p:spPr>
          <a:xfrm>
            <a:off x="3937000" y="1778000"/>
            <a:ext cx="2514600" cy="3835400"/>
          </a:xfrm>
          <a:prstGeom prst="roundRect">
            <a:avLst>
              <a:gd name="adj" fmla="val 10101"/>
            </a:avLst>
          </a:prstGeom>
          <a:solidFill>
            <a:srgbClr val="BFFDA1">
              <a:alpha val="69804"/>
            </a:srgbClr>
          </a:solidFill>
          <a:ln w="12700">
            <a:solidFill>
              <a:srgbClr val="000000">
                <a:alpha val="0"/>
              </a:srgbClr>
            </a:solidFill>
          </a:ln>
        </p:spPr>
      </p:sp>
      <p:sp>
        <p:nvSpPr>
          <p:cNvPr name="AutoShape 5" id="5"/>
          <p:cNvSpPr/>
          <p:nvPr/>
        </p:nvSpPr>
        <p:spPr>
          <a:xfrm>
            <a:off x="6858000" y="1778000"/>
            <a:ext cx="2514600" cy="3835400"/>
          </a:xfrm>
          <a:prstGeom prst="roundRect">
            <a:avLst>
              <a:gd name="adj" fmla="val 10101"/>
            </a:avLst>
          </a:prstGeom>
          <a:solidFill>
            <a:srgbClr val="BFFDA1">
              <a:alpha val="69804"/>
            </a:srgbClr>
          </a:solidFill>
          <a:ln w="12700">
            <a:solidFill>
              <a:srgbClr val="000000">
                <a:alpha val="0"/>
              </a:srgbClr>
            </a:solidFill>
          </a:ln>
        </p:spPr>
      </p:sp>
      <p:sp>
        <p:nvSpPr>
          <p:cNvPr name="AutoShape 6" id="6"/>
          <p:cNvSpPr/>
          <p:nvPr/>
        </p:nvSpPr>
        <p:spPr>
          <a:xfrm>
            <a:off x="1016000" y="1981200"/>
            <a:ext cx="0" cy="711200"/>
          </a:xfrm>
          <a:prstGeom prst="rect">
            <a:avLst/>
          </a:prstGeom>
          <a:solidFill>
            <a:srgbClr val="00694C">
              <a:alpha val="0"/>
            </a:srgbClr>
          </a:solidFill>
        </p:spPr>
      </p:sp>
      <p:sp>
        <p:nvSpPr>
          <p:cNvPr name="AutoShape 7" id="7"/>
          <p:cNvSpPr/>
          <p:nvPr/>
        </p:nvSpPr>
        <p:spPr>
          <a:xfrm>
            <a:off x="1016000" y="1778000"/>
            <a:ext cx="2514600" cy="3835400"/>
          </a:xfrm>
          <a:prstGeom prst="roundRect">
            <a:avLst>
              <a:gd name="adj" fmla="val 10101"/>
            </a:avLst>
          </a:prstGeom>
          <a:solidFill>
            <a:srgbClr val="000000">
              <a:alpha val="0"/>
            </a:srgbClr>
          </a:solidFill>
          <a:ln w="12700">
            <a:solidFill>
              <a:srgbClr val="000000">
                <a:alpha val="0"/>
              </a:srgbClr>
            </a:solidFill>
          </a:ln>
        </p:spPr>
      </p:sp>
      <p:sp>
        <p:nvSpPr>
          <p:cNvPr name="AutoShape 8" id="8"/>
          <p:cNvSpPr/>
          <p:nvPr/>
        </p:nvSpPr>
        <p:spPr>
          <a:xfrm>
            <a:off x="3937000" y="1981200"/>
            <a:ext cx="0" cy="711200"/>
          </a:xfrm>
          <a:prstGeom prst="rect">
            <a:avLst/>
          </a:prstGeom>
          <a:solidFill>
            <a:srgbClr val="000000"/>
          </a:solidFill>
        </p:spPr>
      </p:sp>
      <p:sp>
        <p:nvSpPr>
          <p:cNvPr name="AutoShape 9" id="9"/>
          <p:cNvSpPr/>
          <p:nvPr/>
        </p:nvSpPr>
        <p:spPr>
          <a:xfrm>
            <a:off x="3937000" y="1778000"/>
            <a:ext cx="2514600" cy="3835400"/>
          </a:xfrm>
          <a:prstGeom prst="roundRect">
            <a:avLst>
              <a:gd name="adj" fmla="val 10101"/>
            </a:avLst>
          </a:prstGeom>
          <a:solidFill>
            <a:srgbClr val="000000">
              <a:alpha val="0"/>
            </a:srgbClr>
          </a:solidFill>
          <a:ln w="12700">
            <a:solidFill>
              <a:srgbClr val="000000">
                <a:alpha val="0"/>
              </a:srgbClr>
            </a:solidFill>
          </a:ln>
        </p:spPr>
      </p:sp>
      <p:sp>
        <p:nvSpPr>
          <p:cNvPr name="AutoShape 10" id="10"/>
          <p:cNvSpPr/>
          <p:nvPr/>
        </p:nvSpPr>
        <p:spPr>
          <a:xfrm>
            <a:off x="6858000" y="1981200"/>
            <a:ext cx="0" cy="711200"/>
          </a:xfrm>
          <a:prstGeom prst="rect">
            <a:avLst/>
          </a:prstGeom>
          <a:solidFill>
            <a:srgbClr val="00694C">
              <a:alpha val="0"/>
            </a:srgbClr>
          </a:solidFill>
        </p:spPr>
      </p:sp>
      <p:sp>
        <p:nvSpPr>
          <p:cNvPr name="AutoShape 11" id="11"/>
          <p:cNvSpPr/>
          <p:nvPr/>
        </p:nvSpPr>
        <p:spPr>
          <a:xfrm>
            <a:off x="6858000" y="1778000"/>
            <a:ext cx="2514600" cy="3835400"/>
          </a:xfrm>
          <a:prstGeom prst="roundRect">
            <a:avLst>
              <a:gd name="adj" fmla="val 10101"/>
            </a:avLst>
          </a:prstGeom>
          <a:solidFill>
            <a:srgbClr val="000000">
              <a:alpha val="0"/>
            </a:srgbClr>
          </a:solidFill>
          <a:ln w="12700">
            <a:solidFill>
              <a:srgbClr val="000000">
                <a:alpha val="0"/>
              </a:srgbClr>
            </a:solidFill>
          </a:ln>
        </p:spPr>
      </p:sp>
      <p:sp>
        <p:nvSpPr>
          <p:cNvPr name="TextBox 12" id="12"/>
          <p:cNvSpPr txBox="true"/>
          <p:nvPr/>
        </p:nvSpPr>
        <p:spPr>
          <a:xfrm>
            <a:off x="1181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01</a:t>
            </a:r>
            <a:endParaRPr lang="en-US" sz="1100"/>
          </a:p>
        </p:txBody>
      </p:sp>
      <p:sp>
        <p:nvSpPr>
          <p:cNvPr name="TextBox 13" id="13"/>
          <p:cNvSpPr txBox="true"/>
          <p:nvPr/>
        </p:nvSpPr>
        <p:spPr>
          <a:xfrm>
            <a:off x="4102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02</a:t>
            </a:r>
            <a:endParaRPr lang="en-US" sz="1100"/>
          </a:p>
        </p:txBody>
      </p:sp>
      <p:sp>
        <p:nvSpPr>
          <p:cNvPr name="TextBox 14" id="14"/>
          <p:cNvSpPr txBox="true"/>
          <p:nvPr/>
        </p:nvSpPr>
        <p:spPr>
          <a:xfrm>
            <a:off x="7023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03</a:t>
            </a:r>
            <a:endParaRPr lang="en-US" sz="1100"/>
          </a:p>
        </p:txBody>
      </p:sp>
      <p:sp>
        <p:nvSpPr>
          <p:cNvPr name="TextBox 15" id="15"/>
          <p:cNvSpPr txBox="true"/>
          <p:nvPr/>
        </p:nvSpPr>
        <p:spPr>
          <a:xfrm>
            <a:off x="1016000" y="4445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Why Businesses Should Adopt AI Solutions</a:t>
            </a:r>
            <a:endParaRPr lang="en-US" sz="1100"/>
          </a:p>
        </p:txBody>
      </p:sp>
      <p:sp>
        <p:nvSpPr>
          <p:cNvPr name="TextBox 16" id="16"/>
          <p:cNvSpPr txBox="true"/>
          <p:nvPr/>
        </p:nvSpPr>
        <p:spPr>
          <a:xfrm>
            <a:off x="1181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Enhanced Operational Efficiency</a:t>
            </a:r>
            <a:endParaRPr lang="en-US" sz="1100"/>
          </a:p>
        </p:txBody>
      </p:sp>
      <p:sp>
        <p:nvSpPr>
          <p:cNvPr name="TextBox 17" id="17"/>
          <p:cNvSpPr txBox="true"/>
          <p:nvPr/>
        </p:nvSpPr>
        <p:spPr>
          <a:xfrm>
            <a:off x="4102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Sustainability and Compliance</a:t>
            </a:r>
            <a:endParaRPr lang="en-US" sz="1100"/>
          </a:p>
        </p:txBody>
      </p:sp>
      <p:sp>
        <p:nvSpPr>
          <p:cNvPr name="TextBox 18" id="18"/>
          <p:cNvSpPr txBox="true"/>
          <p:nvPr/>
        </p:nvSpPr>
        <p:spPr>
          <a:xfrm>
            <a:off x="7023100" y="3149600"/>
            <a:ext cx="2159000" cy="2413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Competitive Advantage</a:t>
            </a:r>
            <a:endParaRPr lang="en-US" sz="1100"/>
          </a:p>
        </p:txBody>
      </p:sp>
      <p:sp>
        <p:nvSpPr>
          <p:cNvPr name="TextBox 19" id="19"/>
          <p:cNvSpPr txBox="true"/>
          <p:nvPr/>
        </p:nvSpPr>
        <p:spPr>
          <a:xfrm>
            <a:off x="1181100" y="3848100"/>
            <a:ext cx="2159000" cy="16002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Adopting AI solutions allows businesses in the energy and GreenTech sectors to streamline operations, reduce costs, and improve productivity through automation and data-driven decision-making.</a:t>
            </a:r>
            <a:endParaRPr lang="en-US" sz="1100"/>
          </a:p>
        </p:txBody>
      </p:sp>
      <p:sp>
        <p:nvSpPr>
          <p:cNvPr name="TextBox 20" id="20"/>
          <p:cNvSpPr txBox="true"/>
          <p:nvPr/>
        </p:nvSpPr>
        <p:spPr>
          <a:xfrm>
            <a:off x="4102100" y="3848100"/>
            <a:ext cx="2159000" cy="16002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AI technologies enable companies to monitor and optimize their environmental impact, ensuring compliance with regulations while promoting sustainable practices that resonate with eco-conscious consumers.</a:t>
            </a:r>
            <a:endParaRPr lang="en-US" sz="1100"/>
          </a:p>
        </p:txBody>
      </p:sp>
      <p:sp>
        <p:nvSpPr>
          <p:cNvPr name="TextBox 21" id="21"/>
          <p:cNvSpPr txBox="true"/>
          <p:nvPr/>
        </p:nvSpPr>
        <p:spPr>
          <a:xfrm>
            <a:off x="7023100" y="3594100"/>
            <a:ext cx="2159000" cy="18288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By leveraging AI, businesses can innovate faster, respond to market changes more effectively, and differentiate themselves in a rapidly evolving industry, positioning themselves as leaders in the transition to a sustainable future.</a:t>
            </a:r>
            <a:endParaRPr lang="en-US" sz="1100"/>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5334000" y="2298700"/>
            <a:ext cx="4038600" cy="406400"/>
          </a:xfrm>
          <a:prstGeom prst="rect">
            <a:avLst/>
          </a:prstGeom>
          <a:solidFill>
            <a:srgbClr val="000000">
              <a:alpha val="0"/>
            </a:srgbClr>
          </a:solidFill>
        </p:spPr>
      </p:sp>
      <p:sp>
        <p:nvSpPr>
          <p:cNvPr name="AutoShape 4" id="4"/>
          <p:cNvSpPr/>
          <p:nvPr/>
        </p:nvSpPr>
        <p:spPr>
          <a:xfrm>
            <a:off x="5334000" y="2705100"/>
            <a:ext cx="4038600" cy="406400"/>
          </a:xfrm>
          <a:prstGeom prst="rect">
            <a:avLst/>
          </a:prstGeom>
          <a:solidFill>
            <a:srgbClr val="000000">
              <a:alpha val="0"/>
            </a:srgbClr>
          </a:solidFill>
        </p:spPr>
      </p:sp>
      <p:sp>
        <p:nvSpPr>
          <p:cNvPr name="AutoShape 5" id="5"/>
          <p:cNvSpPr/>
          <p:nvPr/>
        </p:nvSpPr>
        <p:spPr>
          <a:xfrm>
            <a:off x="5334000" y="3111500"/>
            <a:ext cx="4038600" cy="406400"/>
          </a:xfrm>
          <a:prstGeom prst="rect">
            <a:avLst/>
          </a:prstGeom>
          <a:solidFill>
            <a:srgbClr val="000000">
              <a:alpha val="0"/>
            </a:srgbClr>
          </a:solidFill>
        </p:spPr>
      </p:sp>
      <p:sp>
        <p:nvSpPr>
          <p:cNvPr name="AutoShape 6" id="6"/>
          <p:cNvSpPr/>
          <p:nvPr/>
        </p:nvSpPr>
        <p:spPr>
          <a:xfrm>
            <a:off x="5334000" y="3517900"/>
            <a:ext cx="4038600" cy="406400"/>
          </a:xfrm>
          <a:prstGeom prst="rect">
            <a:avLst/>
          </a:prstGeom>
          <a:solidFill>
            <a:srgbClr val="000000">
              <a:alpha val="0"/>
            </a:srgbClr>
          </a:solidFill>
        </p:spPr>
      </p:sp>
      <p:sp>
        <p:nvSpPr>
          <p:cNvPr name="AutoShape 7" id="7"/>
          <p:cNvSpPr/>
          <p:nvPr/>
        </p:nvSpPr>
        <p:spPr>
          <a:xfrm>
            <a:off x="0" y="0"/>
            <a:ext cx="10388600" cy="5854700"/>
          </a:xfrm>
          <a:prstGeom prst="rect">
            <a:avLst/>
          </a:prstGeom>
          <a:solidFill>
            <a:srgbClr val="000000">
              <a:alpha val="0"/>
            </a:srgbClr>
          </a:solidFill>
        </p:spPr>
      </p:sp>
      <p:sp>
        <p:nvSpPr>
          <p:cNvPr name="TextBox 8" id="8"/>
          <p:cNvSpPr txBox="true"/>
          <p:nvPr/>
        </p:nvSpPr>
        <p:spPr>
          <a:xfrm>
            <a:off x="5334000" y="1397000"/>
            <a:ext cx="4038600" cy="7493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800" b="true">
                <a:solidFill>
                  <a:srgbClr val="388315"/>
                </a:solidFill>
                <a:latin typeface="苹方-简"/>
              </a:rPr>
              <a:t>Content</a:t>
            </a:r>
            <a:endParaRPr lang="en-US" sz="1100"/>
          </a:p>
        </p:txBody>
      </p:sp>
      <p:sp>
        <p:nvSpPr>
          <p:cNvPr name="TextBox 9" id="9"/>
          <p:cNvSpPr txBox="true"/>
          <p:nvPr/>
        </p:nvSpPr>
        <p:spPr>
          <a:xfrm>
            <a:off x="5334000" y="2298700"/>
            <a:ext cx="4038600" cy="4064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1. The Role of AI in Energy Management</a:t>
            </a:r>
            <a:endParaRPr lang="en-US" sz="1100"/>
          </a:p>
        </p:txBody>
      </p:sp>
      <p:sp>
        <p:nvSpPr>
          <p:cNvPr name="TextBox 10" id="10"/>
          <p:cNvSpPr txBox="true"/>
          <p:nvPr/>
        </p:nvSpPr>
        <p:spPr>
          <a:xfrm>
            <a:off x="5334000" y="2705100"/>
            <a:ext cx="4038600" cy="4064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2. AI Innovations in Renewable Energy</a:t>
            </a:r>
            <a:endParaRPr lang="en-US" sz="1100"/>
          </a:p>
        </p:txBody>
      </p:sp>
      <p:sp>
        <p:nvSpPr>
          <p:cNvPr name="TextBox 11" id="11"/>
          <p:cNvSpPr txBox="true"/>
          <p:nvPr/>
        </p:nvSpPr>
        <p:spPr>
          <a:xfrm>
            <a:off x="5334000" y="3111500"/>
            <a:ext cx="4038600" cy="4064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3. AI's Impact on GreenTech Startups</a:t>
            </a:r>
            <a:endParaRPr lang="en-US" sz="1100"/>
          </a:p>
        </p:txBody>
      </p:sp>
      <p:sp>
        <p:nvSpPr>
          <p:cNvPr name="TextBox 12" id="12"/>
          <p:cNvSpPr txBox="true"/>
          <p:nvPr/>
        </p:nvSpPr>
        <p:spPr>
          <a:xfrm>
            <a:off x="5334000" y="3517900"/>
            <a:ext cx="4038600" cy="4064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4. Embracing AI for a Sustainable Future</a:t>
            </a:r>
            <a:endParaRPr lang="en-US" sz="1100"/>
          </a:p>
        </p:txBody>
      </p:sp>
    </p:spTree>
  </p:cSld>
  <p:clrMapOvr>
    <a:masterClrMapping/>
  </p:clrMapOvr>
</p:sld>
</file>

<file path=ppt/slides/slide2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8077200"/>
          </a:xfrm>
          <a:prstGeom prst="rect">
            <a:avLst/>
          </a:prstGeom>
          <a:solidFill>
            <a:srgbClr val="000000">
              <a:alpha val="0"/>
            </a:srgbClr>
          </a:solidFill>
        </p:spPr>
      </p:sp>
      <p:sp>
        <p:nvSpPr>
          <p:cNvPr name="AutoShape 3" id="3"/>
          <p:cNvSpPr/>
          <p:nvPr/>
        </p:nvSpPr>
        <p:spPr>
          <a:xfrm>
            <a:off x="4318000" y="1689100"/>
            <a:ext cx="5054600" cy="1892300"/>
          </a:xfrm>
          <a:prstGeom prst="roundRect">
            <a:avLst>
              <a:gd name="adj" fmla="val 10067"/>
            </a:avLst>
          </a:prstGeom>
          <a:solidFill>
            <a:srgbClr val="BFFDA1">
              <a:alpha val="80000"/>
            </a:srgbClr>
          </a:solidFill>
        </p:spPr>
      </p:sp>
      <p:sp>
        <p:nvSpPr>
          <p:cNvPr name="AutoShape 4" id="4"/>
          <p:cNvSpPr/>
          <p:nvPr/>
        </p:nvSpPr>
        <p:spPr>
          <a:xfrm>
            <a:off x="4318000" y="3733800"/>
            <a:ext cx="5054600" cy="1892300"/>
          </a:xfrm>
          <a:prstGeom prst="roundRect">
            <a:avLst>
              <a:gd name="adj" fmla="val 10067"/>
            </a:avLst>
          </a:prstGeom>
          <a:solidFill>
            <a:srgbClr val="BFFDA1">
              <a:alpha val="80000"/>
            </a:srgbClr>
          </a:solidFill>
        </p:spPr>
      </p:sp>
      <p:sp>
        <p:nvSpPr>
          <p:cNvPr name="AutoShape 5" id="5"/>
          <p:cNvSpPr/>
          <p:nvPr/>
        </p:nvSpPr>
        <p:spPr>
          <a:xfrm>
            <a:off x="4318000" y="5778500"/>
            <a:ext cx="5054600" cy="1892300"/>
          </a:xfrm>
          <a:prstGeom prst="roundRect">
            <a:avLst>
              <a:gd name="adj" fmla="val 10067"/>
            </a:avLst>
          </a:prstGeom>
          <a:solidFill>
            <a:srgbClr val="BFFDA1">
              <a:alpha val="80000"/>
            </a:srgbClr>
          </a:solidFill>
        </p:spPr>
      </p:sp>
      <p:sp>
        <p:nvSpPr>
          <p:cNvPr name="AutoShape 6" id="6"/>
          <p:cNvSpPr/>
          <p:nvPr/>
        </p:nvSpPr>
        <p:spPr>
          <a:xfrm>
            <a:off x="0" y="0"/>
            <a:ext cx="3454400" cy="8077200"/>
          </a:xfrm>
          <a:prstGeom prst="rect">
            <a:avLst/>
          </a:prstGeom>
          <a:solidFill>
            <a:srgbClr val="000000">
              <a:alpha val="0"/>
            </a:srgbClr>
          </a:solidFill>
        </p:spPr>
      </p:sp>
      <p:sp>
        <p:nvSpPr>
          <p:cNvPr name="AutoShape 7" id="7"/>
          <p:cNvSpPr/>
          <p:nvPr/>
        </p:nvSpPr>
        <p:spPr>
          <a:xfrm>
            <a:off x="4318000" y="1866900"/>
            <a:ext cx="0" cy="1498600"/>
          </a:xfrm>
          <a:prstGeom prst="rect">
            <a:avLst/>
          </a:prstGeom>
          <a:solidFill>
            <a:srgbClr val="FFFFFF"/>
          </a:solidFill>
        </p:spPr>
      </p:sp>
      <p:sp>
        <p:nvSpPr>
          <p:cNvPr name="AutoShape 8" id="8"/>
          <p:cNvSpPr/>
          <p:nvPr/>
        </p:nvSpPr>
        <p:spPr>
          <a:xfrm>
            <a:off x="4318000" y="3924300"/>
            <a:ext cx="0" cy="1498600"/>
          </a:xfrm>
          <a:prstGeom prst="rect">
            <a:avLst/>
          </a:prstGeom>
          <a:solidFill>
            <a:srgbClr val="FFFFFF"/>
          </a:solidFill>
        </p:spPr>
      </p:sp>
      <p:sp>
        <p:nvSpPr>
          <p:cNvPr name="AutoShape 9" id="9"/>
          <p:cNvSpPr/>
          <p:nvPr/>
        </p:nvSpPr>
        <p:spPr>
          <a:xfrm>
            <a:off x="4318000" y="5969000"/>
            <a:ext cx="0" cy="1498600"/>
          </a:xfrm>
          <a:prstGeom prst="rect">
            <a:avLst/>
          </a:prstGeom>
          <a:solidFill>
            <a:srgbClr val="FFFFFF"/>
          </a:solidFill>
        </p:spPr>
      </p:sp>
      <p:sp>
        <p:nvSpPr>
          <p:cNvPr name="AutoShape 10" id="10"/>
          <p:cNvSpPr/>
          <p:nvPr/>
        </p:nvSpPr>
        <p:spPr>
          <a:xfrm>
            <a:off x="0" y="0"/>
            <a:ext cx="0" cy="0"/>
          </a:xfrm>
          <a:prstGeom prst="rect">
            <a:avLst/>
          </a:prstGeom>
          <a:solidFill>
            <a:srgbClr val="000000">
              <a:alpha val="0"/>
            </a:srgbClr>
          </a:solidFill>
        </p:spPr>
      </p:sp>
      <p:sp>
        <p:nvSpPr>
          <p:cNvPr name="TextBox 11" id="11"/>
          <p:cNvSpPr txBox="true"/>
          <p:nvPr/>
        </p:nvSpPr>
        <p:spPr>
          <a:xfrm>
            <a:off x="4318000" y="533400"/>
            <a:ext cx="5054600" cy="850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Steps to Integrate AI in Energy and GreenTech</a:t>
            </a:r>
            <a:endParaRPr lang="en-US" sz="1100"/>
          </a:p>
        </p:txBody>
      </p:sp>
      <p:sp>
        <p:nvSpPr>
          <p:cNvPr name="TextBox 12" id="12"/>
          <p:cNvSpPr txBox="true"/>
          <p:nvPr/>
        </p:nvSpPr>
        <p:spPr>
          <a:xfrm>
            <a:off x="4508500" y="18923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Assess Current Capabilities</a:t>
            </a:r>
            <a:endParaRPr lang="en-US" sz="1100"/>
          </a:p>
        </p:txBody>
      </p:sp>
      <p:sp>
        <p:nvSpPr>
          <p:cNvPr name="TextBox 13" id="13"/>
          <p:cNvSpPr txBox="true"/>
          <p:nvPr/>
        </p:nvSpPr>
        <p:spPr>
          <a:xfrm>
            <a:off x="4508500" y="39370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Develop a Strategic Plan</a:t>
            </a:r>
            <a:endParaRPr lang="en-US" sz="1100"/>
          </a:p>
        </p:txBody>
      </p:sp>
      <p:sp>
        <p:nvSpPr>
          <p:cNvPr name="TextBox 14" id="14"/>
          <p:cNvSpPr txBox="true"/>
          <p:nvPr/>
        </p:nvSpPr>
        <p:spPr>
          <a:xfrm>
            <a:off x="4508500" y="59817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Invest in Training and Partnerships</a:t>
            </a:r>
            <a:endParaRPr lang="en-US" sz="1100"/>
          </a:p>
        </p:txBody>
      </p:sp>
      <p:sp>
        <p:nvSpPr>
          <p:cNvPr name="TextBox 15" id="15"/>
          <p:cNvSpPr txBox="true"/>
          <p:nvPr/>
        </p:nvSpPr>
        <p:spPr>
          <a:xfrm>
            <a:off x="4508500" y="22606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Conduct a thorough evaluation of existing technologies and processes within the organization to identify areas where AI can enhance efficiency, reduce costs, and improve sustainability outcomes.</a:t>
            </a:r>
            <a:endParaRPr lang="en-US" sz="1100"/>
          </a:p>
        </p:txBody>
      </p:sp>
      <p:sp>
        <p:nvSpPr>
          <p:cNvPr name="TextBox 16" id="16"/>
          <p:cNvSpPr txBox="true"/>
          <p:nvPr/>
        </p:nvSpPr>
        <p:spPr>
          <a:xfrm>
            <a:off x="4508500" y="43053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Create a comprehensive roadmap that outlines specific AI initiatives, timelines, and resource allocation, ensuring alignment with overall business objectives and sustainability goals to drive successful implementation.</a:t>
            </a:r>
            <a:endParaRPr lang="en-US" sz="1100"/>
          </a:p>
        </p:txBody>
      </p:sp>
      <p:sp>
        <p:nvSpPr>
          <p:cNvPr name="TextBox 17" id="17"/>
          <p:cNvSpPr txBox="true"/>
          <p:nvPr/>
        </p:nvSpPr>
        <p:spPr>
          <a:xfrm>
            <a:off x="4508500" y="63627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Foster a culture of innovation by investing in employee training on AI technologies and forming strategic partnerships with AI experts and technology providers to leverage external knowledge and accelerate integration efforts.</a:t>
            </a:r>
            <a:endParaRPr lang="en-US" sz="1100"/>
          </a:p>
        </p:txBody>
      </p:sp>
    </p:spTree>
  </p:cSld>
  <p:clrMapOvr>
    <a:masterClrMapping/>
  </p:clrMapOvr>
</p:sld>
</file>

<file path=ppt/slides/slide2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016000" y="1333500"/>
            <a:ext cx="2641600" cy="3556000"/>
          </a:xfrm>
          <a:prstGeom prst="rect">
            <a:avLst/>
          </a:prstGeom>
          <a:solidFill>
            <a:srgbClr val="EDF4FD">
              <a:alpha val="0"/>
            </a:srgbClr>
          </a:solidFill>
        </p:spPr>
      </p:sp>
      <p:sp>
        <p:nvSpPr>
          <p:cNvPr name="AutoShape 4" id="4"/>
          <p:cNvSpPr/>
          <p:nvPr/>
        </p:nvSpPr>
        <p:spPr>
          <a:xfrm>
            <a:off x="3860800" y="1333500"/>
            <a:ext cx="2641600" cy="3556000"/>
          </a:xfrm>
          <a:prstGeom prst="rect">
            <a:avLst/>
          </a:prstGeom>
          <a:solidFill>
            <a:srgbClr val="EDF4FD">
              <a:alpha val="0"/>
            </a:srgbClr>
          </a:solidFill>
        </p:spPr>
      </p:sp>
      <p:sp>
        <p:nvSpPr>
          <p:cNvPr name="AutoShape 5" id="5"/>
          <p:cNvSpPr/>
          <p:nvPr/>
        </p:nvSpPr>
        <p:spPr>
          <a:xfrm>
            <a:off x="6718300" y="1333500"/>
            <a:ext cx="2641600" cy="3556000"/>
          </a:xfrm>
          <a:prstGeom prst="rect">
            <a:avLst/>
          </a:prstGeom>
          <a:solidFill>
            <a:srgbClr val="EDF4FD">
              <a:alpha val="0"/>
            </a:srgbClr>
          </a:solidFill>
        </p:spPr>
      </p:sp>
      <p:sp>
        <p:nvSpPr>
          <p:cNvPr name="AutoShape 6" id="6"/>
          <p:cNvSpPr/>
          <p:nvPr/>
        </p:nvSpPr>
        <p:spPr>
          <a:xfrm>
            <a:off x="1016000" y="5029200"/>
            <a:ext cx="2641600" cy="0"/>
          </a:xfrm>
          <a:prstGeom prst="rect">
            <a:avLst/>
          </a:prstGeom>
          <a:solidFill>
            <a:srgbClr val="000000"/>
          </a:solidFill>
        </p:spPr>
      </p:sp>
      <p:sp>
        <p:nvSpPr>
          <p:cNvPr name="AutoShape 7" id="7"/>
          <p:cNvSpPr/>
          <p:nvPr/>
        </p:nvSpPr>
        <p:spPr>
          <a:xfrm>
            <a:off x="3860800" y="5029200"/>
            <a:ext cx="2641600" cy="0"/>
          </a:xfrm>
          <a:prstGeom prst="rect">
            <a:avLst/>
          </a:prstGeom>
          <a:solidFill>
            <a:srgbClr val="000000"/>
          </a:solidFill>
        </p:spPr>
      </p:sp>
      <p:sp>
        <p:nvSpPr>
          <p:cNvPr name="AutoShape 8" id="8"/>
          <p:cNvSpPr/>
          <p:nvPr/>
        </p:nvSpPr>
        <p:spPr>
          <a:xfrm>
            <a:off x="6718300" y="5029200"/>
            <a:ext cx="2641600" cy="0"/>
          </a:xfrm>
          <a:prstGeom prst="rect">
            <a:avLst/>
          </a:prstGeom>
          <a:solidFill>
            <a:srgbClr val="000000"/>
          </a:solidFill>
        </p:spPr>
      </p:sp>
      <p:sp>
        <p:nvSpPr>
          <p:cNvPr name="TextBox 9" id="9"/>
          <p:cNvSpPr txBox="true"/>
          <p:nvPr/>
        </p:nvSpPr>
        <p:spPr>
          <a:xfrm>
            <a:off x="1016000" y="4572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Join the Movement Towards Sustainable Innovation</a:t>
            </a:r>
            <a:endParaRPr lang="en-US" sz="1100"/>
          </a:p>
        </p:txBody>
      </p:sp>
      <p:sp>
        <p:nvSpPr>
          <p:cNvPr name="TextBox 10" id="10"/>
          <p:cNvSpPr txBox="true"/>
          <p:nvPr/>
        </p:nvSpPr>
        <p:spPr>
          <a:xfrm>
            <a:off x="1016000" y="3073400"/>
            <a:ext cx="26416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Empower Your Business</a:t>
            </a:r>
            <a:endParaRPr lang="en-US" sz="1100"/>
          </a:p>
        </p:txBody>
      </p:sp>
      <p:sp>
        <p:nvSpPr>
          <p:cNvPr name="TextBox 11" id="11"/>
          <p:cNvSpPr txBox="true"/>
          <p:nvPr/>
        </p:nvSpPr>
        <p:spPr>
          <a:xfrm>
            <a:off x="3860800" y="3073400"/>
            <a:ext cx="26416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Collaborate for Impact</a:t>
            </a:r>
            <a:endParaRPr lang="en-US" sz="1100"/>
          </a:p>
        </p:txBody>
      </p:sp>
      <p:sp>
        <p:nvSpPr>
          <p:cNvPr name="TextBox 12" id="12"/>
          <p:cNvSpPr txBox="true"/>
          <p:nvPr/>
        </p:nvSpPr>
        <p:spPr>
          <a:xfrm>
            <a:off x="6718300" y="3073400"/>
            <a:ext cx="26416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Invest in the Future</a:t>
            </a:r>
            <a:endParaRPr lang="en-US" sz="1100"/>
          </a:p>
        </p:txBody>
      </p:sp>
      <p:sp>
        <p:nvSpPr>
          <p:cNvPr name="TextBox 13" id="13"/>
          <p:cNvSpPr txBox="true"/>
          <p:nvPr/>
        </p:nvSpPr>
        <p:spPr>
          <a:xfrm>
            <a:off x="1016000" y="3403600"/>
            <a:ext cx="2641600" cy="12700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Embrace AI solutions to enhance operational efficiency and sustainability, positioning your business as a leader in the energy and GreenTech sectors while contributing to a healthier planet.</a:t>
            </a:r>
            <a:endParaRPr lang="en-US" sz="1100"/>
          </a:p>
        </p:txBody>
      </p:sp>
      <p:sp>
        <p:nvSpPr>
          <p:cNvPr name="TextBox 14" id="14"/>
          <p:cNvSpPr txBox="true"/>
          <p:nvPr/>
        </p:nvSpPr>
        <p:spPr>
          <a:xfrm>
            <a:off x="3860800" y="3403600"/>
            <a:ext cx="2641600" cy="12700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Join forces with other businesses, startups, and research institutions to share knowledge and resources, fostering innovation that drives sustainable practices and accelerates the transition to renewable energy.</a:t>
            </a:r>
            <a:endParaRPr lang="en-US" sz="1100"/>
          </a:p>
        </p:txBody>
      </p:sp>
      <p:sp>
        <p:nvSpPr>
          <p:cNvPr name="TextBox 15" id="15"/>
          <p:cNvSpPr txBox="true"/>
          <p:nvPr/>
        </p:nvSpPr>
        <p:spPr>
          <a:xfrm>
            <a:off x="6718300" y="3403600"/>
            <a:ext cx="2641600" cy="1485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By adopting AI technologies, you not only improve your bottom line but also invest in a sustainable future, attracting eco-conscious consumers and investors who prioritize environmental responsibility.</a:t>
            </a:r>
            <a:endParaRPr lang="en-US" sz="1100"/>
          </a:p>
        </p:txBody>
      </p:sp>
    </p:spTree>
  </p:cSld>
  <p:clrMapOvr>
    <a:masterClrMapping/>
  </p:clrMapOvr>
</p:sld>
</file>

<file path=ppt/slides/slide2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5080000" y="3022600"/>
            <a:ext cx="4546600" cy="1701800"/>
          </a:xfrm>
          <a:prstGeom prst="rect">
            <a:avLst/>
          </a:prstGeom>
          <a:solidFill>
            <a:srgbClr val="000000">
              <a:alpha val="0"/>
            </a:srgbClr>
          </a:solidFill>
        </p:spPr>
      </p:sp>
      <p:sp>
        <p:nvSpPr>
          <p:cNvPr name="AutoShape 4" id="4"/>
          <p:cNvSpPr/>
          <p:nvPr/>
        </p:nvSpPr>
        <p:spPr>
          <a:xfrm>
            <a:off x="0" y="0"/>
            <a:ext cx="10388600" cy="5854700"/>
          </a:xfrm>
          <a:prstGeom prst="rect">
            <a:avLst/>
          </a:prstGeom>
          <a:solidFill>
            <a:srgbClr val="000000">
              <a:alpha val="0"/>
            </a:srgbClr>
          </a:solidFill>
        </p:spPr>
      </p:sp>
      <p:sp>
        <p:nvSpPr>
          <p:cNvPr name="TextBox 5" id="5"/>
          <p:cNvSpPr txBox="true"/>
          <p:nvPr/>
        </p:nvSpPr>
        <p:spPr>
          <a:xfrm>
            <a:off x="5080000" y="1917700"/>
            <a:ext cx="4546600" cy="850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5600" b="true">
                <a:solidFill>
                  <a:srgbClr val="388315"/>
                </a:solidFill>
                <a:latin typeface="苹方-简"/>
              </a:rPr>
              <a:t>Join Us!</a:t>
            </a:r>
            <a:endParaRPr lang="en-US" sz="1100"/>
          </a:p>
        </p:txBody>
      </p:sp>
      <p:sp>
        <p:nvSpPr>
          <p:cNvPr name="TextBox 6" id="6"/>
          <p:cNvSpPr txBox="true"/>
          <p:nvPr/>
        </p:nvSpPr>
        <p:spPr>
          <a:xfrm>
            <a:off x="5080000" y="3022600"/>
            <a:ext cx="45466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false">
                <a:solidFill>
                  <a:srgbClr val="000000"/>
                </a:solidFill>
                <a:latin typeface="苹方-简"/>
              </a:rPr>
              <a:t>Interested in learning more about how AI can enhance your Energy &amp; GreenTech experience? </a:t>
            </a:r>
            <a:endParaRPr lang="en-US" sz="1100"/>
          </a:p>
        </p:txBody>
      </p:sp>
      <p:sp>
        <p:nvSpPr>
          <p:cNvPr name="TextBox 7" id="7"/>
          <p:cNvSpPr txBox="true"/>
          <p:nvPr/>
        </p:nvSpPr>
        <p:spPr>
          <a:xfrm>
            <a:off x="5080000" y="3746500"/>
            <a:ext cx="45466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false">
                <a:solidFill>
                  <a:srgbClr val="000000"/>
                </a:solidFill>
                <a:latin typeface="苹方-简"/>
              </a:rPr>
              <a:t>Contact us today to discover our innovative solutions tailored to meet your needs.</a:t>
            </a:r>
            <a:endParaRPr lang="en-US" sz="1100"/>
          </a:p>
        </p:txBody>
      </p:sp>
      <p:sp>
        <p:nvSpPr>
          <p:cNvPr name="TextBox 8" id="8"/>
          <p:cNvSpPr txBox="true"/>
          <p:nvPr/>
        </p:nvSpPr>
        <p:spPr>
          <a:xfrm>
            <a:off x="5080000" y="4483100"/>
            <a:ext cx="4546600" cy="2413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false">
                <a:solidFill>
                  <a:srgbClr val="000000"/>
                </a:solidFill>
                <a:latin typeface="苹方-简"/>
              </a:rPr>
              <a:t>Contact:koncpt.ai@gmail.com</a:t>
            </a:r>
            <a:endParaRPr lang="en-US" sz="1100"/>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524000" y="2032000"/>
            <a:ext cx="4419600" cy="482600"/>
          </a:xfrm>
          <a:prstGeom prst="rect">
            <a:avLst/>
          </a:prstGeom>
          <a:solidFill>
            <a:srgbClr val="000000">
              <a:alpha val="0"/>
            </a:srgbClr>
          </a:solidFill>
        </p:spPr>
      </p:sp>
      <p:sp>
        <p:nvSpPr>
          <p:cNvPr name="AutoShape 4" id="4"/>
          <p:cNvSpPr/>
          <p:nvPr/>
        </p:nvSpPr>
        <p:spPr>
          <a:xfrm>
            <a:off x="0" y="0"/>
            <a:ext cx="10388600" cy="5854700"/>
          </a:xfrm>
          <a:prstGeom prst="rect">
            <a:avLst/>
          </a:prstGeom>
          <a:solidFill>
            <a:srgbClr val="000000">
              <a:alpha val="0"/>
            </a:srgbClr>
          </a:solidFill>
        </p:spPr>
      </p:sp>
      <p:sp>
        <p:nvSpPr>
          <p:cNvPr name="AutoShape 5" id="5"/>
          <p:cNvSpPr/>
          <p:nvPr/>
        </p:nvSpPr>
        <p:spPr>
          <a:xfrm>
            <a:off x="3632200" y="4584700"/>
            <a:ext cx="3111500" cy="0"/>
          </a:xfrm>
          <a:prstGeom prst="rect">
            <a:avLst/>
          </a:prstGeom>
          <a:solidFill>
            <a:srgbClr val="000000"/>
          </a:solidFill>
        </p:spPr>
      </p:sp>
      <p:sp>
        <p:nvSpPr>
          <p:cNvPr name="TextBox 6" id="6"/>
          <p:cNvSpPr txBox="true"/>
          <p:nvPr/>
        </p:nvSpPr>
        <p:spPr>
          <a:xfrm>
            <a:off x="1524000" y="2819400"/>
            <a:ext cx="4419600" cy="3048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1600" b="true">
                <a:solidFill>
                  <a:srgbClr val="000000"/>
                </a:solidFill>
                <a:latin typeface="苹方-简"/>
              </a:rPr>
              <a:t>The Role of AI in Energy Management</a:t>
            </a:r>
            <a:endParaRPr lang="en-US" sz="1100"/>
          </a:p>
        </p:txBody>
      </p:sp>
      <p:sp>
        <p:nvSpPr>
          <p:cNvPr name="TextBox 7" id="7"/>
          <p:cNvSpPr txBox="true"/>
          <p:nvPr/>
        </p:nvSpPr>
        <p:spPr>
          <a:xfrm>
            <a:off x="1524000" y="2032000"/>
            <a:ext cx="4419600" cy="4826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3200" b="true">
                <a:solidFill>
                  <a:srgbClr val="388315"/>
                </a:solidFill>
                <a:latin typeface="苹方-简"/>
              </a:rPr>
              <a:t>Section 1</a:t>
            </a:r>
            <a:endParaRPr lang="en-US" sz="1100"/>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016000" y="1333500"/>
            <a:ext cx="2641600" cy="3835400"/>
          </a:xfrm>
          <a:prstGeom prst="rect">
            <a:avLst/>
          </a:prstGeom>
          <a:solidFill>
            <a:srgbClr val="EDF4FD">
              <a:alpha val="0"/>
            </a:srgbClr>
          </a:solidFill>
        </p:spPr>
      </p:sp>
      <p:sp>
        <p:nvSpPr>
          <p:cNvPr name="AutoShape 4" id="4"/>
          <p:cNvSpPr/>
          <p:nvPr/>
        </p:nvSpPr>
        <p:spPr>
          <a:xfrm>
            <a:off x="3860800" y="1333500"/>
            <a:ext cx="2641600" cy="3835400"/>
          </a:xfrm>
          <a:prstGeom prst="rect">
            <a:avLst/>
          </a:prstGeom>
          <a:solidFill>
            <a:srgbClr val="EDF4FD">
              <a:alpha val="0"/>
            </a:srgbClr>
          </a:solidFill>
        </p:spPr>
      </p:sp>
      <p:sp>
        <p:nvSpPr>
          <p:cNvPr name="AutoShape 5" id="5"/>
          <p:cNvSpPr/>
          <p:nvPr/>
        </p:nvSpPr>
        <p:spPr>
          <a:xfrm>
            <a:off x="6718300" y="1333500"/>
            <a:ext cx="2641600" cy="3835400"/>
          </a:xfrm>
          <a:prstGeom prst="rect">
            <a:avLst/>
          </a:prstGeom>
          <a:solidFill>
            <a:srgbClr val="EDF4FD">
              <a:alpha val="0"/>
            </a:srgbClr>
          </a:solidFill>
        </p:spPr>
      </p:sp>
      <p:sp>
        <p:nvSpPr>
          <p:cNvPr name="AutoShape 6" id="6"/>
          <p:cNvSpPr/>
          <p:nvPr/>
        </p:nvSpPr>
        <p:spPr>
          <a:xfrm>
            <a:off x="1016000" y="5295900"/>
            <a:ext cx="2641600" cy="0"/>
          </a:xfrm>
          <a:prstGeom prst="rect">
            <a:avLst/>
          </a:prstGeom>
          <a:solidFill>
            <a:srgbClr val="000000"/>
          </a:solidFill>
        </p:spPr>
      </p:sp>
      <p:sp>
        <p:nvSpPr>
          <p:cNvPr name="AutoShape 7" id="7"/>
          <p:cNvSpPr/>
          <p:nvPr/>
        </p:nvSpPr>
        <p:spPr>
          <a:xfrm>
            <a:off x="3860800" y="5295900"/>
            <a:ext cx="2641600" cy="0"/>
          </a:xfrm>
          <a:prstGeom prst="rect">
            <a:avLst/>
          </a:prstGeom>
          <a:solidFill>
            <a:srgbClr val="000000"/>
          </a:solidFill>
        </p:spPr>
      </p:sp>
      <p:sp>
        <p:nvSpPr>
          <p:cNvPr name="AutoShape 8" id="8"/>
          <p:cNvSpPr/>
          <p:nvPr/>
        </p:nvSpPr>
        <p:spPr>
          <a:xfrm>
            <a:off x="6718300" y="5295900"/>
            <a:ext cx="2641600" cy="0"/>
          </a:xfrm>
          <a:prstGeom prst="rect">
            <a:avLst/>
          </a:prstGeom>
          <a:solidFill>
            <a:srgbClr val="000000"/>
          </a:solidFill>
        </p:spPr>
      </p:sp>
      <p:sp>
        <p:nvSpPr>
          <p:cNvPr name="TextBox 9" id="9"/>
          <p:cNvSpPr txBox="true"/>
          <p:nvPr/>
        </p:nvSpPr>
        <p:spPr>
          <a:xfrm>
            <a:off x="1016000" y="4572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Introduction to AI in Energy Sector</a:t>
            </a:r>
            <a:endParaRPr lang="en-US" sz="1100"/>
          </a:p>
        </p:txBody>
      </p:sp>
      <p:sp>
        <p:nvSpPr>
          <p:cNvPr name="TextBox 10" id="10"/>
          <p:cNvSpPr txBox="true"/>
          <p:nvPr/>
        </p:nvSpPr>
        <p:spPr>
          <a:xfrm>
            <a:off x="10160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Transformative Potential of AI</a:t>
            </a:r>
            <a:endParaRPr lang="en-US" sz="1100"/>
          </a:p>
        </p:txBody>
      </p:sp>
      <p:sp>
        <p:nvSpPr>
          <p:cNvPr name="TextBox 11" id="11"/>
          <p:cNvSpPr txBox="true"/>
          <p:nvPr/>
        </p:nvSpPr>
        <p:spPr>
          <a:xfrm>
            <a:off x="38608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Data-Driven Decision Making</a:t>
            </a:r>
            <a:endParaRPr lang="en-US" sz="1100"/>
          </a:p>
        </p:txBody>
      </p:sp>
      <p:sp>
        <p:nvSpPr>
          <p:cNvPr name="TextBox 12" id="12"/>
          <p:cNvSpPr txBox="true"/>
          <p:nvPr/>
        </p:nvSpPr>
        <p:spPr>
          <a:xfrm>
            <a:off x="67183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Sustainability and Innovation</a:t>
            </a:r>
            <a:endParaRPr lang="en-US" sz="1100"/>
          </a:p>
        </p:txBody>
      </p:sp>
      <p:sp>
        <p:nvSpPr>
          <p:cNvPr name="TextBox 13" id="13"/>
          <p:cNvSpPr txBox="true"/>
          <p:nvPr/>
        </p:nvSpPr>
        <p:spPr>
          <a:xfrm>
            <a:off x="1016000" y="3683000"/>
            <a:ext cx="2641600" cy="1485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AI technologies are revolutionizing the energy sector by optimizing operations, enhancing predictive maintenance, and improving energy efficiency, leading to significant cost savings and reduced environmental impact.</a:t>
            </a:r>
            <a:endParaRPr lang="en-US" sz="1100"/>
          </a:p>
        </p:txBody>
      </p:sp>
      <p:sp>
        <p:nvSpPr>
          <p:cNvPr name="TextBox 14" id="14"/>
          <p:cNvSpPr txBox="true"/>
          <p:nvPr/>
        </p:nvSpPr>
        <p:spPr>
          <a:xfrm>
            <a:off x="3860800" y="3683000"/>
            <a:ext cx="2641600" cy="12700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The integration of AI enables energy companies to analyze vast amounts of data in real-time, facilitating informed decision-making that enhances resource management and operational performance.</a:t>
            </a:r>
            <a:endParaRPr lang="en-US" sz="1100"/>
          </a:p>
        </p:txBody>
      </p:sp>
      <p:sp>
        <p:nvSpPr>
          <p:cNvPr name="TextBox 15" id="15"/>
          <p:cNvSpPr txBox="true"/>
          <p:nvPr/>
        </p:nvSpPr>
        <p:spPr>
          <a:xfrm>
            <a:off x="6718300" y="3683000"/>
            <a:ext cx="2641600" cy="1485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AI fosters innovation in renewable energy solutions, driving the transition towards sustainable practices and enabling businesses to meet regulatory requirements while appealing to environmentally conscious consumers.</a:t>
            </a:r>
            <a:endParaRPr lang="en-US" sz="1100"/>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7797800"/>
          </a:xfrm>
          <a:prstGeom prst="rect">
            <a:avLst/>
          </a:prstGeom>
          <a:solidFill>
            <a:srgbClr val="000000">
              <a:alpha val="0"/>
            </a:srgbClr>
          </a:solidFill>
        </p:spPr>
      </p:sp>
      <p:sp>
        <p:nvSpPr>
          <p:cNvPr name="AutoShape 3" id="3"/>
          <p:cNvSpPr/>
          <p:nvPr/>
        </p:nvSpPr>
        <p:spPr>
          <a:xfrm>
            <a:off x="4318000" y="1689100"/>
            <a:ext cx="5054600" cy="1612900"/>
          </a:xfrm>
          <a:prstGeom prst="roundRect">
            <a:avLst>
              <a:gd name="adj" fmla="val 11811"/>
            </a:avLst>
          </a:prstGeom>
          <a:solidFill>
            <a:srgbClr val="BFFDA1">
              <a:alpha val="80000"/>
            </a:srgbClr>
          </a:solidFill>
        </p:spPr>
      </p:sp>
      <p:sp>
        <p:nvSpPr>
          <p:cNvPr name="AutoShape 4" id="4"/>
          <p:cNvSpPr/>
          <p:nvPr/>
        </p:nvSpPr>
        <p:spPr>
          <a:xfrm>
            <a:off x="4318000" y="3454400"/>
            <a:ext cx="5054600" cy="1892300"/>
          </a:xfrm>
          <a:prstGeom prst="roundRect">
            <a:avLst>
              <a:gd name="adj" fmla="val 10067"/>
            </a:avLst>
          </a:prstGeom>
          <a:solidFill>
            <a:srgbClr val="BFFDA1">
              <a:alpha val="80000"/>
            </a:srgbClr>
          </a:solidFill>
        </p:spPr>
      </p:sp>
      <p:sp>
        <p:nvSpPr>
          <p:cNvPr name="AutoShape 5" id="5"/>
          <p:cNvSpPr/>
          <p:nvPr/>
        </p:nvSpPr>
        <p:spPr>
          <a:xfrm>
            <a:off x="4318000" y="5499100"/>
            <a:ext cx="5054600" cy="1892300"/>
          </a:xfrm>
          <a:prstGeom prst="roundRect">
            <a:avLst>
              <a:gd name="adj" fmla="val 10067"/>
            </a:avLst>
          </a:prstGeom>
          <a:solidFill>
            <a:srgbClr val="BFFDA1">
              <a:alpha val="80000"/>
            </a:srgbClr>
          </a:solidFill>
        </p:spPr>
      </p:sp>
      <p:sp>
        <p:nvSpPr>
          <p:cNvPr name="AutoShape 6" id="6"/>
          <p:cNvSpPr/>
          <p:nvPr/>
        </p:nvSpPr>
        <p:spPr>
          <a:xfrm>
            <a:off x="0" y="0"/>
            <a:ext cx="3454400" cy="7797800"/>
          </a:xfrm>
          <a:prstGeom prst="rect">
            <a:avLst/>
          </a:prstGeom>
          <a:solidFill>
            <a:srgbClr val="000000">
              <a:alpha val="0"/>
            </a:srgbClr>
          </a:solidFill>
        </p:spPr>
      </p:sp>
      <p:sp>
        <p:nvSpPr>
          <p:cNvPr name="AutoShape 7" id="7"/>
          <p:cNvSpPr/>
          <p:nvPr/>
        </p:nvSpPr>
        <p:spPr>
          <a:xfrm>
            <a:off x="4318000" y="1841500"/>
            <a:ext cx="0" cy="1270000"/>
          </a:xfrm>
          <a:prstGeom prst="rect">
            <a:avLst/>
          </a:prstGeom>
          <a:solidFill>
            <a:srgbClr val="FFFFFF"/>
          </a:solidFill>
        </p:spPr>
      </p:sp>
      <p:sp>
        <p:nvSpPr>
          <p:cNvPr name="AutoShape 8" id="8"/>
          <p:cNvSpPr/>
          <p:nvPr/>
        </p:nvSpPr>
        <p:spPr>
          <a:xfrm>
            <a:off x="4318000" y="3644900"/>
            <a:ext cx="0" cy="1498600"/>
          </a:xfrm>
          <a:prstGeom prst="rect">
            <a:avLst/>
          </a:prstGeom>
          <a:solidFill>
            <a:srgbClr val="FFFFFF"/>
          </a:solidFill>
        </p:spPr>
      </p:sp>
      <p:sp>
        <p:nvSpPr>
          <p:cNvPr name="AutoShape 9" id="9"/>
          <p:cNvSpPr/>
          <p:nvPr/>
        </p:nvSpPr>
        <p:spPr>
          <a:xfrm>
            <a:off x="4318000" y="5689600"/>
            <a:ext cx="0" cy="1498600"/>
          </a:xfrm>
          <a:prstGeom prst="rect">
            <a:avLst/>
          </a:prstGeom>
          <a:solidFill>
            <a:srgbClr val="FFFFFF"/>
          </a:solidFill>
        </p:spPr>
      </p:sp>
      <p:sp>
        <p:nvSpPr>
          <p:cNvPr name="AutoShape 10" id="10"/>
          <p:cNvSpPr/>
          <p:nvPr/>
        </p:nvSpPr>
        <p:spPr>
          <a:xfrm>
            <a:off x="0" y="0"/>
            <a:ext cx="0" cy="0"/>
          </a:xfrm>
          <a:prstGeom prst="rect">
            <a:avLst/>
          </a:prstGeom>
          <a:solidFill>
            <a:srgbClr val="000000">
              <a:alpha val="0"/>
            </a:srgbClr>
          </a:solidFill>
        </p:spPr>
      </p:sp>
      <p:sp>
        <p:nvSpPr>
          <p:cNvPr name="TextBox 11" id="11"/>
          <p:cNvSpPr txBox="true"/>
          <p:nvPr/>
        </p:nvSpPr>
        <p:spPr>
          <a:xfrm>
            <a:off x="4318000" y="533400"/>
            <a:ext cx="5054600" cy="850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AI Technologies Enhancing Energy Efficiency</a:t>
            </a:r>
            <a:endParaRPr lang="en-US" sz="1100"/>
          </a:p>
        </p:txBody>
      </p:sp>
      <p:sp>
        <p:nvSpPr>
          <p:cNvPr name="TextBox 12" id="12"/>
          <p:cNvSpPr txBox="true"/>
          <p:nvPr/>
        </p:nvSpPr>
        <p:spPr>
          <a:xfrm>
            <a:off x="4508500" y="18923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Smart Grid Optimization</a:t>
            </a:r>
            <a:endParaRPr lang="en-US" sz="1100"/>
          </a:p>
        </p:txBody>
      </p:sp>
      <p:sp>
        <p:nvSpPr>
          <p:cNvPr name="TextBox 13" id="13"/>
          <p:cNvSpPr txBox="true"/>
          <p:nvPr/>
        </p:nvSpPr>
        <p:spPr>
          <a:xfrm>
            <a:off x="4508500" y="36576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Energy Consumption Analytics</a:t>
            </a:r>
            <a:endParaRPr lang="en-US" sz="1100"/>
          </a:p>
        </p:txBody>
      </p:sp>
      <p:sp>
        <p:nvSpPr>
          <p:cNvPr name="TextBox 14" id="14"/>
          <p:cNvSpPr txBox="true"/>
          <p:nvPr/>
        </p:nvSpPr>
        <p:spPr>
          <a:xfrm>
            <a:off x="4508500" y="5702300"/>
            <a:ext cx="46482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Automated Energy Management Systems</a:t>
            </a:r>
            <a:endParaRPr lang="en-US" sz="1100"/>
          </a:p>
        </p:txBody>
      </p:sp>
      <p:sp>
        <p:nvSpPr>
          <p:cNvPr name="TextBox 15" id="15"/>
          <p:cNvSpPr txBox="true"/>
          <p:nvPr/>
        </p:nvSpPr>
        <p:spPr>
          <a:xfrm>
            <a:off x="4508500" y="2260600"/>
            <a:ext cx="4648200" cy="8382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AI algorithms enhance the efficiency of smart grids by predicting energy demand patterns, enabling real-time adjustments that reduce waste and improve overall energy distribution.</a:t>
            </a:r>
            <a:endParaRPr lang="en-US" sz="1100"/>
          </a:p>
        </p:txBody>
      </p:sp>
      <p:sp>
        <p:nvSpPr>
          <p:cNvPr name="TextBox 16" id="16"/>
          <p:cNvSpPr txBox="true"/>
          <p:nvPr/>
        </p:nvSpPr>
        <p:spPr>
          <a:xfrm>
            <a:off x="4508500" y="40259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Advanced AI analytics tools provide insights into energy usage across various sectors, allowing businesses to identify inefficiencies and implement targeted strategies for energy conservation.</a:t>
            </a:r>
            <a:endParaRPr lang="en-US" sz="1100"/>
          </a:p>
        </p:txBody>
      </p:sp>
      <p:sp>
        <p:nvSpPr>
          <p:cNvPr name="TextBox 17" id="17"/>
          <p:cNvSpPr txBox="true"/>
          <p:nvPr/>
        </p:nvSpPr>
        <p:spPr>
          <a:xfrm>
            <a:off x="4508500" y="6083300"/>
            <a:ext cx="4648200" cy="1117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AI-driven systems automate energy management processes, optimizing heating, cooling, and lighting in commercial buildings, which leads to substantial reductions in energy costs and carbon footprints.</a:t>
            </a:r>
            <a:endParaRPr lang="en-US" sz="1100"/>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6261100"/>
          </a:xfrm>
          <a:prstGeom prst="rect">
            <a:avLst/>
          </a:prstGeom>
          <a:solidFill>
            <a:srgbClr val="000000">
              <a:alpha val="0"/>
            </a:srgbClr>
          </a:solidFill>
        </p:spPr>
      </p:sp>
      <p:sp>
        <p:nvSpPr>
          <p:cNvPr name="AutoShape 3" id="3"/>
          <p:cNvSpPr/>
          <p:nvPr/>
        </p:nvSpPr>
        <p:spPr>
          <a:xfrm>
            <a:off x="1016000" y="1778000"/>
            <a:ext cx="2514600" cy="4076700"/>
          </a:xfrm>
          <a:prstGeom prst="roundRect">
            <a:avLst>
              <a:gd name="adj" fmla="val 10101"/>
            </a:avLst>
          </a:prstGeom>
          <a:solidFill>
            <a:srgbClr val="BFFDA1">
              <a:alpha val="69804"/>
            </a:srgbClr>
          </a:solidFill>
          <a:ln w="12700">
            <a:solidFill>
              <a:srgbClr val="000000">
                <a:alpha val="0"/>
              </a:srgbClr>
            </a:solidFill>
          </a:ln>
        </p:spPr>
      </p:sp>
      <p:sp>
        <p:nvSpPr>
          <p:cNvPr name="AutoShape 4" id="4"/>
          <p:cNvSpPr/>
          <p:nvPr/>
        </p:nvSpPr>
        <p:spPr>
          <a:xfrm>
            <a:off x="3937000" y="1778000"/>
            <a:ext cx="2514600" cy="4076700"/>
          </a:xfrm>
          <a:prstGeom prst="roundRect">
            <a:avLst>
              <a:gd name="adj" fmla="val 10101"/>
            </a:avLst>
          </a:prstGeom>
          <a:solidFill>
            <a:srgbClr val="BFFDA1">
              <a:alpha val="69804"/>
            </a:srgbClr>
          </a:solidFill>
          <a:ln w="12700">
            <a:solidFill>
              <a:srgbClr val="000000">
                <a:alpha val="0"/>
              </a:srgbClr>
            </a:solidFill>
          </a:ln>
        </p:spPr>
      </p:sp>
      <p:sp>
        <p:nvSpPr>
          <p:cNvPr name="AutoShape 5" id="5"/>
          <p:cNvSpPr/>
          <p:nvPr/>
        </p:nvSpPr>
        <p:spPr>
          <a:xfrm>
            <a:off x="6858000" y="1778000"/>
            <a:ext cx="2514600" cy="4076700"/>
          </a:xfrm>
          <a:prstGeom prst="roundRect">
            <a:avLst>
              <a:gd name="adj" fmla="val 10101"/>
            </a:avLst>
          </a:prstGeom>
          <a:solidFill>
            <a:srgbClr val="BFFDA1">
              <a:alpha val="69804"/>
            </a:srgbClr>
          </a:solidFill>
          <a:ln w="12700">
            <a:solidFill>
              <a:srgbClr val="000000">
                <a:alpha val="0"/>
              </a:srgbClr>
            </a:solidFill>
          </a:ln>
        </p:spPr>
      </p:sp>
      <p:sp>
        <p:nvSpPr>
          <p:cNvPr name="AutoShape 6" id="6"/>
          <p:cNvSpPr/>
          <p:nvPr/>
        </p:nvSpPr>
        <p:spPr>
          <a:xfrm>
            <a:off x="1016000" y="1981200"/>
            <a:ext cx="0" cy="711200"/>
          </a:xfrm>
          <a:prstGeom prst="rect">
            <a:avLst/>
          </a:prstGeom>
          <a:solidFill>
            <a:srgbClr val="00694C">
              <a:alpha val="0"/>
            </a:srgbClr>
          </a:solidFill>
        </p:spPr>
      </p:sp>
      <p:sp>
        <p:nvSpPr>
          <p:cNvPr name="AutoShape 7" id="7"/>
          <p:cNvSpPr/>
          <p:nvPr/>
        </p:nvSpPr>
        <p:spPr>
          <a:xfrm>
            <a:off x="1016000" y="1778000"/>
            <a:ext cx="2514600" cy="4076700"/>
          </a:xfrm>
          <a:prstGeom prst="roundRect">
            <a:avLst>
              <a:gd name="adj" fmla="val 10101"/>
            </a:avLst>
          </a:prstGeom>
          <a:solidFill>
            <a:srgbClr val="000000">
              <a:alpha val="0"/>
            </a:srgbClr>
          </a:solidFill>
          <a:ln w="12700">
            <a:solidFill>
              <a:srgbClr val="000000">
                <a:alpha val="0"/>
              </a:srgbClr>
            </a:solidFill>
          </a:ln>
        </p:spPr>
      </p:sp>
      <p:sp>
        <p:nvSpPr>
          <p:cNvPr name="AutoShape 8" id="8"/>
          <p:cNvSpPr/>
          <p:nvPr/>
        </p:nvSpPr>
        <p:spPr>
          <a:xfrm>
            <a:off x="3937000" y="1981200"/>
            <a:ext cx="0" cy="711200"/>
          </a:xfrm>
          <a:prstGeom prst="rect">
            <a:avLst/>
          </a:prstGeom>
          <a:solidFill>
            <a:srgbClr val="000000"/>
          </a:solidFill>
        </p:spPr>
      </p:sp>
      <p:sp>
        <p:nvSpPr>
          <p:cNvPr name="AutoShape 9" id="9"/>
          <p:cNvSpPr/>
          <p:nvPr/>
        </p:nvSpPr>
        <p:spPr>
          <a:xfrm>
            <a:off x="3937000" y="1778000"/>
            <a:ext cx="2514600" cy="4076700"/>
          </a:xfrm>
          <a:prstGeom prst="roundRect">
            <a:avLst>
              <a:gd name="adj" fmla="val 10101"/>
            </a:avLst>
          </a:prstGeom>
          <a:solidFill>
            <a:srgbClr val="000000">
              <a:alpha val="0"/>
            </a:srgbClr>
          </a:solidFill>
          <a:ln w="12700">
            <a:solidFill>
              <a:srgbClr val="000000">
                <a:alpha val="0"/>
              </a:srgbClr>
            </a:solidFill>
          </a:ln>
        </p:spPr>
      </p:sp>
      <p:sp>
        <p:nvSpPr>
          <p:cNvPr name="AutoShape 10" id="10"/>
          <p:cNvSpPr/>
          <p:nvPr/>
        </p:nvSpPr>
        <p:spPr>
          <a:xfrm>
            <a:off x="6858000" y="1981200"/>
            <a:ext cx="0" cy="711200"/>
          </a:xfrm>
          <a:prstGeom prst="rect">
            <a:avLst/>
          </a:prstGeom>
          <a:solidFill>
            <a:srgbClr val="00694C">
              <a:alpha val="0"/>
            </a:srgbClr>
          </a:solidFill>
        </p:spPr>
      </p:sp>
      <p:sp>
        <p:nvSpPr>
          <p:cNvPr name="AutoShape 11" id="11"/>
          <p:cNvSpPr/>
          <p:nvPr/>
        </p:nvSpPr>
        <p:spPr>
          <a:xfrm>
            <a:off x="6858000" y="1778000"/>
            <a:ext cx="2514600" cy="4076700"/>
          </a:xfrm>
          <a:prstGeom prst="roundRect">
            <a:avLst>
              <a:gd name="adj" fmla="val 10101"/>
            </a:avLst>
          </a:prstGeom>
          <a:solidFill>
            <a:srgbClr val="000000">
              <a:alpha val="0"/>
            </a:srgbClr>
          </a:solidFill>
          <a:ln w="12700">
            <a:solidFill>
              <a:srgbClr val="000000">
                <a:alpha val="0"/>
              </a:srgbClr>
            </a:solidFill>
          </a:ln>
        </p:spPr>
      </p:sp>
      <p:sp>
        <p:nvSpPr>
          <p:cNvPr name="TextBox 12" id="12"/>
          <p:cNvSpPr txBox="true"/>
          <p:nvPr/>
        </p:nvSpPr>
        <p:spPr>
          <a:xfrm>
            <a:off x="1181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01</a:t>
            </a:r>
            <a:endParaRPr lang="en-US" sz="1100"/>
          </a:p>
        </p:txBody>
      </p:sp>
      <p:sp>
        <p:nvSpPr>
          <p:cNvPr name="TextBox 13" id="13"/>
          <p:cNvSpPr txBox="true"/>
          <p:nvPr/>
        </p:nvSpPr>
        <p:spPr>
          <a:xfrm>
            <a:off x="4102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02</a:t>
            </a:r>
            <a:endParaRPr lang="en-US" sz="1100"/>
          </a:p>
        </p:txBody>
      </p:sp>
      <p:sp>
        <p:nvSpPr>
          <p:cNvPr name="TextBox 14" id="14"/>
          <p:cNvSpPr txBox="true"/>
          <p:nvPr/>
        </p:nvSpPr>
        <p:spPr>
          <a:xfrm>
            <a:off x="7023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03</a:t>
            </a:r>
            <a:endParaRPr lang="en-US" sz="1100"/>
          </a:p>
        </p:txBody>
      </p:sp>
      <p:sp>
        <p:nvSpPr>
          <p:cNvPr name="TextBox 15" id="15"/>
          <p:cNvSpPr txBox="true"/>
          <p:nvPr/>
        </p:nvSpPr>
        <p:spPr>
          <a:xfrm>
            <a:off x="1016000" y="4445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Case Studies: Successful AI Implementations</a:t>
            </a:r>
            <a:endParaRPr lang="en-US" sz="1100"/>
          </a:p>
        </p:txBody>
      </p:sp>
      <p:sp>
        <p:nvSpPr>
          <p:cNvPr name="TextBox 16" id="16"/>
          <p:cNvSpPr txBox="true"/>
          <p:nvPr/>
        </p:nvSpPr>
        <p:spPr>
          <a:xfrm>
            <a:off x="1181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Predictive Maintenance in Utilities</a:t>
            </a:r>
            <a:endParaRPr lang="en-US" sz="1100"/>
          </a:p>
        </p:txBody>
      </p:sp>
      <p:sp>
        <p:nvSpPr>
          <p:cNvPr name="TextBox 17" id="17"/>
          <p:cNvSpPr txBox="true"/>
          <p:nvPr/>
        </p:nvSpPr>
        <p:spPr>
          <a:xfrm>
            <a:off x="4102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Smart Energy Management Systems</a:t>
            </a:r>
            <a:endParaRPr lang="en-US" sz="1100"/>
          </a:p>
        </p:txBody>
      </p:sp>
      <p:sp>
        <p:nvSpPr>
          <p:cNvPr name="TextBox 18" id="18"/>
          <p:cNvSpPr txBox="true"/>
          <p:nvPr/>
        </p:nvSpPr>
        <p:spPr>
          <a:xfrm>
            <a:off x="7023100" y="3149600"/>
            <a:ext cx="2159000" cy="723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AI-Enhanced Renewable Energy Forecasting</a:t>
            </a:r>
            <a:endParaRPr lang="en-US" sz="1100"/>
          </a:p>
        </p:txBody>
      </p:sp>
      <p:sp>
        <p:nvSpPr>
          <p:cNvPr name="TextBox 19" id="19"/>
          <p:cNvSpPr txBox="true"/>
          <p:nvPr/>
        </p:nvSpPr>
        <p:spPr>
          <a:xfrm>
            <a:off x="1181100" y="3848100"/>
            <a:ext cx="2159000" cy="16002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A leading utility company implemented AI-driven predictive maintenance, reducing equipment downtime by 30% and saving millions in operational costs through timely interventions and optimized resource allocation.</a:t>
            </a:r>
            <a:endParaRPr lang="en-US" sz="1100"/>
          </a:p>
        </p:txBody>
      </p:sp>
      <p:sp>
        <p:nvSpPr>
          <p:cNvPr name="TextBox 20" id="20"/>
          <p:cNvSpPr txBox="true"/>
          <p:nvPr/>
        </p:nvSpPr>
        <p:spPr>
          <a:xfrm>
            <a:off x="4102100" y="3848100"/>
            <a:ext cx="2159000" cy="16002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A GreenTech startup developed an AI-based energy management system that analyzes consumption patterns, resulting in a 25% reduction in energy costs for commercial clients and enhancing their sustainability profiles.</a:t>
            </a:r>
            <a:endParaRPr lang="en-US" sz="1100"/>
          </a:p>
        </p:txBody>
      </p:sp>
      <p:sp>
        <p:nvSpPr>
          <p:cNvPr name="TextBox 21" id="21"/>
          <p:cNvSpPr txBox="true"/>
          <p:nvPr/>
        </p:nvSpPr>
        <p:spPr>
          <a:xfrm>
            <a:off x="7023100" y="4089400"/>
            <a:ext cx="2159000" cy="16002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A solar energy provider utilized AI algorithms for accurate weather forecasting, improving energy production predictions by 40%, which enabled better grid integration and increased revenue from energy sales.</a:t>
            </a:r>
            <a:endParaRPr lang="en-US" sz="1100"/>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016000" y="1333500"/>
            <a:ext cx="2641600" cy="3835400"/>
          </a:xfrm>
          <a:prstGeom prst="rect">
            <a:avLst/>
          </a:prstGeom>
          <a:solidFill>
            <a:srgbClr val="EDF4FD">
              <a:alpha val="0"/>
            </a:srgbClr>
          </a:solidFill>
        </p:spPr>
      </p:sp>
      <p:sp>
        <p:nvSpPr>
          <p:cNvPr name="AutoShape 4" id="4"/>
          <p:cNvSpPr/>
          <p:nvPr/>
        </p:nvSpPr>
        <p:spPr>
          <a:xfrm>
            <a:off x="3860800" y="1333500"/>
            <a:ext cx="2641600" cy="3835400"/>
          </a:xfrm>
          <a:prstGeom prst="rect">
            <a:avLst/>
          </a:prstGeom>
          <a:solidFill>
            <a:srgbClr val="EDF4FD">
              <a:alpha val="0"/>
            </a:srgbClr>
          </a:solidFill>
        </p:spPr>
      </p:sp>
      <p:sp>
        <p:nvSpPr>
          <p:cNvPr name="AutoShape 5" id="5"/>
          <p:cNvSpPr/>
          <p:nvPr/>
        </p:nvSpPr>
        <p:spPr>
          <a:xfrm>
            <a:off x="6718300" y="1333500"/>
            <a:ext cx="2641600" cy="3835400"/>
          </a:xfrm>
          <a:prstGeom prst="rect">
            <a:avLst/>
          </a:prstGeom>
          <a:solidFill>
            <a:srgbClr val="EDF4FD">
              <a:alpha val="0"/>
            </a:srgbClr>
          </a:solidFill>
        </p:spPr>
      </p:sp>
      <p:sp>
        <p:nvSpPr>
          <p:cNvPr name="AutoShape 6" id="6"/>
          <p:cNvSpPr/>
          <p:nvPr/>
        </p:nvSpPr>
        <p:spPr>
          <a:xfrm>
            <a:off x="1016000" y="5295900"/>
            <a:ext cx="2641600" cy="0"/>
          </a:xfrm>
          <a:prstGeom prst="rect">
            <a:avLst/>
          </a:prstGeom>
          <a:solidFill>
            <a:srgbClr val="000000"/>
          </a:solidFill>
        </p:spPr>
      </p:sp>
      <p:sp>
        <p:nvSpPr>
          <p:cNvPr name="AutoShape 7" id="7"/>
          <p:cNvSpPr/>
          <p:nvPr/>
        </p:nvSpPr>
        <p:spPr>
          <a:xfrm>
            <a:off x="3860800" y="5295900"/>
            <a:ext cx="2641600" cy="0"/>
          </a:xfrm>
          <a:prstGeom prst="rect">
            <a:avLst/>
          </a:prstGeom>
          <a:solidFill>
            <a:srgbClr val="000000"/>
          </a:solidFill>
        </p:spPr>
      </p:sp>
      <p:sp>
        <p:nvSpPr>
          <p:cNvPr name="AutoShape 8" id="8"/>
          <p:cNvSpPr/>
          <p:nvPr/>
        </p:nvSpPr>
        <p:spPr>
          <a:xfrm>
            <a:off x="6718300" y="5295900"/>
            <a:ext cx="2641600" cy="0"/>
          </a:xfrm>
          <a:prstGeom prst="rect">
            <a:avLst/>
          </a:prstGeom>
          <a:solidFill>
            <a:srgbClr val="000000"/>
          </a:solidFill>
        </p:spPr>
      </p:sp>
      <p:sp>
        <p:nvSpPr>
          <p:cNvPr name="TextBox 9" id="9"/>
          <p:cNvSpPr txBox="true"/>
          <p:nvPr/>
        </p:nvSpPr>
        <p:spPr>
          <a:xfrm>
            <a:off x="1016000" y="4572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Future Trends in AI and Energy Management</a:t>
            </a:r>
            <a:endParaRPr lang="en-US" sz="1100"/>
          </a:p>
        </p:txBody>
      </p:sp>
      <p:sp>
        <p:nvSpPr>
          <p:cNvPr name="TextBox 10" id="10"/>
          <p:cNvSpPr txBox="true"/>
          <p:nvPr/>
        </p:nvSpPr>
        <p:spPr>
          <a:xfrm>
            <a:off x="1016000" y="3073400"/>
            <a:ext cx="2641600" cy="2667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Integration of AI and IoT</a:t>
            </a:r>
            <a:endParaRPr lang="en-US" sz="1100"/>
          </a:p>
        </p:txBody>
      </p:sp>
      <p:sp>
        <p:nvSpPr>
          <p:cNvPr name="TextBox 11" id="11"/>
          <p:cNvSpPr txBox="true"/>
          <p:nvPr/>
        </p:nvSpPr>
        <p:spPr>
          <a:xfrm>
            <a:off x="38608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Decentralized Energy Solutions</a:t>
            </a:r>
            <a:endParaRPr lang="en-US" sz="1100"/>
          </a:p>
        </p:txBody>
      </p:sp>
      <p:sp>
        <p:nvSpPr>
          <p:cNvPr name="TextBox 12" id="12"/>
          <p:cNvSpPr txBox="true"/>
          <p:nvPr/>
        </p:nvSpPr>
        <p:spPr>
          <a:xfrm>
            <a:off x="6718300" y="3073400"/>
            <a:ext cx="2641600" cy="546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800" b="true">
                <a:solidFill>
                  <a:srgbClr val="000000"/>
                </a:solidFill>
                <a:latin typeface="苹方-简"/>
              </a:rPr>
              <a:t>Enhanced Predictive Analytics</a:t>
            </a:r>
            <a:endParaRPr lang="en-US" sz="1100"/>
          </a:p>
        </p:txBody>
      </p:sp>
      <p:sp>
        <p:nvSpPr>
          <p:cNvPr name="TextBox 13" id="13"/>
          <p:cNvSpPr txBox="true"/>
          <p:nvPr/>
        </p:nvSpPr>
        <p:spPr>
          <a:xfrm>
            <a:off x="1016000" y="3403600"/>
            <a:ext cx="2641600" cy="1485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The convergence of AI with Internet of Things (IoT) technologies will enable real-time monitoring and management of energy systems, leading to enhanced efficiency and reduced operational costs across the energy sector.</a:t>
            </a:r>
            <a:endParaRPr lang="en-US" sz="1100"/>
          </a:p>
        </p:txBody>
      </p:sp>
      <p:sp>
        <p:nvSpPr>
          <p:cNvPr name="TextBox 14" id="14"/>
          <p:cNvSpPr txBox="true"/>
          <p:nvPr/>
        </p:nvSpPr>
        <p:spPr>
          <a:xfrm>
            <a:off x="3860800" y="3683000"/>
            <a:ext cx="2641600" cy="12700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AI will facilitate the rise of decentralized energy systems, empowering consumers to generate, store, and trade energy locally, thus promoting energy independence and resilience in communities.</a:t>
            </a:r>
            <a:endParaRPr lang="en-US" sz="1100"/>
          </a:p>
        </p:txBody>
      </p:sp>
      <p:sp>
        <p:nvSpPr>
          <p:cNvPr name="TextBox 15" id="15"/>
          <p:cNvSpPr txBox="true"/>
          <p:nvPr/>
        </p:nvSpPr>
        <p:spPr>
          <a:xfrm>
            <a:off x="6718300" y="3683000"/>
            <a:ext cx="2641600" cy="14859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400" b="false">
                <a:solidFill>
                  <a:srgbClr val="000000"/>
                </a:solidFill>
                <a:latin typeface="苹方-简"/>
              </a:rPr>
              <a:t>Future advancements in AI will improve predictive analytics capabilities, allowing energy companies to anticipate demand fluctuations and optimize resource allocation, ultimately driving sustainability and profitability.</a:t>
            </a:r>
            <a:endParaRPr lang="en-US" sz="1100"/>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5854700"/>
          </a:xfrm>
          <a:prstGeom prst="rect">
            <a:avLst/>
          </a:prstGeom>
          <a:solidFill>
            <a:srgbClr val="000000">
              <a:alpha val="0"/>
            </a:srgbClr>
          </a:solidFill>
        </p:spPr>
      </p:sp>
      <p:sp>
        <p:nvSpPr>
          <p:cNvPr name="AutoShape 3" id="3"/>
          <p:cNvSpPr/>
          <p:nvPr/>
        </p:nvSpPr>
        <p:spPr>
          <a:xfrm>
            <a:off x="1524000" y="2032000"/>
            <a:ext cx="4419600" cy="482600"/>
          </a:xfrm>
          <a:prstGeom prst="rect">
            <a:avLst/>
          </a:prstGeom>
          <a:solidFill>
            <a:srgbClr val="000000">
              <a:alpha val="0"/>
            </a:srgbClr>
          </a:solidFill>
        </p:spPr>
      </p:sp>
      <p:sp>
        <p:nvSpPr>
          <p:cNvPr name="AutoShape 4" id="4"/>
          <p:cNvSpPr/>
          <p:nvPr/>
        </p:nvSpPr>
        <p:spPr>
          <a:xfrm>
            <a:off x="0" y="0"/>
            <a:ext cx="10388600" cy="5854700"/>
          </a:xfrm>
          <a:prstGeom prst="rect">
            <a:avLst/>
          </a:prstGeom>
          <a:solidFill>
            <a:srgbClr val="000000">
              <a:alpha val="0"/>
            </a:srgbClr>
          </a:solidFill>
        </p:spPr>
      </p:sp>
      <p:sp>
        <p:nvSpPr>
          <p:cNvPr name="AutoShape 5" id="5"/>
          <p:cNvSpPr/>
          <p:nvPr/>
        </p:nvSpPr>
        <p:spPr>
          <a:xfrm>
            <a:off x="3632200" y="4584700"/>
            <a:ext cx="3111500" cy="0"/>
          </a:xfrm>
          <a:prstGeom prst="rect">
            <a:avLst/>
          </a:prstGeom>
          <a:solidFill>
            <a:srgbClr val="000000"/>
          </a:solidFill>
        </p:spPr>
      </p:sp>
      <p:sp>
        <p:nvSpPr>
          <p:cNvPr name="TextBox 6" id="6"/>
          <p:cNvSpPr txBox="true"/>
          <p:nvPr/>
        </p:nvSpPr>
        <p:spPr>
          <a:xfrm>
            <a:off x="1524000" y="2819400"/>
            <a:ext cx="4419600" cy="3048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1600" b="true">
                <a:solidFill>
                  <a:srgbClr val="000000"/>
                </a:solidFill>
                <a:latin typeface="苹方-简"/>
              </a:rPr>
              <a:t>AI Innovations in Renewable Energy</a:t>
            </a:r>
            <a:endParaRPr lang="en-US" sz="1100"/>
          </a:p>
        </p:txBody>
      </p:sp>
      <p:sp>
        <p:nvSpPr>
          <p:cNvPr name="TextBox 7" id="7"/>
          <p:cNvSpPr txBox="true"/>
          <p:nvPr/>
        </p:nvSpPr>
        <p:spPr>
          <a:xfrm>
            <a:off x="1524000" y="2032000"/>
            <a:ext cx="4419600" cy="482600"/>
          </a:xfrm>
          <a:prstGeom prst="rect">
            <a:avLst/>
          </a:prstGeom>
          <a:solidFill>
            <a:srgbClr val="000000">
              <a:alpha val="0"/>
            </a:srgbClr>
          </a:solidFill>
        </p:spPr>
        <p:txBody>
          <a:bodyPr anchor="t" rtlCol="false" rIns="0" lIns="0" tIns="0" bIns="0"/>
          <a:lstStyle/>
          <a:p>
            <a:pPr algn="ctr">
              <a:lnSpc>
                <a:spcPct val="100000"/>
              </a:lnSpc>
              <a:defRPr/>
            </a:pPr>
            <a:r>
              <a:rPr lang="en"/>
              <a:t/>
            </a:r>
            <a:r>
              <a:rPr lang="en-US" sz="3200" b="true">
                <a:solidFill>
                  <a:srgbClr val="388315"/>
                </a:solidFill>
                <a:latin typeface="苹方-简"/>
              </a:rPr>
              <a:t>Section 2</a:t>
            </a:r>
            <a:endParaRPr lang="en-US" sz="1100"/>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AutoShape 2" id="2"/>
          <p:cNvSpPr/>
          <p:nvPr/>
        </p:nvSpPr>
        <p:spPr>
          <a:xfrm>
            <a:off x="0" y="0"/>
            <a:ext cx="10388600" cy="6019800"/>
          </a:xfrm>
          <a:prstGeom prst="rect">
            <a:avLst/>
          </a:prstGeom>
          <a:solidFill>
            <a:srgbClr val="000000">
              <a:alpha val="0"/>
            </a:srgbClr>
          </a:solidFill>
        </p:spPr>
      </p:sp>
      <p:sp>
        <p:nvSpPr>
          <p:cNvPr name="AutoShape 3" id="3"/>
          <p:cNvSpPr/>
          <p:nvPr/>
        </p:nvSpPr>
        <p:spPr>
          <a:xfrm>
            <a:off x="1016000" y="1778000"/>
            <a:ext cx="2514600" cy="3835400"/>
          </a:xfrm>
          <a:prstGeom prst="roundRect">
            <a:avLst>
              <a:gd name="adj" fmla="val 10101"/>
            </a:avLst>
          </a:prstGeom>
          <a:solidFill>
            <a:srgbClr val="BFFDA1">
              <a:alpha val="69804"/>
            </a:srgbClr>
          </a:solidFill>
          <a:ln w="12700">
            <a:solidFill>
              <a:srgbClr val="000000">
                <a:alpha val="0"/>
              </a:srgbClr>
            </a:solidFill>
          </a:ln>
        </p:spPr>
      </p:sp>
      <p:sp>
        <p:nvSpPr>
          <p:cNvPr name="AutoShape 4" id="4"/>
          <p:cNvSpPr/>
          <p:nvPr/>
        </p:nvSpPr>
        <p:spPr>
          <a:xfrm>
            <a:off x="3937000" y="1778000"/>
            <a:ext cx="2514600" cy="3835400"/>
          </a:xfrm>
          <a:prstGeom prst="roundRect">
            <a:avLst>
              <a:gd name="adj" fmla="val 10101"/>
            </a:avLst>
          </a:prstGeom>
          <a:solidFill>
            <a:srgbClr val="BFFDA1">
              <a:alpha val="69804"/>
            </a:srgbClr>
          </a:solidFill>
          <a:ln w="12700">
            <a:solidFill>
              <a:srgbClr val="000000">
                <a:alpha val="0"/>
              </a:srgbClr>
            </a:solidFill>
          </a:ln>
        </p:spPr>
      </p:sp>
      <p:sp>
        <p:nvSpPr>
          <p:cNvPr name="AutoShape 5" id="5"/>
          <p:cNvSpPr/>
          <p:nvPr/>
        </p:nvSpPr>
        <p:spPr>
          <a:xfrm>
            <a:off x="6858000" y="1778000"/>
            <a:ext cx="2514600" cy="3835400"/>
          </a:xfrm>
          <a:prstGeom prst="roundRect">
            <a:avLst>
              <a:gd name="adj" fmla="val 10101"/>
            </a:avLst>
          </a:prstGeom>
          <a:solidFill>
            <a:srgbClr val="BFFDA1">
              <a:alpha val="69804"/>
            </a:srgbClr>
          </a:solidFill>
          <a:ln w="12700">
            <a:solidFill>
              <a:srgbClr val="000000">
                <a:alpha val="0"/>
              </a:srgbClr>
            </a:solidFill>
          </a:ln>
        </p:spPr>
      </p:sp>
      <p:sp>
        <p:nvSpPr>
          <p:cNvPr name="AutoShape 6" id="6"/>
          <p:cNvSpPr/>
          <p:nvPr/>
        </p:nvSpPr>
        <p:spPr>
          <a:xfrm>
            <a:off x="1016000" y="1981200"/>
            <a:ext cx="0" cy="711200"/>
          </a:xfrm>
          <a:prstGeom prst="rect">
            <a:avLst/>
          </a:prstGeom>
          <a:solidFill>
            <a:srgbClr val="00694C">
              <a:alpha val="0"/>
            </a:srgbClr>
          </a:solidFill>
        </p:spPr>
      </p:sp>
      <p:sp>
        <p:nvSpPr>
          <p:cNvPr name="AutoShape 7" id="7"/>
          <p:cNvSpPr/>
          <p:nvPr/>
        </p:nvSpPr>
        <p:spPr>
          <a:xfrm>
            <a:off x="1016000" y="1778000"/>
            <a:ext cx="2514600" cy="3835400"/>
          </a:xfrm>
          <a:prstGeom prst="roundRect">
            <a:avLst>
              <a:gd name="adj" fmla="val 10101"/>
            </a:avLst>
          </a:prstGeom>
          <a:solidFill>
            <a:srgbClr val="000000">
              <a:alpha val="0"/>
            </a:srgbClr>
          </a:solidFill>
          <a:ln w="12700">
            <a:solidFill>
              <a:srgbClr val="000000">
                <a:alpha val="0"/>
              </a:srgbClr>
            </a:solidFill>
          </a:ln>
        </p:spPr>
      </p:sp>
      <p:sp>
        <p:nvSpPr>
          <p:cNvPr name="AutoShape 8" id="8"/>
          <p:cNvSpPr/>
          <p:nvPr/>
        </p:nvSpPr>
        <p:spPr>
          <a:xfrm>
            <a:off x="3937000" y="1981200"/>
            <a:ext cx="0" cy="711200"/>
          </a:xfrm>
          <a:prstGeom prst="rect">
            <a:avLst/>
          </a:prstGeom>
          <a:solidFill>
            <a:srgbClr val="000000"/>
          </a:solidFill>
        </p:spPr>
      </p:sp>
      <p:sp>
        <p:nvSpPr>
          <p:cNvPr name="AutoShape 9" id="9"/>
          <p:cNvSpPr/>
          <p:nvPr/>
        </p:nvSpPr>
        <p:spPr>
          <a:xfrm>
            <a:off x="3937000" y="1778000"/>
            <a:ext cx="2514600" cy="3835400"/>
          </a:xfrm>
          <a:prstGeom prst="roundRect">
            <a:avLst>
              <a:gd name="adj" fmla="val 10101"/>
            </a:avLst>
          </a:prstGeom>
          <a:solidFill>
            <a:srgbClr val="000000">
              <a:alpha val="0"/>
            </a:srgbClr>
          </a:solidFill>
          <a:ln w="12700">
            <a:solidFill>
              <a:srgbClr val="000000">
                <a:alpha val="0"/>
              </a:srgbClr>
            </a:solidFill>
          </a:ln>
        </p:spPr>
      </p:sp>
      <p:sp>
        <p:nvSpPr>
          <p:cNvPr name="AutoShape 10" id="10"/>
          <p:cNvSpPr/>
          <p:nvPr/>
        </p:nvSpPr>
        <p:spPr>
          <a:xfrm>
            <a:off x="6858000" y="1981200"/>
            <a:ext cx="0" cy="711200"/>
          </a:xfrm>
          <a:prstGeom prst="rect">
            <a:avLst/>
          </a:prstGeom>
          <a:solidFill>
            <a:srgbClr val="00694C">
              <a:alpha val="0"/>
            </a:srgbClr>
          </a:solidFill>
        </p:spPr>
      </p:sp>
      <p:sp>
        <p:nvSpPr>
          <p:cNvPr name="AutoShape 11" id="11"/>
          <p:cNvSpPr/>
          <p:nvPr/>
        </p:nvSpPr>
        <p:spPr>
          <a:xfrm>
            <a:off x="6858000" y="1778000"/>
            <a:ext cx="2514600" cy="3835400"/>
          </a:xfrm>
          <a:prstGeom prst="roundRect">
            <a:avLst>
              <a:gd name="adj" fmla="val 10101"/>
            </a:avLst>
          </a:prstGeom>
          <a:solidFill>
            <a:srgbClr val="000000">
              <a:alpha val="0"/>
            </a:srgbClr>
          </a:solidFill>
          <a:ln w="12700">
            <a:solidFill>
              <a:srgbClr val="000000">
                <a:alpha val="0"/>
              </a:srgbClr>
            </a:solidFill>
          </a:ln>
        </p:spPr>
      </p:sp>
      <p:sp>
        <p:nvSpPr>
          <p:cNvPr name="TextBox 12" id="12"/>
          <p:cNvSpPr txBox="true"/>
          <p:nvPr/>
        </p:nvSpPr>
        <p:spPr>
          <a:xfrm>
            <a:off x="1181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01</a:t>
            </a:r>
            <a:endParaRPr lang="en-US" sz="1100"/>
          </a:p>
        </p:txBody>
      </p:sp>
      <p:sp>
        <p:nvSpPr>
          <p:cNvPr name="TextBox 13" id="13"/>
          <p:cNvSpPr txBox="true"/>
          <p:nvPr/>
        </p:nvSpPr>
        <p:spPr>
          <a:xfrm>
            <a:off x="4102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02</a:t>
            </a:r>
            <a:endParaRPr lang="en-US" sz="1100"/>
          </a:p>
        </p:txBody>
      </p:sp>
      <p:sp>
        <p:nvSpPr>
          <p:cNvPr name="TextBox 14" id="14"/>
          <p:cNvSpPr txBox="true"/>
          <p:nvPr/>
        </p:nvSpPr>
        <p:spPr>
          <a:xfrm>
            <a:off x="7023100" y="19558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3200" b="true">
                <a:solidFill>
                  <a:srgbClr val="000000"/>
                </a:solidFill>
                <a:latin typeface="苹方-简"/>
              </a:rPr>
              <a:t>03</a:t>
            </a:r>
            <a:endParaRPr lang="en-US" sz="1100"/>
          </a:p>
        </p:txBody>
      </p:sp>
      <p:sp>
        <p:nvSpPr>
          <p:cNvPr name="TextBox 15" id="15"/>
          <p:cNvSpPr txBox="true"/>
          <p:nvPr/>
        </p:nvSpPr>
        <p:spPr>
          <a:xfrm>
            <a:off x="1016000" y="444500"/>
            <a:ext cx="8356600" cy="4191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2800" b="true">
                <a:solidFill>
                  <a:srgbClr val="388315"/>
                </a:solidFill>
                <a:latin typeface="苹方-简"/>
              </a:rPr>
              <a:t>Overview of Renewable Energy Sources</a:t>
            </a:r>
            <a:endParaRPr lang="en-US" sz="1100"/>
          </a:p>
        </p:txBody>
      </p:sp>
      <p:sp>
        <p:nvSpPr>
          <p:cNvPr name="TextBox 16" id="16"/>
          <p:cNvSpPr txBox="true"/>
          <p:nvPr/>
        </p:nvSpPr>
        <p:spPr>
          <a:xfrm>
            <a:off x="1181100" y="3149600"/>
            <a:ext cx="2159000" cy="2413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Diverse Energy Options</a:t>
            </a:r>
            <a:endParaRPr lang="en-US" sz="1100"/>
          </a:p>
        </p:txBody>
      </p:sp>
      <p:sp>
        <p:nvSpPr>
          <p:cNvPr name="TextBox 17" id="17"/>
          <p:cNvSpPr txBox="true"/>
          <p:nvPr/>
        </p:nvSpPr>
        <p:spPr>
          <a:xfrm>
            <a:off x="4102100" y="3149600"/>
            <a:ext cx="2159000" cy="482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Environmental Significance</a:t>
            </a:r>
            <a:endParaRPr lang="en-US" sz="1100"/>
          </a:p>
        </p:txBody>
      </p:sp>
      <p:sp>
        <p:nvSpPr>
          <p:cNvPr name="TextBox 18" id="18"/>
          <p:cNvSpPr txBox="true"/>
          <p:nvPr/>
        </p:nvSpPr>
        <p:spPr>
          <a:xfrm>
            <a:off x="7023100" y="3149600"/>
            <a:ext cx="2159000" cy="2413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600" b="true">
                <a:solidFill>
                  <a:srgbClr val="000000"/>
                </a:solidFill>
                <a:latin typeface="苹方-简"/>
              </a:rPr>
              <a:t>Economic Opportunities</a:t>
            </a:r>
            <a:endParaRPr lang="en-US" sz="1100"/>
          </a:p>
        </p:txBody>
      </p:sp>
      <p:sp>
        <p:nvSpPr>
          <p:cNvPr name="TextBox 19" id="19"/>
          <p:cNvSpPr txBox="true"/>
          <p:nvPr/>
        </p:nvSpPr>
        <p:spPr>
          <a:xfrm>
            <a:off x="1181100" y="3594100"/>
            <a:ext cx="2159000" cy="13716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Renewable energy sources include solar, wind, hydro, geothermal, and biomass, each offering unique benefits and contributing to a sustainable energy future by reducing reliance on fossil fuels.</a:t>
            </a:r>
            <a:endParaRPr lang="en-US" sz="1100"/>
          </a:p>
        </p:txBody>
      </p:sp>
      <p:sp>
        <p:nvSpPr>
          <p:cNvPr name="TextBox 20" id="20"/>
          <p:cNvSpPr txBox="true"/>
          <p:nvPr/>
        </p:nvSpPr>
        <p:spPr>
          <a:xfrm>
            <a:off x="4102100" y="3848100"/>
            <a:ext cx="2159000" cy="16002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The adoption of renewable energy is crucial for mitigating climate change, as it significantly lowers greenhouse gas emissions and promotes cleaner air and water, aligning with global sustainability goals.</a:t>
            </a:r>
            <a:endParaRPr lang="en-US" sz="1100"/>
          </a:p>
        </p:txBody>
      </p:sp>
      <p:sp>
        <p:nvSpPr>
          <p:cNvPr name="TextBox 21" id="21"/>
          <p:cNvSpPr txBox="true"/>
          <p:nvPr/>
        </p:nvSpPr>
        <p:spPr>
          <a:xfrm>
            <a:off x="7023100" y="3594100"/>
            <a:ext cx="2159000" cy="1600200"/>
          </a:xfrm>
          <a:prstGeom prst="rect">
            <a:avLst/>
          </a:prstGeom>
          <a:solidFill>
            <a:srgbClr val="000000">
              <a:alpha val="0"/>
            </a:srgbClr>
          </a:solidFill>
        </p:spPr>
        <p:txBody>
          <a:bodyPr anchor="t" rtlCol="false" rIns="0" lIns="0" tIns="0" bIns="0"/>
          <a:lstStyle/>
          <a:p>
            <a:pPr algn="l">
              <a:lnSpc>
                <a:spcPct val="100000"/>
              </a:lnSpc>
              <a:defRPr/>
            </a:pPr>
            <a:r>
              <a:rPr lang="en"/>
              <a:t/>
            </a:r>
            <a:r>
              <a:rPr lang="en-US" sz="1200" b="false">
                <a:solidFill>
                  <a:srgbClr val="000000"/>
                </a:solidFill>
                <a:latin typeface="苹方-简"/>
              </a:rPr>
              <a:t>Investing in renewable energy not only fosters job creation in emerging sectors but also drives innovation in technology and infrastructure, making it a vital component of economic growth in the GreenTech landscape.</a:t>
            </a:r>
            <a:endParaRPr lang="en-US" sz="11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terms:modified xsi:type="dcterms:W3CDTF">2011-08-01T06:04:30Z</dcterms:modified>
  <cp:revision>1</cp:revision>
</cp:coreProperties>
</file>