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B877D18A-A337-4AF3-BD06-2A081D2BB8E0}">
          <p14:sldIdLst>
            <p14:sldId id="256"/>
          </p14:sldIdLst>
        </p14:section>
        <p14:section name="Starting" id="{C7FF89D1-7B1E-444C-B4A0-258B788C5376}">
          <p14:sldIdLst>
            <p14:sldId id="257"/>
          </p14:sldIdLst>
        </p14:section>
        <p14:section name="The Impact of AI on Financial Services" id="{0BDB8A4F-5D5E-4CBF-B586-11D8859EBA24}">
          <p14:sldIdLst>
            <p14:sldId id="258"/>
            <p14:sldId id="259"/>
            <p14:sldId id="260"/>
            <p14:sldId id="261"/>
            <p14:sldId id="262"/>
          </p14:sldIdLst>
        </p14:section>
        <p14:section name="AI Technologies Revolutionizing Fintech" id="{F84C7F6D-F235-439F-B39F-D2A1916153A3}">
          <p14:sldIdLst>
            <p14:sldId id="263"/>
            <p14:sldId id="264"/>
            <p14:sldId id="265"/>
            <p14:sldId id="266"/>
            <p14:sldId id="267"/>
          </p14:sldIdLst>
        </p14:section>
        <p14:section name="Future Trends in AI and Fintech" id="{993156C7-65A2-4B71-B183-3F5968F20699}">
          <p14:sldIdLst>
            <p14:sldId id="268"/>
            <p14:sldId id="269"/>
            <p14:sldId id="270"/>
            <p14:sldId id="271"/>
            <p14:sldId id="272"/>
          </p14:sldIdLst>
        </p14:section>
        <p14:section name="Embrace AI for Financial Business &amp; Fintech" id="{08F9D5EE-0554-4B73-B5AF-4619D7958745}">
          <p14:sldIdLst>
            <p14:sldId id="273"/>
            <p14:sldId id="274"/>
            <p14:sldId id="275"/>
            <p14:sldId id="276"/>
          </p14:sldIdLst>
        </p14:section>
        <p14:section name="Ending" id="{ED01496A-3D18-4021-AF82-C8302FAA3D45}">
          <p14:sldIdLst>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8" d="100"/>
          <a:sy n="88" d="100"/>
        </p:scale>
        <p:origin x="77"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2"/>
          <a:srcRect l="1000" r="1000"/>
          <a:stretch>
            <a:fillRect/>
          </a:stretch>
        </p:blipFill>
        <p:spPr>
          <a:xfrm>
            <a:off x="0" y="0"/>
            <a:ext cx="10388600" cy="5854700"/>
          </a:xfrm>
          <a:prstGeom prst="rect">
            <a:avLst/>
          </a:prstGeom>
        </p:spPr>
      </p:pic>
      <p:sp>
        <p:nvSpPr>
          <p:cNvPr id="4" name="AutoShape 4"/>
          <p:cNvSpPr/>
          <p:nvPr/>
        </p:nvSpPr>
        <p:spPr>
          <a:xfrm>
            <a:off x="774700" y="3911600"/>
            <a:ext cx="8851900" cy="2667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0"/>
          </a:xfrm>
          <a:prstGeom prst="rect">
            <a:avLst/>
          </a:prstGeom>
          <a:solidFill>
            <a:srgbClr val="000000"/>
          </a:solidFill>
        </p:spPr>
      </p:sp>
      <p:sp>
        <p:nvSpPr>
          <p:cNvPr id="7" name="AutoShape 7"/>
          <p:cNvSpPr/>
          <p:nvPr/>
        </p:nvSpPr>
        <p:spPr>
          <a:xfrm>
            <a:off x="774700" y="2032000"/>
            <a:ext cx="8851900" cy="2159000"/>
          </a:xfrm>
          <a:prstGeom prst="rect">
            <a:avLst/>
          </a:prstGeom>
          <a:solidFill>
            <a:srgbClr val="3FB447">
              <a:alpha val="0"/>
            </a:srgbClr>
          </a:solidFill>
        </p:spPr>
      </p:sp>
      <p:sp>
        <p:nvSpPr>
          <p:cNvPr id="8" name="TextBox 8"/>
          <p:cNvSpPr txBox="1"/>
          <p:nvPr/>
        </p:nvSpPr>
        <p:spPr>
          <a:xfrm>
            <a:off x="774700" y="2032000"/>
            <a:ext cx="8851900" cy="1574800"/>
          </a:xfrm>
          <a:prstGeom prst="rect">
            <a:avLst/>
          </a:prstGeom>
          <a:solidFill>
            <a:srgbClr val="000000">
              <a:alpha val="0"/>
            </a:srgbClr>
          </a:solidFill>
        </p:spPr>
        <p:txBody>
          <a:bodyPr lIns="0" tIns="0" rIns="0" bIns="0" rtlCol="0" anchor="t"/>
          <a:lstStyle/>
          <a:p>
            <a:pPr algn="ctr">
              <a:lnSpc>
                <a:spcPct val="100000"/>
              </a:lnSpc>
              <a:defRPr/>
            </a:pPr>
            <a:r>
              <a:rPr lang="en-US" sz="4800" b="1" dirty="0">
                <a:solidFill>
                  <a:srgbClr val="F3D66D"/>
                </a:solidFill>
                <a:latin typeface="Poppins"/>
              </a:rPr>
              <a:t>How AI is Transforming Financial Business &amp; Fintech</a:t>
            </a:r>
            <a:endParaRPr lang="en-US" sz="1100" dirty="0"/>
          </a:p>
        </p:txBody>
      </p:sp>
      <p:sp>
        <p:nvSpPr>
          <p:cNvPr id="9" name="TextBox 9"/>
          <p:cNvSpPr txBox="1"/>
          <p:nvPr/>
        </p:nvSpPr>
        <p:spPr>
          <a:xfrm>
            <a:off x="798286" y="4483100"/>
            <a:ext cx="8851900" cy="266700"/>
          </a:xfrm>
          <a:prstGeom prst="rect">
            <a:avLst/>
          </a:prstGeom>
          <a:solidFill>
            <a:srgbClr val="000000">
              <a:alpha val="0"/>
            </a:srgbClr>
          </a:solidFill>
        </p:spPr>
        <p:txBody>
          <a:bodyPr lIns="0" tIns="0" rIns="0" bIns="0" rtlCol="0" anchor="t"/>
          <a:lstStyle/>
          <a:p>
            <a:pPr algn="ctr">
              <a:lnSpc>
                <a:spcPct val="100000"/>
              </a:lnSpc>
              <a:defRPr/>
            </a:pPr>
            <a:r>
              <a:rPr lang="en-US" sz="1800" b="1" dirty="0">
                <a:solidFill>
                  <a:srgbClr val="FFFFFF"/>
                </a:solidFill>
                <a:latin typeface="苹方-简"/>
              </a:rPr>
              <a:t>Presenter: </a:t>
            </a:r>
            <a:r>
              <a:rPr lang="en-US" sz="1800" b="1" dirty="0" err="1">
                <a:solidFill>
                  <a:srgbClr val="FFFFFF"/>
                </a:solidFill>
                <a:latin typeface="苹方-简"/>
              </a:rPr>
              <a:t>Koncpt</a:t>
            </a:r>
            <a:r>
              <a:rPr lang="en-US" sz="1800" b="1" dirty="0">
                <a:solidFill>
                  <a:srgbClr val="FFFFFF"/>
                </a:solidFill>
                <a:latin typeface="苹方-简"/>
              </a:rPr>
              <a:t> AI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000" r="11000"/>
          <a:stretch>
            <a:fillRect/>
          </a:stretch>
        </p:blipFill>
        <p:spPr>
          <a:xfrm>
            <a:off x="0" y="0"/>
            <a:ext cx="10388600" cy="7391400"/>
          </a:xfrm>
          <a:prstGeom prst="rect">
            <a:avLst/>
          </a:prstGeom>
        </p:spPr>
      </p:pic>
      <p:sp>
        <p:nvSpPr>
          <p:cNvPr id="3" name="AutoShape 3"/>
          <p:cNvSpPr/>
          <p:nvPr/>
        </p:nvSpPr>
        <p:spPr>
          <a:xfrm>
            <a:off x="0" y="0"/>
            <a:ext cx="10388600" cy="7391400"/>
          </a:xfrm>
          <a:prstGeom prst="rect">
            <a:avLst/>
          </a:prstGeom>
          <a:solidFill>
            <a:srgbClr val="000000">
              <a:alpha val="0"/>
            </a:srgbClr>
          </a:solidFill>
        </p:spPr>
      </p:sp>
      <p:pic>
        <p:nvPicPr>
          <p:cNvPr id="4" name="Picture 4"/>
          <p:cNvPicPr>
            <a:picLocks noChangeAspect="1"/>
          </p:cNvPicPr>
          <p:nvPr/>
        </p:nvPicPr>
        <p:blipFill>
          <a:blip r:embed="rId3"/>
          <a:srcRect l="14000" r="14000"/>
          <a:stretch>
            <a:fillRect/>
          </a:stretch>
        </p:blipFill>
        <p:spPr>
          <a:xfrm>
            <a:off x="0" y="0"/>
            <a:ext cx="3454400" cy="7391400"/>
          </a:xfrm>
          <a:prstGeom prst="rect">
            <a:avLst/>
          </a:prstGeom>
        </p:spPr>
      </p:pic>
      <p:sp>
        <p:nvSpPr>
          <p:cNvPr id="5" name="AutoShape 5"/>
          <p:cNvSpPr/>
          <p:nvPr/>
        </p:nvSpPr>
        <p:spPr>
          <a:xfrm>
            <a:off x="4057650" y="1022350"/>
            <a:ext cx="5829300" cy="1625600"/>
          </a:xfrm>
          <a:prstGeom prst="roundRect">
            <a:avLst>
              <a:gd name="adj" fmla="val 12500"/>
            </a:avLst>
          </a:prstGeom>
          <a:solidFill>
            <a:srgbClr val="3257A3"/>
          </a:solidFill>
        </p:spPr>
      </p:sp>
      <p:sp>
        <p:nvSpPr>
          <p:cNvPr id="6" name="AutoShape 6"/>
          <p:cNvSpPr/>
          <p:nvPr/>
        </p:nvSpPr>
        <p:spPr>
          <a:xfrm>
            <a:off x="4084864" y="2787650"/>
            <a:ext cx="5829300" cy="1409700"/>
          </a:xfrm>
          <a:prstGeom prst="roundRect">
            <a:avLst>
              <a:gd name="adj" fmla="val 14414"/>
            </a:avLst>
          </a:prstGeom>
          <a:solidFill>
            <a:srgbClr val="3257A3"/>
          </a:solidFill>
        </p:spPr>
      </p:sp>
      <p:sp>
        <p:nvSpPr>
          <p:cNvPr id="7" name="AutoShape 7"/>
          <p:cNvSpPr/>
          <p:nvPr/>
        </p:nvSpPr>
        <p:spPr>
          <a:xfrm>
            <a:off x="4084864" y="4435929"/>
            <a:ext cx="5829300" cy="1409700"/>
          </a:xfrm>
          <a:prstGeom prst="roundRect">
            <a:avLst>
              <a:gd name="adj" fmla="val 14414"/>
            </a:avLst>
          </a:prstGeom>
          <a:solidFill>
            <a:srgbClr val="3257A3"/>
          </a:solidFill>
        </p:spPr>
      </p:sp>
      <p:sp>
        <p:nvSpPr>
          <p:cNvPr id="8" name="AutoShape 8"/>
          <p:cNvSpPr/>
          <p:nvPr/>
        </p:nvSpPr>
        <p:spPr>
          <a:xfrm>
            <a:off x="0" y="0"/>
            <a:ext cx="3454400" cy="7391400"/>
          </a:xfrm>
          <a:prstGeom prst="rect">
            <a:avLst/>
          </a:prstGeom>
          <a:solidFill>
            <a:srgbClr val="000000">
              <a:alpha val="0"/>
            </a:srgbClr>
          </a:solidFill>
        </p:spPr>
      </p:sp>
      <p:sp>
        <p:nvSpPr>
          <p:cNvPr id="9" name="AutoShape 9"/>
          <p:cNvSpPr/>
          <p:nvPr/>
        </p:nvSpPr>
        <p:spPr>
          <a:xfrm>
            <a:off x="4064000" y="1917700"/>
            <a:ext cx="0" cy="1282700"/>
          </a:xfrm>
          <a:prstGeom prst="rect">
            <a:avLst/>
          </a:prstGeom>
          <a:solidFill>
            <a:srgbClr val="FFFFFF"/>
          </a:solidFill>
        </p:spPr>
      </p:sp>
      <p:sp>
        <p:nvSpPr>
          <p:cNvPr id="10" name="AutoShape 10"/>
          <p:cNvSpPr/>
          <p:nvPr/>
        </p:nvSpPr>
        <p:spPr>
          <a:xfrm>
            <a:off x="4064000" y="3733800"/>
            <a:ext cx="0" cy="1117600"/>
          </a:xfrm>
          <a:prstGeom prst="rect">
            <a:avLst/>
          </a:prstGeom>
          <a:solidFill>
            <a:srgbClr val="FFFFFF"/>
          </a:solidFill>
        </p:spPr>
      </p:sp>
      <p:sp>
        <p:nvSpPr>
          <p:cNvPr id="11" name="AutoShape 11"/>
          <p:cNvSpPr/>
          <p:nvPr/>
        </p:nvSpPr>
        <p:spPr>
          <a:xfrm>
            <a:off x="4064000" y="5359400"/>
            <a:ext cx="0" cy="1117600"/>
          </a:xfrm>
          <a:prstGeom prst="rect">
            <a:avLst/>
          </a:prstGeom>
          <a:solidFill>
            <a:srgbClr val="FFFFFF"/>
          </a:solidFill>
        </p:spPr>
      </p:sp>
      <p:sp>
        <p:nvSpPr>
          <p:cNvPr id="12" name="AutoShape 12"/>
          <p:cNvSpPr/>
          <p:nvPr/>
        </p:nvSpPr>
        <p:spPr>
          <a:xfrm>
            <a:off x="0" y="0"/>
            <a:ext cx="0" cy="0"/>
          </a:xfrm>
          <a:prstGeom prst="rect">
            <a:avLst/>
          </a:prstGeom>
          <a:solidFill>
            <a:srgbClr val="000000">
              <a:alpha val="0"/>
            </a:srgbClr>
          </a:solidFill>
        </p:spPr>
      </p:sp>
      <p:sp>
        <p:nvSpPr>
          <p:cNvPr id="13" name="TextBox 13"/>
          <p:cNvSpPr txBox="1"/>
          <p:nvPr/>
        </p:nvSpPr>
        <p:spPr>
          <a:xfrm>
            <a:off x="4084864" y="31750"/>
            <a:ext cx="5829300" cy="850900"/>
          </a:xfrm>
          <a:prstGeom prst="rect">
            <a:avLst/>
          </a:prstGeom>
          <a:solidFill>
            <a:srgbClr val="000000">
              <a:alpha val="0"/>
            </a:srgbClr>
          </a:solidFill>
        </p:spPr>
        <p:txBody>
          <a:bodyPr lIns="0" tIns="0" rIns="0" bIns="0" rtlCol="0" anchor="t"/>
          <a:lstStyle/>
          <a:p>
            <a:pPr algn="l">
              <a:lnSpc>
                <a:spcPct val="100000"/>
              </a:lnSpc>
              <a:defRPr/>
            </a:pPr>
            <a:r>
              <a:rPr lang="en-US" sz="2800" b="1" dirty="0">
                <a:solidFill>
                  <a:srgbClr val="F3D66D"/>
                </a:solidFill>
                <a:latin typeface="苹方-简"/>
              </a:rPr>
              <a:t>Natural Language Processing in Customer Service</a:t>
            </a:r>
            <a:endParaRPr lang="en-US" sz="1100" dirty="0"/>
          </a:p>
        </p:txBody>
      </p:sp>
      <p:sp>
        <p:nvSpPr>
          <p:cNvPr id="14" name="TextBox 14"/>
          <p:cNvSpPr txBox="1"/>
          <p:nvPr/>
        </p:nvSpPr>
        <p:spPr>
          <a:xfrm>
            <a:off x="4248150" y="1225550"/>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Improved Customer Interaction</a:t>
            </a:r>
            <a:endParaRPr lang="en-US" sz="1100"/>
          </a:p>
        </p:txBody>
      </p:sp>
      <p:sp>
        <p:nvSpPr>
          <p:cNvPr id="15" name="TextBox 15"/>
          <p:cNvSpPr txBox="1"/>
          <p:nvPr/>
        </p:nvSpPr>
        <p:spPr>
          <a:xfrm>
            <a:off x="4275364" y="2990850"/>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Sentiment Analysis for Insights</a:t>
            </a:r>
            <a:endParaRPr lang="en-US" sz="1100"/>
          </a:p>
        </p:txBody>
      </p:sp>
      <p:sp>
        <p:nvSpPr>
          <p:cNvPr id="16" name="TextBox 16"/>
          <p:cNvSpPr txBox="1"/>
          <p:nvPr/>
        </p:nvSpPr>
        <p:spPr>
          <a:xfrm>
            <a:off x="4275364" y="4639129"/>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Cost Reduction through Automation</a:t>
            </a:r>
            <a:endParaRPr lang="en-US" sz="1100" dirty="0"/>
          </a:p>
        </p:txBody>
      </p:sp>
      <p:sp>
        <p:nvSpPr>
          <p:cNvPr id="17" name="TextBox 17"/>
          <p:cNvSpPr txBox="1"/>
          <p:nvPr/>
        </p:nvSpPr>
        <p:spPr>
          <a:xfrm>
            <a:off x="4248150" y="1593850"/>
            <a:ext cx="5422900" cy="850900"/>
          </a:xfrm>
          <a:prstGeom prst="rect">
            <a:avLst/>
          </a:prstGeom>
          <a:solidFill>
            <a:srgbClr val="000000">
              <a:alpha val="0"/>
            </a:srgbClr>
          </a:solidFill>
        </p:spPr>
        <p:txBody>
          <a:bodyPr lIns="0" tIns="0" rIns="0" bIns="0" rtlCol="0" anchor="t"/>
          <a:lstStyle/>
          <a:p>
            <a:pPr algn="l">
              <a:lnSpc>
                <a:spcPct val="100000"/>
              </a:lnSpc>
              <a:defRPr/>
            </a:pPr>
            <a:r>
              <a:rPr lang="en-US" sz="1400" b="0" dirty="0">
                <a:solidFill>
                  <a:srgbClr val="FFFEFE"/>
                </a:solidFill>
                <a:latin typeface="苹方-简"/>
              </a:rPr>
              <a:t>Natural Language Processing (NLP) enables financial institutions to understand and respond to customer inquiries in real-time, enhancing communication and providing immediate assistance, which leads to higher customer satisfaction.</a:t>
            </a:r>
            <a:endParaRPr lang="en-US" sz="1100" dirty="0"/>
          </a:p>
        </p:txBody>
      </p:sp>
      <p:sp>
        <p:nvSpPr>
          <p:cNvPr id="18" name="TextBox 18"/>
          <p:cNvSpPr txBox="1"/>
          <p:nvPr/>
        </p:nvSpPr>
        <p:spPr>
          <a:xfrm>
            <a:off x="4275364" y="3371850"/>
            <a:ext cx="5422900" cy="635000"/>
          </a:xfrm>
          <a:prstGeom prst="rect">
            <a:avLst/>
          </a:prstGeom>
          <a:solidFill>
            <a:srgbClr val="000000">
              <a:alpha val="0"/>
            </a:srgbClr>
          </a:solidFill>
        </p:spPr>
        <p:txBody>
          <a:bodyPr lIns="0" tIns="0" rIns="0" bIns="0" rtlCol="0" anchor="t"/>
          <a:lstStyle/>
          <a:p>
            <a:pPr algn="l">
              <a:lnSpc>
                <a:spcPct val="100000"/>
              </a:lnSpc>
              <a:defRPr/>
            </a:pPr>
            <a:r>
              <a:rPr lang="en-US" sz="1400" b="0">
                <a:solidFill>
                  <a:srgbClr val="FFFDFD"/>
                </a:solidFill>
                <a:latin typeface="苹方-简"/>
              </a:rPr>
              <a:t>By analyzing customer interactions, NLP tools can gauge sentiment and feedback, allowing financial firms to identify areas for improvement and tailor services to meet customer expectations more effectively.</a:t>
            </a:r>
            <a:endParaRPr lang="en-US" sz="1100"/>
          </a:p>
        </p:txBody>
      </p:sp>
      <p:sp>
        <p:nvSpPr>
          <p:cNvPr id="19" name="TextBox 19"/>
          <p:cNvSpPr txBox="1"/>
          <p:nvPr/>
        </p:nvSpPr>
        <p:spPr>
          <a:xfrm>
            <a:off x="4275364" y="5007429"/>
            <a:ext cx="5422900" cy="635000"/>
          </a:xfrm>
          <a:prstGeom prst="rect">
            <a:avLst/>
          </a:prstGeom>
          <a:solidFill>
            <a:srgbClr val="000000">
              <a:alpha val="0"/>
            </a:srgbClr>
          </a:solidFill>
        </p:spPr>
        <p:txBody>
          <a:bodyPr lIns="0" tIns="0" rIns="0" bIns="0" rtlCol="0" anchor="t"/>
          <a:lstStyle/>
          <a:p>
            <a:pPr algn="l">
              <a:lnSpc>
                <a:spcPct val="100000"/>
              </a:lnSpc>
              <a:defRPr/>
            </a:pPr>
            <a:r>
              <a:rPr lang="en-US" sz="1400" b="0">
                <a:solidFill>
                  <a:srgbClr val="FFFEFE"/>
                </a:solidFill>
                <a:latin typeface="苹方-简"/>
              </a:rPr>
              <a:t>Implementing NLP-driven chatbots and virtual assistants reduces the need for extensive customer service teams, lowering operational costs while maintaining high service levels and responsiveness to customer needs.</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00" r="3000"/>
          <a:stretch>
            <a:fillRect/>
          </a:stretch>
        </p:blipFill>
        <p:spPr>
          <a:xfrm>
            <a:off x="0" y="0"/>
            <a:ext cx="10388600" cy="6121400"/>
          </a:xfrm>
          <a:prstGeom prst="rect">
            <a:avLst/>
          </a:prstGeom>
        </p:spPr>
      </p:pic>
      <p:sp>
        <p:nvSpPr>
          <p:cNvPr id="3" name="AutoShape 3"/>
          <p:cNvSpPr/>
          <p:nvPr/>
        </p:nvSpPr>
        <p:spPr>
          <a:xfrm>
            <a:off x="0" y="0"/>
            <a:ext cx="10388600" cy="6121400"/>
          </a:xfrm>
          <a:prstGeom prst="rect">
            <a:avLst/>
          </a:prstGeom>
          <a:solidFill>
            <a:srgbClr val="000000">
              <a:alpha val="0"/>
            </a:srgbClr>
          </a:solidFill>
        </p:spPr>
      </p:sp>
      <p:sp>
        <p:nvSpPr>
          <p:cNvPr id="4" name="AutoShape 4"/>
          <p:cNvSpPr/>
          <p:nvPr/>
        </p:nvSpPr>
        <p:spPr>
          <a:xfrm>
            <a:off x="762000" y="1435100"/>
            <a:ext cx="2743200" cy="3911600"/>
          </a:xfrm>
          <a:prstGeom prst="roundRect">
            <a:avLst>
              <a:gd name="adj" fmla="val 3703"/>
            </a:avLst>
          </a:prstGeom>
          <a:solidFill>
            <a:srgbClr val="000000">
              <a:alpha val="0"/>
            </a:srgbClr>
          </a:solidFill>
        </p:spPr>
      </p:sp>
      <p:sp>
        <p:nvSpPr>
          <p:cNvPr id="5" name="AutoShape 5"/>
          <p:cNvSpPr/>
          <p:nvPr/>
        </p:nvSpPr>
        <p:spPr>
          <a:xfrm>
            <a:off x="3810000" y="1435100"/>
            <a:ext cx="2743200" cy="3911600"/>
          </a:xfrm>
          <a:prstGeom prst="roundRect">
            <a:avLst>
              <a:gd name="adj" fmla="val 3703"/>
            </a:avLst>
          </a:prstGeom>
          <a:solidFill>
            <a:srgbClr val="000000">
              <a:alpha val="0"/>
            </a:srgbClr>
          </a:solidFill>
        </p:spPr>
      </p:sp>
      <p:sp>
        <p:nvSpPr>
          <p:cNvPr id="6" name="AutoShape 6"/>
          <p:cNvSpPr/>
          <p:nvPr/>
        </p:nvSpPr>
        <p:spPr>
          <a:xfrm>
            <a:off x="6870700" y="1435100"/>
            <a:ext cx="2743200" cy="3911600"/>
          </a:xfrm>
          <a:prstGeom prst="roundRect">
            <a:avLst>
              <a:gd name="adj" fmla="val 3703"/>
            </a:avLst>
          </a:prstGeom>
          <a:solidFill>
            <a:srgbClr val="000000">
              <a:alpha val="0"/>
            </a:srgbClr>
          </a:solidFill>
        </p:spPr>
      </p:sp>
      <p:sp>
        <p:nvSpPr>
          <p:cNvPr id="7" name="AutoShape 7"/>
          <p:cNvSpPr/>
          <p:nvPr/>
        </p:nvSpPr>
        <p:spPr>
          <a:xfrm>
            <a:off x="762000" y="5486400"/>
            <a:ext cx="2743200" cy="0"/>
          </a:xfrm>
          <a:prstGeom prst="rect">
            <a:avLst/>
          </a:prstGeom>
          <a:solidFill>
            <a:srgbClr val="000000"/>
          </a:solidFill>
        </p:spPr>
      </p:sp>
      <p:sp>
        <p:nvSpPr>
          <p:cNvPr id="8" name="AutoShape 8"/>
          <p:cNvSpPr/>
          <p:nvPr/>
        </p:nvSpPr>
        <p:spPr>
          <a:xfrm>
            <a:off x="3810000" y="5486400"/>
            <a:ext cx="2743200" cy="0"/>
          </a:xfrm>
          <a:prstGeom prst="rect">
            <a:avLst/>
          </a:prstGeom>
          <a:solidFill>
            <a:srgbClr val="000000"/>
          </a:solidFill>
        </p:spPr>
      </p:sp>
      <p:sp>
        <p:nvSpPr>
          <p:cNvPr id="9" name="AutoShape 9"/>
          <p:cNvSpPr/>
          <p:nvPr/>
        </p:nvSpPr>
        <p:spPr>
          <a:xfrm>
            <a:off x="6870700" y="5486400"/>
            <a:ext cx="2743200" cy="0"/>
          </a:xfrm>
          <a:prstGeom prst="rect">
            <a:avLst/>
          </a:prstGeom>
          <a:solidFill>
            <a:srgbClr val="000000"/>
          </a:solidFill>
        </p:spPr>
      </p:sp>
      <p:pic>
        <p:nvPicPr>
          <p:cNvPr id="10" name="Picture 10"/>
          <p:cNvPicPr>
            <a:picLocks noChangeAspect="1"/>
          </p:cNvPicPr>
          <p:nvPr/>
        </p:nvPicPr>
        <p:blipFill>
          <a:blip r:embed="rId3"/>
          <a:srcRect t="32000" b="32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32000" b="32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29000" b="29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Blockchain and AI Synergy</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Enhanced Data Security</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Smart Contracts Automation</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Improved Compliance and Reporting</a:t>
            </a:r>
            <a:endParaRPr lang="en-US" sz="1100"/>
          </a:p>
        </p:txBody>
      </p:sp>
      <p:sp>
        <p:nvSpPr>
          <p:cNvPr id="17" name="TextBox 17"/>
          <p:cNvSpPr txBox="1"/>
          <p:nvPr/>
        </p:nvSpPr>
        <p:spPr>
          <a:xfrm>
            <a:off x="762000" y="3594100"/>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The combination of blockchain's decentralized ledger technology with AI's analytical capabilities ensures secure and transparent transactions, significantly reducing the risk of data breaches and fraud in financial services.</a:t>
            </a:r>
            <a:endParaRPr lang="en-US" sz="1100" dirty="0"/>
          </a:p>
        </p:txBody>
      </p:sp>
      <p:sp>
        <p:nvSpPr>
          <p:cNvPr id="18" name="TextBox 18"/>
          <p:cNvSpPr txBox="1"/>
          <p:nvPr/>
        </p:nvSpPr>
        <p:spPr>
          <a:xfrm>
            <a:off x="3810000" y="3575051"/>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can optimize the execution of smart contracts on blockchain platforms, enabling automated, self-executing agreements that enhance efficiency and reduce the need for intermediaries in financial transactions.</a:t>
            </a:r>
            <a:endParaRPr lang="en-US" sz="1100" dirty="0"/>
          </a:p>
        </p:txBody>
      </p:sp>
      <p:sp>
        <p:nvSpPr>
          <p:cNvPr id="19" name="TextBox 19"/>
          <p:cNvSpPr txBox="1"/>
          <p:nvPr/>
        </p:nvSpPr>
        <p:spPr>
          <a:xfrm>
            <a:off x="6870700" y="3860800"/>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Integrating AI with blockchain allows for real-time monitoring and analysis of transactions, facilitating compliance with regulatory requirements and improving the accuracy of financial reporting in fintech operations.</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0" r="10000"/>
          <a:stretch>
            <a:fillRect/>
          </a:stretch>
        </p:blipFill>
        <p:spPr>
          <a:xfrm>
            <a:off x="0" y="0"/>
            <a:ext cx="10388600" cy="7200900"/>
          </a:xfrm>
          <a:prstGeom prst="rect">
            <a:avLst/>
          </a:prstGeom>
        </p:spPr>
      </p:pic>
      <p:sp>
        <p:nvSpPr>
          <p:cNvPr id="3" name="AutoShape 3"/>
          <p:cNvSpPr/>
          <p:nvPr/>
        </p:nvSpPr>
        <p:spPr>
          <a:xfrm>
            <a:off x="0" y="0"/>
            <a:ext cx="10388600" cy="7200900"/>
          </a:xfrm>
          <a:prstGeom prst="rect">
            <a:avLst/>
          </a:prstGeom>
          <a:solidFill>
            <a:srgbClr val="000000">
              <a:alpha val="0"/>
            </a:srgbClr>
          </a:solidFill>
        </p:spPr>
      </p:sp>
      <p:pic>
        <p:nvPicPr>
          <p:cNvPr id="4" name="Picture 4"/>
          <p:cNvPicPr>
            <a:picLocks noChangeAspect="1"/>
          </p:cNvPicPr>
          <p:nvPr/>
        </p:nvPicPr>
        <p:blipFill>
          <a:blip r:embed="rId3"/>
          <a:srcRect l="16000" r="16000"/>
          <a:stretch>
            <a:fillRect/>
          </a:stretch>
        </p:blipFill>
        <p:spPr>
          <a:xfrm>
            <a:off x="762000" y="1536700"/>
            <a:ext cx="2743200" cy="4889500"/>
          </a:xfrm>
          <a:prstGeom prst="roundRect">
            <a:avLst>
              <a:gd name="adj" fmla="val 9259"/>
            </a:avLst>
          </a:prstGeom>
        </p:spPr>
      </p:pic>
      <p:pic>
        <p:nvPicPr>
          <p:cNvPr id="5" name="Picture 5"/>
          <p:cNvPicPr>
            <a:picLocks noChangeAspect="1"/>
          </p:cNvPicPr>
          <p:nvPr/>
        </p:nvPicPr>
        <p:blipFill>
          <a:blip r:embed="rId3"/>
          <a:srcRect l="16000" r="16000"/>
          <a:stretch>
            <a:fillRect/>
          </a:stretch>
        </p:blipFill>
        <p:spPr>
          <a:xfrm>
            <a:off x="3810000" y="1536700"/>
            <a:ext cx="2743200" cy="4889500"/>
          </a:xfrm>
          <a:prstGeom prst="roundRect">
            <a:avLst>
              <a:gd name="adj" fmla="val 9259"/>
            </a:avLst>
          </a:prstGeom>
        </p:spPr>
      </p:pic>
      <p:pic>
        <p:nvPicPr>
          <p:cNvPr id="6" name="Picture 6"/>
          <p:cNvPicPr>
            <a:picLocks noChangeAspect="1"/>
          </p:cNvPicPr>
          <p:nvPr/>
        </p:nvPicPr>
        <p:blipFill>
          <a:blip r:embed="rId3"/>
          <a:srcRect l="16000" r="16000"/>
          <a:stretch>
            <a:fillRect/>
          </a:stretch>
        </p:blipFill>
        <p:spPr>
          <a:xfrm>
            <a:off x="6870700" y="1536700"/>
            <a:ext cx="2743200" cy="48895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889500"/>
          </a:xfrm>
          <a:prstGeom prst="roundRect">
            <a:avLst>
              <a:gd name="adj" fmla="val 9259"/>
            </a:avLst>
          </a:prstGeom>
          <a:solidFill>
            <a:srgbClr val="000000">
              <a:alpha val="0"/>
            </a:srgbClr>
          </a:solidFill>
          <a:ln w="12700">
            <a:solidFill>
              <a:srgbClr val="09184B"/>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889500"/>
          </a:xfrm>
          <a:prstGeom prst="roundRect">
            <a:avLst>
              <a:gd name="adj" fmla="val 9259"/>
            </a:avLst>
          </a:prstGeom>
          <a:solidFill>
            <a:srgbClr val="000000">
              <a:alpha val="0"/>
            </a:srgbClr>
          </a:solidFill>
          <a:ln w="12700">
            <a:solidFill>
              <a:srgbClr val="09184B"/>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889500"/>
          </a:xfrm>
          <a:prstGeom prst="roundRect">
            <a:avLst>
              <a:gd name="adj" fmla="val 9259"/>
            </a:avLst>
          </a:prstGeom>
          <a:solidFill>
            <a:srgbClr val="000000">
              <a:alpha val="0"/>
            </a:srgbClr>
          </a:solidFill>
          <a:ln w="12700">
            <a:solidFill>
              <a:srgbClr val="09184B"/>
            </a:solidFill>
          </a:ln>
        </p:spPr>
      </p:sp>
      <p:sp>
        <p:nvSpPr>
          <p:cNvPr id="13" name="TextBox 13"/>
          <p:cNvSpPr txBox="1"/>
          <p:nvPr/>
        </p:nvSpPr>
        <p:spPr>
          <a:xfrm>
            <a:off x="10795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01</a:t>
            </a:r>
            <a:endParaRPr lang="en-US" sz="1100"/>
          </a:p>
        </p:txBody>
      </p:sp>
      <p:sp>
        <p:nvSpPr>
          <p:cNvPr id="14" name="TextBox 14"/>
          <p:cNvSpPr txBox="1"/>
          <p:nvPr/>
        </p:nvSpPr>
        <p:spPr>
          <a:xfrm>
            <a:off x="4140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02</a:t>
            </a:r>
            <a:endParaRPr lang="en-US" sz="1100"/>
          </a:p>
        </p:txBody>
      </p:sp>
      <p:sp>
        <p:nvSpPr>
          <p:cNvPr id="15" name="TextBox 15"/>
          <p:cNvSpPr txBox="1"/>
          <p:nvPr/>
        </p:nvSpPr>
        <p:spPr>
          <a:xfrm>
            <a:off x="7188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Robotic Process Automation in Financial Operations</a:t>
            </a:r>
            <a:endParaRPr lang="en-US" sz="1100"/>
          </a:p>
        </p:txBody>
      </p:sp>
      <p:sp>
        <p:nvSpPr>
          <p:cNvPr id="17" name="TextBox 17"/>
          <p:cNvSpPr txBox="1"/>
          <p:nvPr/>
        </p:nvSpPr>
        <p:spPr>
          <a:xfrm>
            <a:off x="1075871" y="273685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Streamlining Routine Tasks</a:t>
            </a:r>
            <a:endParaRPr lang="en-US" sz="1100" dirty="0"/>
          </a:p>
        </p:txBody>
      </p:sp>
      <p:sp>
        <p:nvSpPr>
          <p:cNvPr id="18" name="TextBox 18"/>
          <p:cNvSpPr txBox="1"/>
          <p:nvPr/>
        </p:nvSpPr>
        <p:spPr>
          <a:xfrm>
            <a:off x="4133850" y="27686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Cost Reduction and Resource Allocation</a:t>
            </a:r>
            <a:endParaRPr lang="en-US" sz="1100" dirty="0"/>
          </a:p>
        </p:txBody>
      </p:sp>
      <p:sp>
        <p:nvSpPr>
          <p:cNvPr id="19" name="TextBox 19"/>
          <p:cNvSpPr txBox="1"/>
          <p:nvPr/>
        </p:nvSpPr>
        <p:spPr>
          <a:xfrm>
            <a:off x="7217229" y="2743200"/>
            <a:ext cx="2095500" cy="8128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Enhanced Compliance and Reporting</a:t>
            </a:r>
            <a:endParaRPr lang="en-US" sz="1100" dirty="0"/>
          </a:p>
        </p:txBody>
      </p:sp>
      <p:sp>
        <p:nvSpPr>
          <p:cNvPr id="20" name="TextBox 20"/>
          <p:cNvSpPr txBox="1"/>
          <p:nvPr/>
        </p:nvSpPr>
        <p:spPr>
          <a:xfrm>
            <a:off x="1075871" y="3517900"/>
            <a:ext cx="2095500" cy="21336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Robotic Process Automation (RPA) automates repetitive financial tasks such as data entry, invoice processing, and reconciliation, significantly reducing processing time and minimizing human error, which enhances overall operational efficiency.</a:t>
            </a:r>
            <a:endParaRPr lang="en-US" sz="1100" dirty="0"/>
          </a:p>
        </p:txBody>
      </p:sp>
      <p:sp>
        <p:nvSpPr>
          <p:cNvPr id="21" name="TextBox 21"/>
          <p:cNvSpPr txBox="1"/>
          <p:nvPr/>
        </p:nvSpPr>
        <p:spPr>
          <a:xfrm>
            <a:off x="4133850" y="3609521"/>
            <a:ext cx="20955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By implementing RPA, financial institutions can lower operational costs and reallocate human resources to more strategic tasks, allowing employees to focus on higher-value activities that drive business growth and innovation.</a:t>
            </a:r>
            <a:endParaRPr lang="en-US" sz="1100" dirty="0"/>
          </a:p>
        </p:txBody>
      </p:sp>
      <p:sp>
        <p:nvSpPr>
          <p:cNvPr id="22" name="TextBox 22"/>
          <p:cNvSpPr txBox="1"/>
          <p:nvPr/>
        </p:nvSpPr>
        <p:spPr>
          <a:xfrm>
            <a:off x="7188200" y="3600450"/>
            <a:ext cx="20955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RPA ensures consistent adherence to regulatory requirements by automating compliance checks and generating accurate reports, thereby reducing the risk of non-compliance and enhancing the reliability of financial data.</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3"/>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3632200" y="4584700"/>
            <a:ext cx="3111500" cy="0"/>
          </a:xfrm>
          <a:prstGeom prst="rect">
            <a:avLst/>
          </a:prstGeom>
          <a:solidFill>
            <a:srgbClr val="000000"/>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t"/>
          <a:lstStyle/>
          <a:p>
            <a:pPr algn="ctr">
              <a:lnSpc>
                <a:spcPct val="100000"/>
              </a:lnSpc>
              <a:defRPr/>
            </a:pPr>
            <a:r>
              <a:rPr lang="en-US" sz="2800" b="1">
                <a:solidFill>
                  <a:srgbClr val="FFFFFF"/>
                </a:solidFill>
                <a:latin typeface="苹方-简"/>
              </a:rPr>
              <a:t>Future Trends in AI and Fintech</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t"/>
          <a:lstStyle/>
          <a:p>
            <a:pPr algn="ctr">
              <a:lnSpc>
                <a:spcPct val="100000"/>
              </a:lnSpc>
              <a:defRPr/>
            </a:pPr>
            <a:r>
              <a:rPr lang="en-US" sz="1800" b="1">
                <a:solidFill>
                  <a:srgbClr val="F3D66D"/>
                </a:solidFill>
                <a:latin typeface="苹方-简"/>
              </a:rPr>
              <a:t>Section 3</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00" r="4000"/>
          <a:stretch>
            <a:fillRect/>
          </a:stretch>
        </p:blipFill>
        <p:spPr>
          <a:xfrm>
            <a:off x="0" y="0"/>
            <a:ext cx="10388600" cy="6337300"/>
          </a:xfrm>
          <a:prstGeom prst="rect">
            <a:avLst/>
          </a:prstGeom>
        </p:spPr>
      </p:pic>
      <p:sp>
        <p:nvSpPr>
          <p:cNvPr id="3" name="AutoShape 3"/>
          <p:cNvSpPr/>
          <p:nvPr/>
        </p:nvSpPr>
        <p:spPr>
          <a:xfrm>
            <a:off x="0" y="0"/>
            <a:ext cx="10388600" cy="6337300"/>
          </a:xfrm>
          <a:prstGeom prst="rect">
            <a:avLst/>
          </a:prstGeom>
          <a:solidFill>
            <a:srgbClr val="000000">
              <a:alpha val="0"/>
            </a:srgbClr>
          </a:solidFill>
        </p:spPr>
      </p:sp>
      <p:sp>
        <p:nvSpPr>
          <p:cNvPr id="4" name="AutoShape 4"/>
          <p:cNvSpPr/>
          <p:nvPr/>
        </p:nvSpPr>
        <p:spPr>
          <a:xfrm>
            <a:off x="762000" y="1435100"/>
            <a:ext cx="2743200" cy="4127500"/>
          </a:xfrm>
          <a:prstGeom prst="roundRect">
            <a:avLst>
              <a:gd name="adj" fmla="val 3703"/>
            </a:avLst>
          </a:prstGeom>
          <a:solidFill>
            <a:srgbClr val="000000">
              <a:alpha val="0"/>
            </a:srgbClr>
          </a:solidFill>
        </p:spPr>
      </p:sp>
      <p:sp>
        <p:nvSpPr>
          <p:cNvPr id="5" name="AutoShape 5"/>
          <p:cNvSpPr/>
          <p:nvPr/>
        </p:nvSpPr>
        <p:spPr>
          <a:xfrm>
            <a:off x="3810000" y="1435100"/>
            <a:ext cx="2743200" cy="4127500"/>
          </a:xfrm>
          <a:prstGeom prst="roundRect">
            <a:avLst>
              <a:gd name="adj" fmla="val 3703"/>
            </a:avLst>
          </a:prstGeom>
          <a:solidFill>
            <a:srgbClr val="000000">
              <a:alpha val="0"/>
            </a:srgbClr>
          </a:solidFill>
        </p:spPr>
      </p:sp>
      <p:sp>
        <p:nvSpPr>
          <p:cNvPr id="6" name="AutoShape 6"/>
          <p:cNvSpPr/>
          <p:nvPr/>
        </p:nvSpPr>
        <p:spPr>
          <a:xfrm>
            <a:off x="6870700" y="1435100"/>
            <a:ext cx="2743200" cy="4127500"/>
          </a:xfrm>
          <a:prstGeom prst="roundRect">
            <a:avLst>
              <a:gd name="adj" fmla="val 3703"/>
            </a:avLst>
          </a:prstGeom>
          <a:solidFill>
            <a:srgbClr val="000000">
              <a:alpha val="0"/>
            </a:srgbClr>
          </a:solidFill>
        </p:spPr>
      </p:sp>
      <p:sp>
        <p:nvSpPr>
          <p:cNvPr id="7" name="AutoShape 7"/>
          <p:cNvSpPr/>
          <p:nvPr/>
        </p:nvSpPr>
        <p:spPr>
          <a:xfrm>
            <a:off x="762000" y="5702300"/>
            <a:ext cx="2743200" cy="0"/>
          </a:xfrm>
          <a:prstGeom prst="rect">
            <a:avLst/>
          </a:prstGeom>
          <a:solidFill>
            <a:srgbClr val="000000"/>
          </a:solidFill>
        </p:spPr>
      </p:sp>
      <p:sp>
        <p:nvSpPr>
          <p:cNvPr id="8" name="AutoShape 8"/>
          <p:cNvSpPr/>
          <p:nvPr/>
        </p:nvSpPr>
        <p:spPr>
          <a:xfrm>
            <a:off x="3810000" y="5702300"/>
            <a:ext cx="2743200" cy="0"/>
          </a:xfrm>
          <a:prstGeom prst="rect">
            <a:avLst/>
          </a:prstGeom>
          <a:solidFill>
            <a:srgbClr val="000000"/>
          </a:solidFill>
        </p:spPr>
      </p:sp>
      <p:sp>
        <p:nvSpPr>
          <p:cNvPr id="9" name="AutoShape 9"/>
          <p:cNvSpPr/>
          <p:nvPr/>
        </p:nvSpPr>
        <p:spPr>
          <a:xfrm>
            <a:off x="6870700" y="5702300"/>
            <a:ext cx="2743200" cy="0"/>
          </a:xfrm>
          <a:prstGeom prst="rect">
            <a:avLst/>
          </a:prstGeom>
          <a:solidFill>
            <a:srgbClr val="000000"/>
          </a:solidFill>
        </p:spPr>
      </p:sp>
      <p:pic>
        <p:nvPicPr>
          <p:cNvPr id="10" name="Picture 10"/>
          <p:cNvPicPr>
            <a:picLocks noChangeAspect="1"/>
          </p:cNvPicPr>
          <p:nvPr/>
        </p:nvPicPr>
        <p:blipFill>
          <a:blip r:embed="rId3"/>
          <a:srcRect t="35000" b="35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27000" b="27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9000" b="9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Emerging Technologies to Watch</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AI-Driven Risk Assessment</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Decentralized Finance (DeFi) Innovations</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Quantum Computing in Finance</a:t>
            </a:r>
            <a:endParaRPr lang="en-US" sz="1100"/>
          </a:p>
        </p:txBody>
      </p:sp>
      <p:sp>
        <p:nvSpPr>
          <p:cNvPr id="17" name="TextBox 17"/>
          <p:cNvSpPr txBox="1"/>
          <p:nvPr/>
        </p:nvSpPr>
        <p:spPr>
          <a:xfrm>
            <a:off x="762000" y="3594100"/>
            <a:ext cx="27432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Emerging AI technologies are enhancing risk assessment processes in fintech by utilizing advanced algorithms to analyze vast datasets, enabling financial institutions to identify potential risks more accurately and in real-time, thus improving decision-making and reducing losses.</a:t>
            </a:r>
            <a:endParaRPr lang="en-US" sz="1100" dirty="0"/>
          </a:p>
        </p:txBody>
      </p:sp>
      <p:sp>
        <p:nvSpPr>
          <p:cNvPr id="18" name="TextBox 18"/>
          <p:cNvSpPr txBox="1"/>
          <p:nvPr/>
        </p:nvSpPr>
        <p:spPr>
          <a:xfrm>
            <a:off x="3810000" y="38608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The rise of DeFi platforms, powered by blockchain and AI, is transforming traditional financial services by offering decentralized lending, borrowing, and trading solutions, which increase accessibility and reduce costs for consumers and businesses alike.</a:t>
            </a:r>
            <a:endParaRPr lang="en-US" sz="1100" dirty="0"/>
          </a:p>
        </p:txBody>
      </p:sp>
      <p:sp>
        <p:nvSpPr>
          <p:cNvPr id="19" name="TextBox 19"/>
          <p:cNvSpPr txBox="1"/>
          <p:nvPr/>
        </p:nvSpPr>
        <p:spPr>
          <a:xfrm>
            <a:off x="6870700" y="38608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As quantum computing technology matures, its potential to solve complex financial problems at unprecedented speeds could revolutionize areas such as portfolio optimization, risk analysis, and fraud detection, positioning early adopters at a significant competitive advantage.</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000" r="11000"/>
          <a:stretch>
            <a:fillRect/>
          </a:stretch>
        </p:blipFill>
        <p:spPr>
          <a:xfrm>
            <a:off x="0" y="0"/>
            <a:ext cx="10388600" cy="7391400"/>
          </a:xfrm>
          <a:prstGeom prst="rect">
            <a:avLst/>
          </a:prstGeom>
        </p:spPr>
      </p:pic>
      <p:sp>
        <p:nvSpPr>
          <p:cNvPr id="3" name="AutoShape 3"/>
          <p:cNvSpPr/>
          <p:nvPr/>
        </p:nvSpPr>
        <p:spPr>
          <a:xfrm>
            <a:off x="0" y="0"/>
            <a:ext cx="10388600" cy="7391400"/>
          </a:xfrm>
          <a:prstGeom prst="rect">
            <a:avLst/>
          </a:prstGeom>
          <a:solidFill>
            <a:srgbClr val="000000">
              <a:alpha val="0"/>
            </a:srgbClr>
          </a:solidFill>
        </p:spPr>
      </p:sp>
      <p:pic>
        <p:nvPicPr>
          <p:cNvPr id="4" name="Picture 4"/>
          <p:cNvPicPr>
            <a:picLocks noChangeAspect="1"/>
          </p:cNvPicPr>
          <p:nvPr/>
        </p:nvPicPr>
        <p:blipFill>
          <a:blip r:embed="rId3"/>
          <a:srcRect l="42000" r="42000"/>
          <a:stretch>
            <a:fillRect/>
          </a:stretch>
        </p:blipFill>
        <p:spPr>
          <a:xfrm>
            <a:off x="0" y="0"/>
            <a:ext cx="3454400" cy="7391400"/>
          </a:xfrm>
          <a:prstGeom prst="rect">
            <a:avLst/>
          </a:prstGeom>
        </p:spPr>
      </p:pic>
      <p:sp>
        <p:nvSpPr>
          <p:cNvPr id="5" name="AutoShape 5"/>
          <p:cNvSpPr/>
          <p:nvPr/>
        </p:nvSpPr>
        <p:spPr>
          <a:xfrm>
            <a:off x="4064000" y="743857"/>
            <a:ext cx="5829300" cy="1625600"/>
          </a:xfrm>
          <a:prstGeom prst="roundRect">
            <a:avLst>
              <a:gd name="adj" fmla="val 12500"/>
            </a:avLst>
          </a:prstGeom>
          <a:solidFill>
            <a:srgbClr val="3257A3"/>
          </a:solidFill>
        </p:spPr>
      </p:sp>
      <p:sp>
        <p:nvSpPr>
          <p:cNvPr id="7" name="AutoShape 7"/>
          <p:cNvSpPr/>
          <p:nvPr/>
        </p:nvSpPr>
        <p:spPr>
          <a:xfrm>
            <a:off x="4121150" y="4269921"/>
            <a:ext cx="5829300" cy="1625600"/>
          </a:xfrm>
          <a:prstGeom prst="roundRect">
            <a:avLst>
              <a:gd name="adj" fmla="val 12500"/>
            </a:avLst>
          </a:prstGeom>
          <a:solidFill>
            <a:srgbClr val="3257A3"/>
          </a:solidFill>
        </p:spPr>
        <p:txBody>
          <a:bodyPr/>
          <a:lstStyle/>
          <a:p>
            <a:endParaRPr lang="en-IN" dirty="0"/>
          </a:p>
        </p:txBody>
      </p:sp>
      <p:sp>
        <p:nvSpPr>
          <p:cNvPr id="8" name="AutoShape 8"/>
          <p:cNvSpPr/>
          <p:nvPr/>
        </p:nvSpPr>
        <p:spPr>
          <a:xfrm>
            <a:off x="0" y="0"/>
            <a:ext cx="3454400" cy="7391400"/>
          </a:xfrm>
          <a:prstGeom prst="rect">
            <a:avLst/>
          </a:prstGeom>
          <a:solidFill>
            <a:srgbClr val="000000">
              <a:alpha val="0"/>
            </a:srgbClr>
          </a:solidFill>
        </p:spPr>
      </p:sp>
      <p:sp>
        <p:nvSpPr>
          <p:cNvPr id="9" name="AutoShape 9"/>
          <p:cNvSpPr/>
          <p:nvPr/>
        </p:nvSpPr>
        <p:spPr>
          <a:xfrm>
            <a:off x="4064000" y="1498600"/>
            <a:ext cx="0" cy="1282700"/>
          </a:xfrm>
          <a:prstGeom prst="rect">
            <a:avLst/>
          </a:prstGeom>
          <a:solidFill>
            <a:srgbClr val="FFFFFF"/>
          </a:solidFill>
        </p:spPr>
      </p:sp>
      <p:sp>
        <p:nvSpPr>
          <p:cNvPr id="10" name="AutoShape 10"/>
          <p:cNvSpPr/>
          <p:nvPr/>
        </p:nvSpPr>
        <p:spPr>
          <a:xfrm>
            <a:off x="4064000" y="3327400"/>
            <a:ext cx="0" cy="1282700"/>
          </a:xfrm>
          <a:prstGeom prst="rect">
            <a:avLst/>
          </a:prstGeom>
          <a:solidFill>
            <a:srgbClr val="FFFFFF"/>
          </a:solidFill>
        </p:spPr>
      </p:sp>
      <p:sp>
        <p:nvSpPr>
          <p:cNvPr id="11" name="AutoShape 11"/>
          <p:cNvSpPr/>
          <p:nvPr/>
        </p:nvSpPr>
        <p:spPr>
          <a:xfrm>
            <a:off x="4064000" y="5168900"/>
            <a:ext cx="0" cy="1282700"/>
          </a:xfrm>
          <a:prstGeom prst="rect">
            <a:avLst/>
          </a:prstGeom>
          <a:solidFill>
            <a:srgbClr val="FFFFFF"/>
          </a:solidFill>
        </p:spPr>
      </p:sp>
      <p:sp>
        <p:nvSpPr>
          <p:cNvPr id="12" name="AutoShape 12"/>
          <p:cNvSpPr/>
          <p:nvPr/>
        </p:nvSpPr>
        <p:spPr>
          <a:xfrm>
            <a:off x="0" y="0"/>
            <a:ext cx="0" cy="0"/>
          </a:xfrm>
          <a:prstGeom prst="rect">
            <a:avLst/>
          </a:prstGeom>
          <a:solidFill>
            <a:srgbClr val="000000">
              <a:alpha val="0"/>
            </a:srgbClr>
          </a:solidFill>
        </p:spPr>
      </p:sp>
      <p:sp>
        <p:nvSpPr>
          <p:cNvPr id="13" name="TextBox 13"/>
          <p:cNvSpPr txBox="1"/>
          <p:nvPr/>
        </p:nvSpPr>
        <p:spPr>
          <a:xfrm>
            <a:off x="4064000" y="171450"/>
            <a:ext cx="5829300" cy="419100"/>
          </a:xfrm>
          <a:prstGeom prst="rect">
            <a:avLst/>
          </a:prstGeom>
          <a:solidFill>
            <a:srgbClr val="000000">
              <a:alpha val="0"/>
            </a:srgbClr>
          </a:solidFill>
        </p:spPr>
        <p:txBody>
          <a:bodyPr lIns="0" tIns="0" rIns="0" bIns="0" rtlCol="0" anchor="t"/>
          <a:lstStyle/>
          <a:p>
            <a:pPr algn="l">
              <a:lnSpc>
                <a:spcPct val="100000"/>
              </a:lnSpc>
              <a:defRPr/>
            </a:pPr>
            <a:r>
              <a:rPr lang="en-US" sz="2800" b="1" dirty="0">
                <a:solidFill>
                  <a:srgbClr val="F3D66D"/>
                </a:solidFill>
                <a:latin typeface="苹方-简"/>
              </a:rPr>
              <a:t>Regulatory Changes and Compliance</a:t>
            </a:r>
            <a:endParaRPr lang="en-US" sz="1100" dirty="0"/>
          </a:p>
        </p:txBody>
      </p:sp>
      <p:sp>
        <p:nvSpPr>
          <p:cNvPr id="14" name="TextBox 14"/>
          <p:cNvSpPr txBox="1"/>
          <p:nvPr/>
        </p:nvSpPr>
        <p:spPr>
          <a:xfrm>
            <a:off x="4254500" y="947057"/>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Evolving Regulatory Landscape</a:t>
            </a:r>
            <a:endParaRPr lang="en-US" sz="1100"/>
          </a:p>
        </p:txBody>
      </p:sp>
      <p:sp>
        <p:nvSpPr>
          <p:cNvPr id="16" name="TextBox 16"/>
          <p:cNvSpPr txBox="1"/>
          <p:nvPr/>
        </p:nvSpPr>
        <p:spPr>
          <a:xfrm>
            <a:off x="4311650" y="4435021"/>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Risk Management Strategies</a:t>
            </a:r>
            <a:endParaRPr lang="en-US" sz="1100"/>
          </a:p>
        </p:txBody>
      </p:sp>
      <p:sp>
        <p:nvSpPr>
          <p:cNvPr id="17" name="TextBox 17"/>
          <p:cNvSpPr txBox="1"/>
          <p:nvPr/>
        </p:nvSpPr>
        <p:spPr>
          <a:xfrm>
            <a:off x="4254500" y="1328057"/>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Financial institutions must navigate a rapidly changing regulatory environment as governments and regulatory bodies adapt to the advancements in AI technology, ensuring compliance with new laws that govern data usage, privacy, and algorithmic transparency.</a:t>
            </a:r>
            <a:endParaRPr lang="en-US" sz="1100" dirty="0"/>
          </a:p>
        </p:txBody>
      </p:sp>
      <p:sp>
        <p:nvSpPr>
          <p:cNvPr id="6" name="AutoShape 6"/>
          <p:cNvSpPr/>
          <p:nvPr/>
        </p:nvSpPr>
        <p:spPr>
          <a:xfrm>
            <a:off x="4121150" y="2522764"/>
            <a:ext cx="5829300" cy="1625600"/>
          </a:xfrm>
          <a:prstGeom prst="roundRect">
            <a:avLst>
              <a:gd name="adj" fmla="val 12500"/>
            </a:avLst>
          </a:prstGeom>
          <a:solidFill>
            <a:srgbClr val="3257A3"/>
          </a:solidFill>
        </p:spPr>
      </p:sp>
      <p:sp>
        <p:nvSpPr>
          <p:cNvPr id="15" name="TextBox 15"/>
          <p:cNvSpPr txBox="1"/>
          <p:nvPr/>
        </p:nvSpPr>
        <p:spPr>
          <a:xfrm>
            <a:off x="4283529" y="2763157"/>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Impact on Innovation</a:t>
            </a:r>
            <a:endParaRPr lang="en-US" sz="1100" dirty="0"/>
          </a:p>
        </p:txBody>
      </p:sp>
      <p:sp>
        <p:nvSpPr>
          <p:cNvPr id="18" name="TextBox 18"/>
          <p:cNvSpPr txBox="1"/>
          <p:nvPr/>
        </p:nvSpPr>
        <p:spPr>
          <a:xfrm>
            <a:off x="4283529" y="3144157"/>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DFD"/>
                </a:solidFill>
                <a:latin typeface="苹方-简"/>
              </a:rPr>
              <a:t>Stricter compliance requirements can pose challenges for fintech companies, potentially stifling innovation; however, they also encourage the development of more robust and ethical AI solutions that prioritize consumer protection and trust.</a:t>
            </a:r>
            <a:endParaRPr lang="en-US" sz="1100" dirty="0"/>
          </a:p>
        </p:txBody>
      </p:sp>
      <p:sp>
        <p:nvSpPr>
          <p:cNvPr id="19" name="TextBox 19"/>
          <p:cNvSpPr txBox="1"/>
          <p:nvPr/>
        </p:nvSpPr>
        <p:spPr>
          <a:xfrm>
            <a:off x="4311650" y="4803321"/>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Organizations need to implement comprehensive risk management frameworks that address compliance with AI regulations, including regular audits, employee training, and the establishment of ethical guidelines to mitigate legal risks and enhance operational integrity.</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0" r="10000"/>
          <a:stretch>
            <a:fillRect/>
          </a:stretch>
        </p:blipFill>
        <p:spPr>
          <a:xfrm>
            <a:off x="0" y="0"/>
            <a:ext cx="10388600" cy="7137400"/>
          </a:xfrm>
          <a:prstGeom prst="rect">
            <a:avLst/>
          </a:prstGeom>
        </p:spPr>
      </p:pic>
      <p:sp>
        <p:nvSpPr>
          <p:cNvPr id="3" name="AutoShape 3"/>
          <p:cNvSpPr/>
          <p:nvPr/>
        </p:nvSpPr>
        <p:spPr>
          <a:xfrm>
            <a:off x="0" y="0"/>
            <a:ext cx="10388600" cy="7137400"/>
          </a:xfrm>
          <a:prstGeom prst="rect">
            <a:avLst/>
          </a:prstGeom>
          <a:solidFill>
            <a:srgbClr val="000000">
              <a:alpha val="0"/>
            </a:srgbClr>
          </a:solidFill>
        </p:spPr>
      </p:sp>
      <p:pic>
        <p:nvPicPr>
          <p:cNvPr id="4" name="Picture 4"/>
          <p:cNvPicPr>
            <a:picLocks noChangeAspect="1"/>
          </p:cNvPicPr>
          <p:nvPr/>
        </p:nvPicPr>
        <p:blipFill>
          <a:blip r:embed="rId3"/>
          <a:srcRect l="15000" r="15000"/>
          <a:stretch>
            <a:fillRect/>
          </a:stretch>
        </p:blipFill>
        <p:spPr>
          <a:xfrm>
            <a:off x="762000" y="1536700"/>
            <a:ext cx="2743200" cy="4826000"/>
          </a:xfrm>
          <a:prstGeom prst="roundRect">
            <a:avLst>
              <a:gd name="adj" fmla="val 9259"/>
            </a:avLst>
          </a:prstGeom>
        </p:spPr>
      </p:pic>
      <p:pic>
        <p:nvPicPr>
          <p:cNvPr id="5" name="Picture 5"/>
          <p:cNvPicPr>
            <a:picLocks noChangeAspect="1"/>
          </p:cNvPicPr>
          <p:nvPr/>
        </p:nvPicPr>
        <p:blipFill>
          <a:blip r:embed="rId3"/>
          <a:srcRect l="15000" r="15000"/>
          <a:stretch>
            <a:fillRect/>
          </a:stretch>
        </p:blipFill>
        <p:spPr>
          <a:xfrm>
            <a:off x="3810000" y="1536700"/>
            <a:ext cx="2743200" cy="4826000"/>
          </a:xfrm>
          <a:prstGeom prst="roundRect">
            <a:avLst>
              <a:gd name="adj" fmla="val 9259"/>
            </a:avLst>
          </a:prstGeom>
        </p:spPr>
      </p:pic>
      <p:pic>
        <p:nvPicPr>
          <p:cNvPr id="6" name="Picture 6"/>
          <p:cNvPicPr>
            <a:picLocks noChangeAspect="1"/>
          </p:cNvPicPr>
          <p:nvPr/>
        </p:nvPicPr>
        <p:blipFill>
          <a:blip r:embed="rId3"/>
          <a:srcRect l="15000" r="15000"/>
          <a:stretch>
            <a:fillRect/>
          </a:stretch>
        </p:blipFill>
        <p:spPr>
          <a:xfrm>
            <a:off x="6870700" y="1536700"/>
            <a:ext cx="2743200" cy="48260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826000"/>
          </a:xfrm>
          <a:prstGeom prst="roundRect">
            <a:avLst>
              <a:gd name="adj" fmla="val 9259"/>
            </a:avLst>
          </a:prstGeom>
          <a:solidFill>
            <a:srgbClr val="000000">
              <a:alpha val="0"/>
            </a:srgbClr>
          </a:solidFill>
          <a:ln w="12700">
            <a:solidFill>
              <a:srgbClr val="09184B"/>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826000"/>
          </a:xfrm>
          <a:prstGeom prst="roundRect">
            <a:avLst>
              <a:gd name="adj" fmla="val 9259"/>
            </a:avLst>
          </a:prstGeom>
          <a:solidFill>
            <a:srgbClr val="000000">
              <a:alpha val="0"/>
            </a:srgbClr>
          </a:solidFill>
          <a:ln w="12700">
            <a:solidFill>
              <a:srgbClr val="09184B"/>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826000"/>
          </a:xfrm>
          <a:prstGeom prst="roundRect">
            <a:avLst>
              <a:gd name="adj" fmla="val 9259"/>
            </a:avLst>
          </a:prstGeom>
          <a:solidFill>
            <a:srgbClr val="000000">
              <a:alpha val="0"/>
            </a:srgbClr>
          </a:solidFill>
          <a:ln w="12700">
            <a:solidFill>
              <a:srgbClr val="09184B"/>
            </a:solidFill>
          </a:ln>
        </p:spPr>
      </p:sp>
      <p:sp>
        <p:nvSpPr>
          <p:cNvPr id="13" name="TextBox 13"/>
          <p:cNvSpPr txBox="1"/>
          <p:nvPr/>
        </p:nvSpPr>
        <p:spPr>
          <a:xfrm>
            <a:off x="10795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01</a:t>
            </a:r>
            <a:endParaRPr lang="en-US" sz="1100"/>
          </a:p>
        </p:txBody>
      </p:sp>
      <p:sp>
        <p:nvSpPr>
          <p:cNvPr id="14" name="TextBox 14"/>
          <p:cNvSpPr txBox="1"/>
          <p:nvPr/>
        </p:nvSpPr>
        <p:spPr>
          <a:xfrm>
            <a:off x="4140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02</a:t>
            </a:r>
            <a:endParaRPr lang="en-US" sz="1100"/>
          </a:p>
        </p:txBody>
      </p:sp>
      <p:sp>
        <p:nvSpPr>
          <p:cNvPr id="15" name="TextBox 15"/>
          <p:cNvSpPr txBox="1"/>
          <p:nvPr/>
        </p:nvSpPr>
        <p:spPr>
          <a:xfrm>
            <a:off x="7188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The Role of AI in Sustainable Finance</a:t>
            </a:r>
            <a:endParaRPr lang="en-US" sz="1100"/>
          </a:p>
        </p:txBody>
      </p:sp>
      <p:sp>
        <p:nvSpPr>
          <p:cNvPr id="17" name="TextBox 17"/>
          <p:cNvSpPr txBox="1"/>
          <p:nvPr/>
        </p:nvSpPr>
        <p:spPr>
          <a:xfrm>
            <a:off x="1079500" y="2703286"/>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Data-Driven Investment Decisions</a:t>
            </a:r>
            <a:endParaRPr lang="en-US" sz="1100" dirty="0"/>
          </a:p>
        </p:txBody>
      </p:sp>
      <p:sp>
        <p:nvSpPr>
          <p:cNvPr id="18" name="TextBox 18"/>
          <p:cNvSpPr txBox="1"/>
          <p:nvPr/>
        </p:nvSpPr>
        <p:spPr>
          <a:xfrm>
            <a:off x="4000500" y="2703286"/>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Risk Assessment and Management</a:t>
            </a:r>
            <a:endParaRPr lang="en-US" sz="1100" dirty="0"/>
          </a:p>
        </p:txBody>
      </p:sp>
      <p:sp>
        <p:nvSpPr>
          <p:cNvPr id="19" name="TextBox 19"/>
          <p:cNvSpPr txBox="1"/>
          <p:nvPr/>
        </p:nvSpPr>
        <p:spPr>
          <a:xfrm>
            <a:off x="7099300" y="26670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Enhanced Reporting and Transparency</a:t>
            </a:r>
            <a:endParaRPr lang="en-US" sz="1100" dirty="0"/>
          </a:p>
        </p:txBody>
      </p:sp>
      <p:sp>
        <p:nvSpPr>
          <p:cNvPr id="20" name="TextBox 20"/>
          <p:cNvSpPr txBox="1"/>
          <p:nvPr/>
        </p:nvSpPr>
        <p:spPr>
          <a:xfrm>
            <a:off x="1079500" y="3450772"/>
            <a:ext cx="2095500" cy="21336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technologies analyze vast datasets to identify sustainable investment opportunities, enabling financial institutions to make informed decisions that align with environmental, social, and governance (ESG) criteria, thus promoting responsible investing.</a:t>
            </a:r>
            <a:endParaRPr lang="en-US" sz="1100" dirty="0"/>
          </a:p>
        </p:txBody>
      </p:sp>
      <p:sp>
        <p:nvSpPr>
          <p:cNvPr id="21" name="TextBox 21"/>
          <p:cNvSpPr txBox="1"/>
          <p:nvPr/>
        </p:nvSpPr>
        <p:spPr>
          <a:xfrm>
            <a:off x="4000500" y="3457122"/>
            <a:ext cx="20955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By utilizing AI for predictive analytics, financial firms can better assess risks associated with climate change and other sustainability factors, allowing them to mitigate potential financial impacts and enhance long-term resilience.</a:t>
            </a:r>
            <a:endParaRPr lang="en-US" sz="1100" dirty="0"/>
          </a:p>
        </p:txBody>
      </p:sp>
      <p:sp>
        <p:nvSpPr>
          <p:cNvPr id="22" name="TextBox 22"/>
          <p:cNvSpPr txBox="1"/>
          <p:nvPr/>
        </p:nvSpPr>
        <p:spPr>
          <a:xfrm>
            <a:off x="7092043" y="3433536"/>
            <a:ext cx="2095500" cy="21336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streamlines the collection and analysis of sustainability data, improving the accuracy and transparency of ESG reporting, which fosters trust among investors and stakeholders while encouraging accountability in sustainable finance practices.</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00" r="4000"/>
          <a:stretch>
            <a:fillRect/>
          </a:stretch>
        </p:blipFill>
        <p:spPr>
          <a:xfrm>
            <a:off x="0" y="0"/>
            <a:ext cx="10388600" cy="6337300"/>
          </a:xfrm>
          <a:prstGeom prst="rect">
            <a:avLst/>
          </a:prstGeom>
        </p:spPr>
      </p:pic>
      <p:sp>
        <p:nvSpPr>
          <p:cNvPr id="3" name="AutoShape 3"/>
          <p:cNvSpPr/>
          <p:nvPr/>
        </p:nvSpPr>
        <p:spPr>
          <a:xfrm>
            <a:off x="0" y="0"/>
            <a:ext cx="10388600" cy="6337300"/>
          </a:xfrm>
          <a:prstGeom prst="rect">
            <a:avLst/>
          </a:prstGeom>
          <a:solidFill>
            <a:srgbClr val="000000">
              <a:alpha val="0"/>
            </a:srgbClr>
          </a:solidFill>
        </p:spPr>
      </p:sp>
      <p:sp>
        <p:nvSpPr>
          <p:cNvPr id="4" name="AutoShape 4"/>
          <p:cNvSpPr/>
          <p:nvPr/>
        </p:nvSpPr>
        <p:spPr>
          <a:xfrm>
            <a:off x="762000" y="1435100"/>
            <a:ext cx="2743200" cy="4127500"/>
          </a:xfrm>
          <a:prstGeom prst="roundRect">
            <a:avLst>
              <a:gd name="adj" fmla="val 3703"/>
            </a:avLst>
          </a:prstGeom>
          <a:solidFill>
            <a:srgbClr val="000000">
              <a:alpha val="0"/>
            </a:srgbClr>
          </a:solidFill>
        </p:spPr>
      </p:sp>
      <p:sp>
        <p:nvSpPr>
          <p:cNvPr id="5" name="AutoShape 5"/>
          <p:cNvSpPr/>
          <p:nvPr/>
        </p:nvSpPr>
        <p:spPr>
          <a:xfrm>
            <a:off x="3810000" y="1435100"/>
            <a:ext cx="2743200" cy="4127500"/>
          </a:xfrm>
          <a:prstGeom prst="roundRect">
            <a:avLst>
              <a:gd name="adj" fmla="val 3703"/>
            </a:avLst>
          </a:prstGeom>
          <a:solidFill>
            <a:srgbClr val="000000">
              <a:alpha val="0"/>
            </a:srgbClr>
          </a:solidFill>
        </p:spPr>
      </p:sp>
      <p:sp>
        <p:nvSpPr>
          <p:cNvPr id="6" name="AutoShape 6"/>
          <p:cNvSpPr/>
          <p:nvPr/>
        </p:nvSpPr>
        <p:spPr>
          <a:xfrm>
            <a:off x="6870700" y="1435100"/>
            <a:ext cx="2743200" cy="4127500"/>
          </a:xfrm>
          <a:prstGeom prst="roundRect">
            <a:avLst>
              <a:gd name="adj" fmla="val 3703"/>
            </a:avLst>
          </a:prstGeom>
          <a:solidFill>
            <a:srgbClr val="000000">
              <a:alpha val="0"/>
            </a:srgbClr>
          </a:solidFill>
        </p:spPr>
      </p:sp>
      <p:sp>
        <p:nvSpPr>
          <p:cNvPr id="7" name="AutoShape 7"/>
          <p:cNvSpPr/>
          <p:nvPr/>
        </p:nvSpPr>
        <p:spPr>
          <a:xfrm>
            <a:off x="762000" y="5702300"/>
            <a:ext cx="2743200" cy="0"/>
          </a:xfrm>
          <a:prstGeom prst="rect">
            <a:avLst/>
          </a:prstGeom>
          <a:solidFill>
            <a:srgbClr val="000000"/>
          </a:solidFill>
        </p:spPr>
      </p:sp>
      <p:sp>
        <p:nvSpPr>
          <p:cNvPr id="8" name="AutoShape 8"/>
          <p:cNvSpPr/>
          <p:nvPr/>
        </p:nvSpPr>
        <p:spPr>
          <a:xfrm>
            <a:off x="3810000" y="5702300"/>
            <a:ext cx="2743200" cy="0"/>
          </a:xfrm>
          <a:prstGeom prst="rect">
            <a:avLst/>
          </a:prstGeom>
          <a:solidFill>
            <a:srgbClr val="000000"/>
          </a:solidFill>
        </p:spPr>
      </p:sp>
      <p:sp>
        <p:nvSpPr>
          <p:cNvPr id="9" name="AutoShape 9"/>
          <p:cNvSpPr/>
          <p:nvPr/>
        </p:nvSpPr>
        <p:spPr>
          <a:xfrm>
            <a:off x="6870700" y="5702300"/>
            <a:ext cx="2743200" cy="0"/>
          </a:xfrm>
          <a:prstGeom prst="rect">
            <a:avLst/>
          </a:prstGeom>
          <a:solidFill>
            <a:srgbClr val="000000"/>
          </a:solidFill>
        </p:spPr>
      </p:sp>
      <p:pic>
        <p:nvPicPr>
          <p:cNvPr id="10" name="Picture 10"/>
          <p:cNvPicPr>
            <a:picLocks noChangeAspect="1"/>
          </p:cNvPicPr>
          <p:nvPr/>
        </p:nvPicPr>
        <p:blipFill>
          <a:blip r:embed="rId3"/>
          <a:srcRect t="31000" b="31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29000" b="29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32000" b="32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Predictions for the Next Decade</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AI-Driven Personalization</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Integration of AI and Blockchain</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Regulatory Evolution and AI Ethics</a:t>
            </a:r>
            <a:endParaRPr lang="en-US" sz="1100"/>
          </a:p>
        </p:txBody>
      </p:sp>
      <p:sp>
        <p:nvSpPr>
          <p:cNvPr id="17" name="TextBox 17"/>
          <p:cNvSpPr txBox="1"/>
          <p:nvPr/>
        </p:nvSpPr>
        <p:spPr>
          <a:xfrm>
            <a:off x="762000" y="35941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Financial institutions will increasingly leverage AI to deliver hyper-personalized services, utilizing advanced data analytics to tailor products and recommendations to individual customer preferences, thereby enhancing customer engagement and loyalty.</a:t>
            </a:r>
            <a:endParaRPr lang="en-US" sz="1100" dirty="0"/>
          </a:p>
        </p:txBody>
      </p:sp>
      <p:sp>
        <p:nvSpPr>
          <p:cNvPr id="18" name="TextBox 18"/>
          <p:cNvSpPr txBox="1"/>
          <p:nvPr/>
        </p:nvSpPr>
        <p:spPr>
          <a:xfrm>
            <a:off x="3810000" y="38608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The synergy between AI and blockchain technology is expected to grow, leading to more secure and efficient financial transactions, improved fraud detection, and streamlined compliance processes, ultimately transforming the operational landscape of fintech.</a:t>
            </a:r>
            <a:endParaRPr lang="en-US" sz="1100" dirty="0"/>
          </a:p>
        </p:txBody>
      </p:sp>
      <p:sp>
        <p:nvSpPr>
          <p:cNvPr id="19" name="TextBox 19"/>
          <p:cNvSpPr txBox="1"/>
          <p:nvPr/>
        </p:nvSpPr>
        <p:spPr>
          <a:xfrm>
            <a:off x="6870700" y="38608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As AI technologies advance, regulatory frameworks will evolve to address ethical considerations and data privacy concerns, prompting financial institutions to adopt transparent AI practices that prioritize consumer protection and foster trust in automated systems.</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3"/>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3632200" y="4584700"/>
            <a:ext cx="3111500" cy="0"/>
          </a:xfrm>
          <a:prstGeom prst="rect">
            <a:avLst/>
          </a:prstGeom>
          <a:solidFill>
            <a:srgbClr val="000000"/>
          </a:solidFill>
        </p:spPr>
      </p:sp>
      <p:sp>
        <p:nvSpPr>
          <p:cNvPr id="8" name="TextBox 8"/>
          <p:cNvSpPr txBox="1"/>
          <p:nvPr/>
        </p:nvSpPr>
        <p:spPr>
          <a:xfrm>
            <a:off x="785586" y="2541814"/>
            <a:ext cx="8864600" cy="419100"/>
          </a:xfrm>
          <a:prstGeom prst="rect">
            <a:avLst/>
          </a:prstGeom>
          <a:solidFill>
            <a:srgbClr val="000000">
              <a:alpha val="0"/>
            </a:srgbClr>
          </a:solidFill>
        </p:spPr>
        <p:txBody>
          <a:bodyPr lIns="0" tIns="0" rIns="0" bIns="0" rtlCol="0" anchor="t"/>
          <a:lstStyle/>
          <a:p>
            <a:pPr algn="ctr">
              <a:lnSpc>
                <a:spcPct val="100000"/>
              </a:lnSpc>
              <a:defRPr/>
            </a:pPr>
            <a:r>
              <a:rPr lang="en-US" sz="2800" b="1" dirty="0">
                <a:solidFill>
                  <a:srgbClr val="FFFFFF"/>
                </a:solidFill>
                <a:latin typeface="苹方-简"/>
              </a:rPr>
              <a:t>Embrace AI for Financial Business &amp; Fintech</a:t>
            </a:r>
            <a:endParaRPr lang="en-US" sz="1100" dirty="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t"/>
          <a:lstStyle/>
          <a:p>
            <a:pPr algn="ctr">
              <a:lnSpc>
                <a:spcPct val="100000"/>
              </a:lnSpc>
              <a:defRPr/>
            </a:pPr>
            <a:r>
              <a:rPr lang="en-US" sz="1800" b="1" dirty="0">
                <a:solidFill>
                  <a:srgbClr val="F3D66D"/>
                </a:solidFill>
                <a:latin typeface="苹方-简"/>
              </a:rPr>
              <a:t>Section 4</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000" r="8000"/>
          <a:stretch>
            <a:fillRect/>
          </a:stretch>
        </p:blipFill>
        <p:spPr>
          <a:xfrm>
            <a:off x="0" y="0"/>
            <a:ext cx="10388600" cy="6921500"/>
          </a:xfrm>
          <a:prstGeom prst="rect">
            <a:avLst/>
          </a:prstGeom>
        </p:spPr>
      </p:pic>
      <p:sp>
        <p:nvSpPr>
          <p:cNvPr id="3" name="AutoShape 3"/>
          <p:cNvSpPr/>
          <p:nvPr/>
        </p:nvSpPr>
        <p:spPr>
          <a:xfrm>
            <a:off x="0" y="0"/>
            <a:ext cx="10388600" cy="6921500"/>
          </a:xfrm>
          <a:prstGeom prst="rect">
            <a:avLst/>
          </a:prstGeom>
          <a:solidFill>
            <a:srgbClr val="000000">
              <a:alpha val="0"/>
            </a:srgbClr>
          </a:solidFill>
        </p:spPr>
      </p:sp>
      <p:pic>
        <p:nvPicPr>
          <p:cNvPr id="4" name="Picture 4"/>
          <p:cNvPicPr>
            <a:picLocks noChangeAspect="1"/>
          </p:cNvPicPr>
          <p:nvPr/>
        </p:nvPicPr>
        <p:blipFill>
          <a:blip r:embed="rId3"/>
          <a:srcRect l="14000" r="14000"/>
          <a:stretch>
            <a:fillRect/>
          </a:stretch>
        </p:blipFill>
        <p:spPr>
          <a:xfrm>
            <a:off x="762000" y="1536700"/>
            <a:ext cx="2743200" cy="4622800"/>
          </a:xfrm>
          <a:prstGeom prst="roundRect">
            <a:avLst>
              <a:gd name="adj" fmla="val 9259"/>
            </a:avLst>
          </a:prstGeom>
        </p:spPr>
      </p:pic>
      <p:pic>
        <p:nvPicPr>
          <p:cNvPr id="5" name="Picture 5"/>
          <p:cNvPicPr>
            <a:picLocks noChangeAspect="1"/>
          </p:cNvPicPr>
          <p:nvPr/>
        </p:nvPicPr>
        <p:blipFill>
          <a:blip r:embed="rId3"/>
          <a:srcRect l="14000" r="14000"/>
          <a:stretch>
            <a:fillRect/>
          </a:stretch>
        </p:blipFill>
        <p:spPr>
          <a:xfrm>
            <a:off x="3810000" y="1536700"/>
            <a:ext cx="2743200" cy="4622800"/>
          </a:xfrm>
          <a:prstGeom prst="roundRect">
            <a:avLst>
              <a:gd name="adj" fmla="val 9259"/>
            </a:avLst>
          </a:prstGeom>
        </p:spPr>
      </p:pic>
      <p:pic>
        <p:nvPicPr>
          <p:cNvPr id="6" name="Picture 6"/>
          <p:cNvPicPr>
            <a:picLocks noChangeAspect="1"/>
          </p:cNvPicPr>
          <p:nvPr/>
        </p:nvPicPr>
        <p:blipFill>
          <a:blip r:embed="rId3"/>
          <a:srcRect l="14000" r="14000"/>
          <a:stretch>
            <a:fillRect/>
          </a:stretch>
        </p:blipFill>
        <p:spPr>
          <a:xfrm>
            <a:off x="6870700" y="1536700"/>
            <a:ext cx="2743200" cy="46228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622800"/>
          </a:xfrm>
          <a:prstGeom prst="roundRect">
            <a:avLst>
              <a:gd name="adj" fmla="val 9259"/>
            </a:avLst>
          </a:prstGeom>
          <a:solidFill>
            <a:srgbClr val="000000">
              <a:alpha val="0"/>
            </a:srgbClr>
          </a:solidFill>
          <a:ln w="12700">
            <a:solidFill>
              <a:srgbClr val="09184B"/>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622800"/>
          </a:xfrm>
          <a:prstGeom prst="roundRect">
            <a:avLst>
              <a:gd name="adj" fmla="val 9259"/>
            </a:avLst>
          </a:prstGeom>
          <a:solidFill>
            <a:srgbClr val="000000">
              <a:alpha val="0"/>
            </a:srgbClr>
          </a:solidFill>
          <a:ln w="12700">
            <a:solidFill>
              <a:srgbClr val="09184B"/>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58000" y="1536700"/>
            <a:ext cx="2743200" cy="4622800"/>
          </a:xfrm>
          <a:prstGeom prst="roundRect">
            <a:avLst>
              <a:gd name="adj" fmla="val 9259"/>
            </a:avLst>
          </a:prstGeom>
          <a:solidFill>
            <a:srgbClr val="000000">
              <a:alpha val="0"/>
            </a:srgbClr>
          </a:solidFill>
          <a:ln w="12700">
            <a:solidFill>
              <a:srgbClr val="09184B"/>
            </a:solidFill>
          </a:ln>
        </p:spPr>
      </p:sp>
      <p:sp>
        <p:nvSpPr>
          <p:cNvPr id="13" name="TextBox 13"/>
          <p:cNvSpPr txBox="1"/>
          <p:nvPr/>
        </p:nvSpPr>
        <p:spPr>
          <a:xfrm>
            <a:off x="10795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dirty="0">
                <a:solidFill>
                  <a:srgbClr val="F3D66D"/>
                </a:solidFill>
                <a:latin typeface="苹方-简"/>
              </a:rPr>
              <a:t>01</a:t>
            </a:r>
            <a:endParaRPr lang="en-US" sz="1100" dirty="0"/>
          </a:p>
        </p:txBody>
      </p:sp>
      <p:sp>
        <p:nvSpPr>
          <p:cNvPr id="14" name="TextBox 14"/>
          <p:cNvSpPr txBox="1"/>
          <p:nvPr/>
        </p:nvSpPr>
        <p:spPr>
          <a:xfrm>
            <a:off x="4140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dirty="0">
                <a:solidFill>
                  <a:srgbClr val="F3D66D"/>
                </a:solidFill>
                <a:latin typeface="苹方-简"/>
              </a:rPr>
              <a:t>02</a:t>
            </a:r>
            <a:endParaRPr lang="en-US" sz="1100" dirty="0"/>
          </a:p>
        </p:txBody>
      </p:sp>
      <p:sp>
        <p:nvSpPr>
          <p:cNvPr id="15" name="TextBox 15"/>
          <p:cNvSpPr txBox="1"/>
          <p:nvPr/>
        </p:nvSpPr>
        <p:spPr>
          <a:xfrm>
            <a:off x="7188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dirty="0">
                <a:solidFill>
                  <a:srgbClr val="F3D66D"/>
                </a:solidFill>
                <a:latin typeface="苹方-简"/>
              </a:rPr>
              <a:t>03</a:t>
            </a:r>
            <a:endParaRPr lang="en-US" sz="1100" dirty="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dirty="0">
                <a:solidFill>
                  <a:srgbClr val="F3D66D"/>
                </a:solidFill>
                <a:latin typeface="苹方-简"/>
              </a:rPr>
              <a:t>Embrace AI for Competitive Advantage</a:t>
            </a:r>
            <a:endParaRPr lang="en-US" sz="1100" dirty="0"/>
          </a:p>
        </p:txBody>
      </p:sp>
      <p:sp>
        <p:nvSpPr>
          <p:cNvPr id="17" name="TextBox 17"/>
          <p:cNvSpPr txBox="1"/>
          <p:nvPr/>
        </p:nvSpPr>
        <p:spPr>
          <a:xfrm>
            <a:off x="1079500" y="260985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Unlocking Efficiency Gains</a:t>
            </a:r>
            <a:endParaRPr lang="en-US" sz="1100" dirty="0"/>
          </a:p>
        </p:txBody>
      </p:sp>
      <p:sp>
        <p:nvSpPr>
          <p:cNvPr id="18" name="TextBox 18"/>
          <p:cNvSpPr txBox="1"/>
          <p:nvPr/>
        </p:nvSpPr>
        <p:spPr>
          <a:xfrm>
            <a:off x="4133850" y="2616200"/>
            <a:ext cx="20955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Data-Driven Insights</a:t>
            </a:r>
            <a:endParaRPr lang="en-US" sz="1100" dirty="0"/>
          </a:p>
        </p:txBody>
      </p:sp>
      <p:sp>
        <p:nvSpPr>
          <p:cNvPr id="19" name="TextBox 19"/>
          <p:cNvSpPr txBox="1"/>
          <p:nvPr/>
        </p:nvSpPr>
        <p:spPr>
          <a:xfrm>
            <a:off x="7175500" y="25019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Innovative Customer Solutions</a:t>
            </a:r>
            <a:endParaRPr lang="en-US" sz="1100" dirty="0"/>
          </a:p>
        </p:txBody>
      </p:sp>
      <p:sp>
        <p:nvSpPr>
          <p:cNvPr id="20" name="TextBox 20"/>
          <p:cNvSpPr txBox="1"/>
          <p:nvPr/>
        </p:nvSpPr>
        <p:spPr>
          <a:xfrm>
            <a:off x="1016363" y="3430633"/>
            <a:ext cx="20955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By adopting AI technologies, financial institutions can streamline operations, automate routine tasks, and enhance decision-making processes, leading to significant efficiency gains and cost reductions that improve overall profitability.</a:t>
            </a:r>
            <a:endParaRPr lang="en-US" sz="1100" dirty="0"/>
          </a:p>
        </p:txBody>
      </p:sp>
      <p:sp>
        <p:nvSpPr>
          <p:cNvPr id="21" name="TextBox 21"/>
          <p:cNvSpPr txBox="1"/>
          <p:nvPr/>
        </p:nvSpPr>
        <p:spPr>
          <a:xfrm>
            <a:off x="4133850" y="3322683"/>
            <a:ext cx="2095500" cy="21336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empowers businesses to analyze vast amounts of data in real-time, providing actionable insights that inform strategic decisions, identify market trends, and enhance customer engagement, ultimately positioning firms ahead of their competitors.</a:t>
            </a:r>
            <a:endParaRPr lang="en-US" sz="1100" dirty="0"/>
          </a:p>
        </p:txBody>
      </p:sp>
      <p:sp>
        <p:nvSpPr>
          <p:cNvPr id="22" name="TextBox 22"/>
          <p:cNvSpPr txBox="1"/>
          <p:nvPr/>
        </p:nvSpPr>
        <p:spPr>
          <a:xfrm>
            <a:off x="7023100" y="3322683"/>
            <a:ext cx="20955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Embracing AI allows financial services to develop innovative products and personalized services that cater to individual customer needs, fostering loyalty and attracting new clients in a highly competitive market.</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3"/>
          <a:srcRect t="1000" b="1000"/>
          <a:stretch>
            <a:fillRect/>
          </a:stretch>
        </p:blipFill>
        <p:spPr>
          <a:xfrm>
            <a:off x="6921500" y="0"/>
            <a:ext cx="3454400" cy="5854700"/>
          </a:xfrm>
          <a:prstGeom prst="rect">
            <a:avLst/>
          </a:prstGeom>
        </p:spPr>
      </p:pic>
      <p:sp>
        <p:nvSpPr>
          <p:cNvPr id="5" name="AutoShape 5"/>
          <p:cNvSpPr/>
          <p:nvPr/>
        </p:nvSpPr>
        <p:spPr>
          <a:xfrm>
            <a:off x="2743200" y="1143000"/>
            <a:ext cx="3644900" cy="342900"/>
          </a:xfrm>
          <a:prstGeom prst="rect">
            <a:avLst/>
          </a:prstGeom>
          <a:solidFill>
            <a:srgbClr val="000000">
              <a:alpha val="0"/>
            </a:srgbClr>
          </a:solidFill>
        </p:spPr>
      </p:sp>
      <p:sp>
        <p:nvSpPr>
          <p:cNvPr id="6" name="AutoShape 6"/>
          <p:cNvSpPr/>
          <p:nvPr/>
        </p:nvSpPr>
        <p:spPr>
          <a:xfrm>
            <a:off x="2743200" y="1485900"/>
            <a:ext cx="3644900" cy="584200"/>
          </a:xfrm>
          <a:prstGeom prst="rect">
            <a:avLst/>
          </a:prstGeom>
          <a:solidFill>
            <a:srgbClr val="000000">
              <a:alpha val="0"/>
            </a:srgbClr>
          </a:solidFill>
        </p:spPr>
      </p:sp>
      <p:sp>
        <p:nvSpPr>
          <p:cNvPr id="7" name="AutoShape 7"/>
          <p:cNvSpPr/>
          <p:nvPr/>
        </p:nvSpPr>
        <p:spPr>
          <a:xfrm>
            <a:off x="2743200" y="2070100"/>
            <a:ext cx="3644900" cy="342900"/>
          </a:xfrm>
          <a:prstGeom prst="rect">
            <a:avLst/>
          </a:prstGeom>
          <a:solidFill>
            <a:srgbClr val="000000">
              <a:alpha val="0"/>
            </a:srgbClr>
          </a:solidFill>
        </p:spPr>
      </p:sp>
      <p:sp>
        <p:nvSpPr>
          <p:cNvPr id="8" name="AutoShape 8"/>
          <p:cNvSpPr/>
          <p:nvPr/>
        </p:nvSpPr>
        <p:spPr>
          <a:xfrm>
            <a:off x="2743200" y="2413000"/>
            <a:ext cx="3644900" cy="342900"/>
          </a:xfrm>
          <a:prstGeom prst="rect">
            <a:avLst/>
          </a:prstGeom>
          <a:solidFill>
            <a:srgbClr val="000000">
              <a:alpha val="0"/>
            </a:srgbClr>
          </a:solidFill>
        </p:spPr>
      </p:sp>
      <p:sp>
        <p:nvSpPr>
          <p:cNvPr id="9" name="AutoShape 9"/>
          <p:cNvSpPr/>
          <p:nvPr/>
        </p:nvSpPr>
        <p:spPr>
          <a:xfrm>
            <a:off x="6921500" y="0"/>
            <a:ext cx="3454400" cy="5854700"/>
          </a:xfrm>
          <a:prstGeom prst="rect">
            <a:avLst/>
          </a:prstGeom>
          <a:solidFill>
            <a:srgbClr val="000000">
              <a:alpha val="0"/>
            </a:srgbClr>
          </a:solidFill>
        </p:spPr>
      </p:sp>
      <p:sp>
        <p:nvSpPr>
          <p:cNvPr id="10" name="TextBox 10"/>
          <p:cNvSpPr txBox="1"/>
          <p:nvPr/>
        </p:nvSpPr>
        <p:spPr>
          <a:xfrm>
            <a:off x="749300" y="1143000"/>
            <a:ext cx="16764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Content</a:t>
            </a:r>
            <a:endParaRPr lang="en-US" sz="1100"/>
          </a:p>
        </p:txBody>
      </p:sp>
      <p:sp>
        <p:nvSpPr>
          <p:cNvPr id="11" name="TextBox 11"/>
          <p:cNvSpPr txBox="1"/>
          <p:nvPr/>
        </p:nvSpPr>
        <p:spPr>
          <a:xfrm>
            <a:off x="2743200" y="1143000"/>
            <a:ext cx="3644900" cy="241300"/>
          </a:xfrm>
          <a:prstGeom prst="rect">
            <a:avLst/>
          </a:prstGeom>
          <a:solidFill>
            <a:srgbClr val="000000">
              <a:alpha val="0"/>
            </a:srgbClr>
          </a:solidFill>
        </p:spPr>
        <p:txBody>
          <a:bodyPr lIns="0" tIns="0" rIns="0" bIns="0" rtlCol="0" anchor="t"/>
          <a:lstStyle/>
          <a:p>
            <a:pPr algn="l">
              <a:lnSpc>
                <a:spcPct val="100000"/>
              </a:lnSpc>
              <a:defRPr/>
            </a:pPr>
            <a:r>
              <a:rPr lang="en-US" sz="1600" b="1">
                <a:solidFill>
                  <a:srgbClr val="FFFFFF"/>
                </a:solidFill>
                <a:latin typeface="苹方-简"/>
              </a:rPr>
              <a:t>1. The Impact of AI on Financial Services</a:t>
            </a:r>
            <a:endParaRPr lang="en-US" sz="1100"/>
          </a:p>
        </p:txBody>
      </p:sp>
      <p:sp>
        <p:nvSpPr>
          <p:cNvPr id="12" name="TextBox 12"/>
          <p:cNvSpPr txBox="1"/>
          <p:nvPr/>
        </p:nvSpPr>
        <p:spPr>
          <a:xfrm>
            <a:off x="2743200" y="1485900"/>
            <a:ext cx="3644900" cy="482600"/>
          </a:xfrm>
          <a:prstGeom prst="rect">
            <a:avLst/>
          </a:prstGeom>
          <a:solidFill>
            <a:srgbClr val="000000">
              <a:alpha val="0"/>
            </a:srgbClr>
          </a:solidFill>
        </p:spPr>
        <p:txBody>
          <a:bodyPr lIns="0" tIns="0" rIns="0" bIns="0" rtlCol="0" anchor="t"/>
          <a:lstStyle/>
          <a:p>
            <a:pPr algn="l">
              <a:lnSpc>
                <a:spcPct val="100000"/>
              </a:lnSpc>
              <a:defRPr/>
            </a:pPr>
            <a:r>
              <a:rPr lang="en-US" sz="1600" b="1">
                <a:solidFill>
                  <a:srgbClr val="FFFFFF"/>
                </a:solidFill>
                <a:latin typeface="苹方-简"/>
              </a:rPr>
              <a:t>2. AI Technologies Revolutionizing Fintech</a:t>
            </a:r>
            <a:endParaRPr lang="en-US" sz="1100"/>
          </a:p>
        </p:txBody>
      </p:sp>
      <p:sp>
        <p:nvSpPr>
          <p:cNvPr id="13" name="TextBox 13"/>
          <p:cNvSpPr txBox="1"/>
          <p:nvPr/>
        </p:nvSpPr>
        <p:spPr>
          <a:xfrm>
            <a:off x="2743200" y="2070100"/>
            <a:ext cx="3644900" cy="241300"/>
          </a:xfrm>
          <a:prstGeom prst="rect">
            <a:avLst/>
          </a:prstGeom>
          <a:solidFill>
            <a:srgbClr val="000000">
              <a:alpha val="0"/>
            </a:srgbClr>
          </a:solidFill>
        </p:spPr>
        <p:txBody>
          <a:bodyPr lIns="0" tIns="0" rIns="0" bIns="0" rtlCol="0" anchor="t"/>
          <a:lstStyle/>
          <a:p>
            <a:pPr algn="l">
              <a:lnSpc>
                <a:spcPct val="100000"/>
              </a:lnSpc>
              <a:defRPr/>
            </a:pPr>
            <a:r>
              <a:rPr lang="en-US" sz="1600" b="1">
                <a:solidFill>
                  <a:srgbClr val="FFFFFF"/>
                </a:solidFill>
                <a:latin typeface="苹方-简"/>
              </a:rPr>
              <a:t>3. Future Trends in AI and Fintech</a:t>
            </a:r>
            <a:endParaRPr lang="en-US" sz="1100"/>
          </a:p>
        </p:txBody>
      </p:sp>
      <p:sp>
        <p:nvSpPr>
          <p:cNvPr id="14" name="TextBox 14"/>
          <p:cNvSpPr txBox="1"/>
          <p:nvPr/>
        </p:nvSpPr>
        <p:spPr>
          <a:xfrm>
            <a:off x="2743200" y="2413000"/>
            <a:ext cx="3644900" cy="241300"/>
          </a:xfrm>
          <a:prstGeom prst="rect">
            <a:avLst/>
          </a:prstGeom>
          <a:solidFill>
            <a:srgbClr val="000000">
              <a:alpha val="0"/>
            </a:srgbClr>
          </a:solidFill>
        </p:spPr>
        <p:txBody>
          <a:bodyPr lIns="0" tIns="0" rIns="0" bIns="0" rtlCol="0" anchor="t"/>
          <a:lstStyle/>
          <a:p>
            <a:pPr>
              <a:defRPr/>
            </a:pPr>
            <a:r>
              <a:rPr lang="en-US" sz="1600" b="1" dirty="0">
                <a:solidFill>
                  <a:srgbClr val="FFFFFF"/>
                </a:solidFill>
                <a:latin typeface="苹方-简"/>
              </a:rPr>
              <a:t>4. Embrace AI for  Financial &amp; Fintech    Business</a:t>
            </a:r>
            <a:endParaRPr lang="en-US" sz="800" dirty="0"/>
          </a:p>
          <a:p>
            <a:pPr algn="l">
              <a:lnSpc>
                <a:spcPct val="100000"/>
              </a:lnSpc>
              <a:defRPr/>
            </a:pP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00" r="13000"/>
          <a:stretch>
            <a:fillRect/>
          </a:stretch>
        </p:blipFill>
        <p:spPr>
          <a:xfrm>
            <a:off x="0" y="0"/>
            <a:ext cx="10388600" cy="7823200"/>
          </a:xfrm>
          <a:prstGeom prst="rect">
            <a:avLst/>
          </a:prstGeom>
        </p:spPr>
      </p:pic>
      <p:sp>
        <p:nvSpPr>
          <p:cNvPr id="3" name="AutoShape 3"/>
          <p:cNvSpPr/>
          <p:nvPr/>
        </p:nvSpPr>
        <p:spPr>
          <a:xfrm>
            <a:off x="0" y="0"/>
            <a:ext cx="10388600" cy="7823200"/>
          </a:xfrm>
          <a:prstGeom prst="rect">
            <a:avLst/>
          </a:prstGeom>
          <a:solidFill>
            <a:srgbClr val="000000">
              <a:alpha val="0"/>
            </a:srgbClr>
          </a:solidFill>
        </p:spPr>
      </p:sp>
      <p:pic>
        <p:nvPicPr>
          <p:cNvPr id="4" name="Picture 4"/>
          <p:cNvPicPr>
            <a:picLocks noChangeAspect="1"/>
          </p:cNvPicPr>
          <p:nvPr/>
        </p:nvPicPr>
        <p:blipFill>
          <a:blip r:embed="rId3"/>
          <a:srcRect l="17000" r="17000"/>
          <a:stretch>
            <a:fillRect/>
          </a:stretch>
        </p:blipFill>
        <p:spPr>
          <a:xfrm>
            <a:off x="0" y="0"/>
            <a:ext cx="3454400" cy="7823200"/>
          </a:xfrm>
          <a:prstGeom prst="rect">
            <a:avLst/>
          </a:prstGeom>
        </p:spPr>
      </p:pic>
      <p:sp>
        <p:nvSpPr>
          <p:cNvPr id="5" name="AutoShape 5"/>
          <p:cNvSpPr/>
          <p:nvPr/>
        </p:nvSpPr>
        <p:spPr>
          <a:xfrm>
            <a:off x="4064000" y="1079319"/>
            <a:ext cx="5829300" cy="1625600"/>
          </a:xfrm>
          <a:prstGeom prst="roundRect">
            <a:avLst>
              <a:gd name="adj" fmla="val 12500"/>
            </a:avLst>
          </a:prstGeom>
          <a:solidFill>
            <a:srgbClr val="3257A3"/>
          </a:solidFill>
        </p:spPr>
      </p:sp>
      <p:sp>
        <p:nvSpPr>
          <p:cNvPr id="6" name="AutoShape 6"/>
          <p:cNvSpPr/>
          <p:nvPr/>
        </p:nvSpPr>
        <p:spPr>
          <a:xfrm>
            <a:off x="4076700" y="2759528"/>
            <a:ext cx="5829300" cy="1625600"/>
          </a:xfrm>
          <a:prstGeom prst="roundRect">
            <a:avLst>
              <a:gd name="adj" fmla="val 12500"/>
            </a:avLst>
          </a:prstGeom>
          <a:solidFill>
            <a:srgbClr val="3257A3"/>
          </a:solidFill>
        </p:spPr>
      </p:sp>
      <p:sp>
        <p:nvSpPr>
          <p:cNvPr id="7" name="AutoShape 7"/>
          <p:cNvSpPr/>
          <p:nvPr/>
        </p:nvSpPr>
        <p:spPr>
          <a:xfrm>
            <a:off x="4051301" y="4505324"/>
            <a:ext cx="5829300" cy="1625600"/>
          </a:xfrm>
          <a:prstGeom prst="roundRect">
            <a:avLst>
              <a:gd name="adj" fmla="val 12500"/>
            </a:avLst>
          </a:prstGeom>
          <a:solidFill>
            <a:srgbClr val="3257A3"/>
          </a:solidFill>
        </p:spPr>
      </p:sp>
      <p:sp>
        <p:nvSpPr>
          <p:cNvPr id="8" name="AutoShape 8"/>
          <p:cNvSpPr/>
          <p:nvPr/>
        </p:nvSpPr>
        <p:spPr>
          <a:xfrm>
            <a:off x="0" y="0"/>
            <a:ext cx="3454400" cy="7823200"/>
          </a:xfrm>
          <a:prstGeom prst="rect">
            <a:avLst/>
          </a:prstGeom>
          <a:solidFill>
            <a:srgbClr val="000000">
              <a:alpha val="0"/>
            </a:srgbClr>
          </a:solidFill>
        </p:spPr>
      </p:sp>
      <p:sp>
        <p:nvSpPr>
          <p:cNvPr id="9" name="AutoShape 9"/>
          <p:cNvSpPr/>
          <p:nvPr/>
        </p:nvSpPr>
        <p:spPr>
          <a:xfrm>
            <a:off x="4064000" y="1917700"/>
            <a:ext cx="0" cy="1282700"/>
          </a:xfrm>
          <a:prstGeom prst="rect">
            <a:avLst/>
          </a:prstGeom>
          <a:solidFill>
            <a:srgbClr val="FFFFFF"/>
          </a:solidFill>
        </p:spPr>
      </p:sp>
      <p:sp>
        <p:nvSpPr>
          <p:cNvPr id="10" name="AutoShape 10"/>
          <p:cNvSpPr/>
          <p:nvPr/>
        </p:nvSpPr>
        <p:spPr>
          <a:xfrm>
            <a:off x="4064000" y="3759200"/>
            <a:ext cx="0" cy="1282700"/>
          </a:xfrm>
          <a:prstGeom prst="rect">
            <a:avLst/>
          </a:prstGeom>
          <a:solidFill>
            <a:srgbClr val="FFFFFF"/>
          </a:solidFill>
        </p:spPr>
      </p:sp>
      <p:sp>
        <p:nvSpPr>
          <p:cNvPr id="11" name="AutoShape 11"/>
          <p:cNvSpPr/>
          <p:nvPr/>
        </p:nvSpPr>
        <p:spPr>
          <a:xfrm>
            <a:off x="4064000" y="5588000"/>
            <a:ext cx="0" cy="1282700"/>
          </a:xfrm>
          <a:prstGeom prst="rect">
            <a:avLst/>
          </a:prstGeom>
          <a:solidFill>
            <a:srgbClr val="FFFFFF"/>
          </a:solidFill>
        </p:spPr>
      </p:sp>
      <p:sp>
        <p:nvSpPr>
          <p:cNvPr id="12" name="AutoShape 12"/>
          <p:cNvSpPr/>
          <p:nvPr/>
        </p:nvSpPr>
        <p:spPr>
          <a:xfrm>
            <a:off x="0" y="0"/>
            <a:ext cx="0" cy="0"/>
          </a:xfrm>
          <a:prstGeom prst="rect">
            <a:avLst/>
          </a:prstGeom>
          <a:solidFill>
            <a:srgbClr val="000000">
              <a:alpha val="0"/>
            </a:srgbClr>
          </a:solidFill>
        </p:spPr>
      </p:sp>
      <p:sp>
        <p:nvSpPr>
          <p:cNvPr id="13" name="TextBox 13"/>
          <p:cNvSpPr txBox="1"/>
          <p:nvPr/>
        </p:nvSpPr>
        <p:spPr>
          <a:xfrm>
            <a:off x="4064000" y="457200"/>
            <a:ext cx="5829300" cy="850900"/>
          </a:xfrm>
          <a:prstGeom prst="rect">
            <a:avLst/>
          </a:prstGeom>
          <a:solidFill>
            <a:srgbClr val="000000">
              <a:alpha val="0"/>
            </a:srgbClr>
          </a:solidFill>
        </p:spPr>
        <p:txBody>
          <a:bodyPr lIns="0" tIns="0" rIns="0" bIns="0" rtlCol="0" anchor="t"/>
          <a:lstStyle/>
          <a:p>
            <a:pPr algn="l">
              <a:lnSpc>
                <a:spcPct val="100000"/>
              </a:lnSpc>
              <a:defRPr/>
            </a:pPr>
            <a:r>
              <a:rPr lang="en-US" sz="2800" b="1" dirty="0">
                <a:solidFill>
                  <a:srgbClr val="F3D66D"/>
                </a:solidFill>
                <a:latin typeface="苹方-简"/>
              </a:rPr>
              <a:t>Invest in AI Training and Development</a:t>
            </a:r>
            <a:endParaRPr lang="en-US" sz="1100" dirty="0"/>
          </a:p>
        </p:txBody>
      </p:sp>
      <p:sp>
        <p:nvSpPr>
          <p:cNvPr id="14" name="TextBox 14"/>
          <p:cNvSpPr txBox="1"/>
          <p:nvPr/>
        </p:nvSpPr>
        <p:spPr>
          <a:xfrm>
            <a:off x="4267200" y="1261473"/>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Building a Skilled Workforce</a:t>
            </a:r>
            <a:endParaRPr lang="en-US" sz="1100" dirty="0"/>
          </a:p>
        </p:txBody>
      </p:sp>
      <p:sp>
        <p:nvSpPr>
          <p:cNvPr id="15" name="TextBox 15"/>
          <p:cNvSpPr txBox="1"/>
          <p:nvPr/>
        </p:nvSpPr>
        <p:spPr>
          <a:xfrm>
            <a:off x="4267200" y="2962728"/>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Enhancing Operational Efficiency</a:t>
            </a:r>
            <a:endParaRPr lang="en-US" sz="1100" dirty="0"/>
          </a:p>
        </p:txBody>
      </p:sp>
      <p:sp>
        <p:nvSpPr>
          <p:cNvPr id="16" name="TextBox 16"/>
          <p:cNvSpPr txBox="1"/>
          <p:nvPr/>
        </p:nvSpPr>
        <p:spPr>
          <a:xfrm>
            <a:off x="4241801" y="4695824"/>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FFFFF"/>
                </a:solidFill>
                <a:latin typeface="苹方-简"/>
              </a:rPr>
              <a:t>Driving Strategic Growth</a:t>
            </a:r>
            <a:endParaRPr lang="en-US" sz="1100" dirty="0"/>
          </a:p>
        </p:txBody>
      </p:sp>
      <p:sp>
        <p:nvSpPr>
          <p:cNvPr id="17" name="TextBox 17"/>
          <p:cNvSpPr txBox="1"/>
          <p:nvPr/>
        </p:nvSpPr>
        <p:spPr>
          <a:xfrm>
            <a:off x="4267200" y="1629773"/>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Investing in AI training equips employees with the necessary skills to leverage AI technologies effectively, fostering a culture of innovation and ensuring that financial institutions remain competitive in a rapidly evolving landscape.</a:t>
            </a:r>
            <a:endParaRPr lang="en-US" sz="1100" dirty="0"/>
          </a:p>
        </p:txBody>
      </p:sp>
      <p:sp>
        <p:nvSpPr>
          <p:cNvPr id="18" name="TextBox 18"/>
          <p:cNvSpPr txBox="1"/>
          <p:nvPr/>
        </p:nvSpPr>
        <p:spPr>
          <a:xfrm>
            <a:off x="4267200" y="3343728"/>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DFD"/>
                </a:solidFill>
                <a:latin typeface="苹方-简"/>
              </a:rPr>
              <a:t>By prioritizing AI development programs, businesses can streamline processes and improve productivity, as trained staff can implement AI solutions that automate routine tasks and enhance decision-making capabilities.</a:t>
            </a:r>
            <a:endParaRPr lang="en-US" sz="1100" dirty="0"/>
          </a:p>
        </p:txBody>
      </p:sp>
      <p:sp>
        <p:nvSpPr>
          <p:cNvPr id="19" name="TextBox 19"/>
          <p:cNvSpPr txBox="1"/>
          <p:nvPr/>
        </p:nvSpPr>
        <p:spPr>
          <a:xfrm>
            <a:off x="4241801" y="5076824"/>
            <a:ext cx="5422900" cy="850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A commitment to AI training and development not only prepares organizations for future challenges but also positions them to capitalize on emerging opportunities, ultimately driving growth and enhancing market positioning in the fintech sector.</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905500"/>
          </a:xfrm>
          <a:prstGeom prst="rect">
            <a:avLst/>
          </a:prstGeom>
        </p:spPr>
      </p:pic>
      <p:sp>
        <p:nvSpPr>
          <p:cNvPr id="3" name="AutoShape 3"/>
          <p:cNvSpPr/>
          <p:nvPr/>
        </p:nvSpPr>
        <p:spPr>
          <a:xfrm>
            <a:off x="0" y="0"/>
            <a:ext cx="10388600" cy="5905500"/>
          </a:xfrm>
          <a:prstGeom prst="rect">
            <a:avLst/>
          </a:prstGeom>
          <a:solidFill>
            <a:srgbClr val="000000">
              <a:alpha val="0"/>
            </a:srgbClr>
          </a:solidFill>
        </p:spPr>
      </p:sp>
      <p:sp>
        <p:nvSpPr>
          <p:cNvPr id="4" name="AutoShape 4"/>
          <p:cNvSpPr/>
          <p:nvPr/>
        </p:nvSpPr>
        <p:spPr>
          <a:xfrm>
            <a:off x="762000" y="1435100"/>
            <a:ext cx="2743200" cy="3695700"/>
          </a:xfrm>
          <a:prstGeom prst="roundRect">
            <a:avLst>
              <a:gd name="adj" fmla="val 3703"/>
            </a:avLst>
          </a:prstGeom>
          <a:solidFill>
            <a:srgbClr val="000000">
              <a:alpha val="0"/>
            </a:srgbClr>
          </a:solidFill>
        </p:spPr>
      </p:sp>
      <p:sp>
        <p:nvSpPr>
          <p:cNvPr id="5" name="AutoShape 5"/>
          <p:cNvSpPr/>
          <p:nvPr/>
        </p:nvSpPr>
        <p:spPr>
          <a:xfrm>
            <a:off x="3810000" y="1435100"/>
            <a:ext cx="2743200" cy="3695700"/>
          </a:xfrm>
          <a:prstGeom prst="roundRect">
            <a:avLst>
              <a:gd name="adj" fmla="val 3703"/>
            </a:avLst>
          </a:prstGeom>
          <a:solidFill>
            <a:srgbClr val="000000">
              <a:alpha val="0"/>
            </a:srgbClr>
          </a:solidFill>
        </p:spPr>
      </p:sp>
      <p:sp>
        <p:nvSpPr>
          <p:cNvPr id="6" name="AutoShape 6"/>
          <p:cNvSpPr/>
          <p:nvPr/>
        </p:nvSpPr>
        <p:spPr>
          <a:xfrm>
            <a:off x="6870700" y="1435100"/>
            <a:ext cx="2743200" cy="3695700"/>
          </a:xfrm>
          <a:prstGeom prst="roundRect">
            <a:avLst>
              <a:gd name="adj" fmla="val 3703"/>
            </a:avLst>
          </a:prstGeom>
          <a:solidFill>
            <a:srgbClr val="000000">
              <a:alpha val="0"/>
            </a:srgbClr>
          </a:solidFill>
        </p:spPr>
      </p:sp>
      <p:sp>
        <p:nvSpPr>
          <p:cNvPr id="7" name="AutoShape 7"/>
          <p:cNvSpPr/>
          <p:nvPr/>
        </p:nvSpPr>
        <p:spPr>
          <a:xfrm>
            <a:off x="762000" y="5270500"/>
            <a:ext cx="2743200" cy="0"/>
          </a:xfrm>
          <a:prstGeom prst="rect">
            <a:avLst/>
          </a:prstGeom>
          <a:solidFill>
            <a:srgbClr val="000000"/>
          </a:solidFill>
        </p:spPr>
      </p:sp>
      <p:sp>
        <p:nvSpPr>
          <p:cNvPr id="8" name="AutoShape 8"/>
          <p:cNvSpPr/>
          <p:nvPr/>
        </p:nvSpPr>
        <p:spPr>
          <a:xfrm>
            <a:off x="3810000" y="5270500"/>
            <a:ext cx="2743200" cy="0"/>
          </a:xfrm>
          <a:prstGeom prst="rect">
            <a:avLst/>
          </a:prstGeom>
          <a:solidFill>
            <a:srgbClr val="000000"/>
          </a:solidFill>
        </p:spPr>
      </p:sp>
      <p:sp>
        <p:nvSpPr>
          <p:cNvPr id="9" name="AutoShape 9"/>
          <p:cNvSpPr/>
          <p:nvPr/>
        </p:nvSpPr>
        <p:spPr>
          <a:xfrm>
            <a:off x="6870700" y="5270500"/>
            <a:ext cx="2743200" cy="0"/>
          </a:xfrm>
          <a:prstGeom prst="rect">
            <a:avLst/>
          </a:prstGeom>
          <a:solidFill>
            <a:srgbClr val="000000"/>
          </a:solidFill>
        </p:spPr>
      </p:sp>
      <p:pic>
        <p:nvPicPr>
          <p:cNvPr id="10" name="Picture 10"/>
          <p:cNvPicPr>
            <a:picLocks noChangeAspect="1"/>
          </p:cNvPicPr>
          <p:nvPr/>
        </p:nvPicPr>
        <p:blipFill>
          <a:blip r:embed="rId3"/>
          <a:srcRect t="32000" b="32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29000" b="29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35000" b="35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dirty="0">
                <a:solidFill>
                  <a:srgbClr val="F3D66D"/>
                </a:solidFill>
                <a:latin typeface="苹方-简"/>
              </a:rPr>
              <a:t>Join the Conversation on AI in Finance</a:t>
            </a:r>
            <a:endParaRPr lang="en-US" sz="1100" dirty="0"/>
          </a:p>
        </p:txBody>
      </p:sp>
      <p:sp>
        <p:nvSpPr>
          <p:cNvPr id="14" name="TextBox 14"/>
          <p:cNvSpPr txBox="1"/>
          <p:nvPr/>
        </p:nvSpPr>
        <p:spPr>
          <a:xfrm>
            <a:off x="7620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3D66D"/>
                </a:solidFill>
                <a:latin typeface="苹方-简"/>
              </a:rPr>
              <a:t>Engage with Industry Experts</a:t>
            </a:r>
            <a:endParaRPr lang="en-US" sz="1100" dirty="0"/>
          </a:p>
        </p:txBody>
      </p:sp>
      <p:sp>
        <p:nvSpPr>
          <p:cNvPr id="15" name="TextBox 15"/>
          <p:cNvSpPr txBox="1"/>
          <p:nvPr/>
        </p:nvSpPr>
        <p:spPr>
          <a:xfrm>
            <a:off x="3810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3D66D"/>
                </a:solidFill>
                <a:latin typeface="苹方-简"/>
              </a:rPr>
              <a:t>Share Your Experiences</a:t>
            </a:r>
            <a:endParaRPr lang="en-US" sz="1100" dirty="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t"/>
          <a:lstStyle/>
          <a:p>
            <a:pPr algn="l">
              <a:lnSpc>
                <a:spcPct val="100000"/>
              </a:lnSpc>
              <a:defRPr/>
            </a:pPr>
            <a:r>
              <a:rPr lang="en-US" sz="1800" b="1" dirty="0">
                <a:solidFill>
                  <a:srgbClr val="F3D66D"/>
                </a:solidFill>
                <a:latin typeface="苹方-简"/>
              </a:rPr>
              <a:t>Stay Informed on Developments</a:t>
            </a:r>
            <a:endParaRPr lang="en-US" sz="1100" dirty="0"/>
          </a:p>
        </p:txBody>
      </p:sp>
      <p:sp>
        <p:nvSpPr>
          <p:cNvPr id="17" name="TextBox 17"/>
          <p:cNvSpPr txBox="1"/>
          <p:nvPr/>
        </p:nvSpPr>
        <p:spPr>
          <a:xfrm>
            <a:off x="762000" y="3860800"/>
            <a:ext cx="2743200" cy="1066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Participate in forums and webinars featuring thought leaders in AI and finance to gain insights into the latest trends, challenges, and innovations shaping the future of the industry.</a:t>
            </a:r>
            <a:endParaRPr lang="en-US" sz="1100" dirty="0"/>
          </a:p>
        </p:txBody>
      </p:sp>
      <p:sp>
        <p:nvSpPr>
          <p:cNvPr id="18" name="TextBox 18"/>
          <p:cNvSpPr txBox="1"/>
          <p:nvPr/>
        </p:nvSpPr>
        <p:spPr>
          <a:xfrm>
            <a:off x="3810000" y="3594100"/>
            <a:ext cx="2743200" cy="1270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Contribute to discussions by sharing your own experiences with AI implementation in financial services, fostering a collaborative environment that encourages knowledge exchange and best practices.</a:t>
            </a:r>
            <a:endParaRPr lang="en-US" sz="1100" dirty="0"/>
          </a:p>
        </p:txBody>
      </p:sp>
      <p:sp>
        <p:nvSpPr>
          <p:cNvPr id="19" name="TextBox 19"/>
          <p:cNvSpPr txBox="1"/>
          <p:nvPr/>
        </p:nvSpPr>
        <p:spPr>
          <a:xfrm>
            <a:off x="6870700" y="3860800"/>
            <a:ext cx="2743200" cy="1270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Follow relevant publications and online communities dedicated to AI in finance to stay updated on emerging technologies, regulatory changes, and case studies that can inform your strategic decisions.</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2"/>
          <a:srcRect l="1000" r="1000"/>
          <a:stretch>
            <a:fillRect/>
          </a:stretch>
        </p:blipFill>
        <p:spPr>
          <a:xfrm>
            <a:off x="0" y="0"/>
            <a:ext cx="10388600" cy="5854700"/>
          </a:xfrm>
          <a:prstGeom prst="rect">
            <a:avLst/>
          </a:prstGeom>
        </p:spPr>
      </p:pic>
      <p:sp>
        <p:nvSpPr>
          <p:cNvPr id="4" name="AutoShape 4"/>
          <p:cNvSpPr/>
          <p:nvPr/>
        </p:nvSpPr>
        <p:spPr>
          <a:xfrm>
            <a:off x="0" y="3060700"/>
            <a:ext cx="10388600" cy="9652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TextBox 6"/>
          <p:cNvSpPr txBox="1"/>
          <p:nvPr/>
        </p:nvSpPr>
        <p:spPr>
          <a:xfrm>
            <a:off x="0" y="1905000"/>
            <a:ext cx="10388600" cy="850900"/>
          </a:xfrm>
          <a:prstGeom prst="rect">
            <a:avLst/>
          </a:prstGeom>
          <a:solidFill>
            <a:srgbClr val="000000">
              <a:alpha val="0"/>
            </a:srgbClr>
          </a:solidFill>
        </p:spPr>
        <p:txBody>
          <a:bodyPr lIns="0" tIns="0" rIns="0" bIns="0" rtlCol="0" anchor="t"/>
          <a:lstStyle/>
          <a:p>
            <a:pPr algn="ctr">
              <a:lnSpc>
                <a:spcPct val="100000"/>
              </a:lnSpc>
              <a:defRPr/>
            </a:pPr>
            <a:r>
              <a:rPr lang="en-US" sz="5600" b="1" dirty="0">
                <a:solidFill>
                  <a:srgbClr val="F3D66D"/>
                </a:solidFill>
                <a:latin typeface="苹方-简"/>
              </a:rPr>
              <a:t>Join Us!</a:t>
            </a:r>
            <a:endParaRPr lang="en-US" sz="1100" dirty="0"/>
          </a:p>
        </p:txBody>
      </p:sp>
      <p:sp>
        <p:nvSpPr>
          <p:cNvPr id="7" name="TextBox 7"/>
          <p:cNvSpPr txBox="1"/>
          <p:nvPr/>
        </p:nvSpPr>
        <p:spPr>
          <a:xfrm>
            <a:off x="0" y="3060700"/>
            <a:ext cx="10388600" cy="241300"/>
          </a:xfrm>
          <a:prstGeom prst="rect">
            <a:avLst/>
          </a:prstGeom>
          <a:solidFill>
            <a:srgbClr val="000000">
              <a:alpha val="0"/>
            </a:srgbClr>
          </a:solidFill>
        </p:spPr>
        <p:txBody>
          <a:bodyPr lIns="0" tIns="0" rIns="0" bIns="0" rtlCol="0" anchor="t"/>
          <a:lstStyle/>
          <a:p>
            <a:pPr algn="ctr">
              <a:lnSpc>
                <a:spcPct val="100000"/>
              </a:lnSpc>
              <a:defRPr/>
            </a:pPr>
            <a:r>
              <a:rPr lang="en-US" sz="1600" b="1" dirty="0">
                <a:solidFill>
                  <a:srgbClr val="FAFAFA">
                    <a:alpha val="96863"/>
                  </a:srgbClr>
                </a:solidFill>
                <a:latin typeface="苹方-简"/>
              </a:rPr>
              <a:t>Interested in learning more about how AI can enhance your Financial &amp; Fintech experience?</a:t>
            </a:r>
            <a:endParaRPr lang="en-US" sz="1100" dirty="0"/>
          </a:p>
        </p:txBody>
      </p:sp>
      <p:sp>
        <p:nvSpPr>
          <p:cNvPr id="8" name="TextBox 8"/>
          <p:cNvSpPr txBox="1"/>
          <p:nvPr/>
        </p:nvSpPr>
        <p:spPr>
          <a:xfrm>
            <a:off x="0" y="3302000"/>
            <a:ext cx="10388600" cy="241300"/>
          </a:xfrm>
          <a:prstGeom prst="rect">
            <a:avLst/>
          </a:prstGeom>
          <a:solidFill>
            <a:srgbClr val="000000">
              <a:alpha val="0"/>
            </a:srgbClr>
          </a:solidFill>
        </p:spPr>
        <p:txBody>
          <a:bodyPr lIns="0" tIns="0" rIns="0" bIns="0" rtlCol="0" anchor="t"/>
          <a:lstStyle/>
          <a:p>
            <a:pPr algn="ctr">
              <a:lnSpc>
                <a:spcPct val="100000"/>
              </a:lnSpc>
              <a:defRPr/>
            </a:pPr>
            <a:r>
              <a:rPr lang="en-US" sz="1600" b="1" dirty="0">
                <a:solidFill>
                  <a:srgbClr val="FAFAFA">
                    <a:alpha val="96863"/>
                  </a:srgbClr>
                </a:solidFill>
                <a:latin typeface="苹方-简"/>
              </a:rPr>
              <a:t>Contact us today to discover our innovative solutions tailored to meet your needs.</a:t>
            </a:r>
            <a:endParaRPr lang="en-US" sz="1100" dirty="0"/>
          </a:p>
        </p:txBody>
      </p:sp>
      <p:sp>
        <p:nvSpPr>
          <p:cNvPr id="9" name="TextBox 9"/>
          <p:cNvSpPr txBox="1"/>
          <p:nvPr/>
        </p:nvSpPr>
        <p:spPr>
          <a:xfrm>
            <a:off x="0" y="3784600"/>
            <a:ext cx="10388600" cy="241300"/>
          </a:xfrm>
          <a:prstGeom prst="rect">
            <a:avLst/>
          </a:prstGeom>
          <a:solidFill>
            <a:srgbClr val="000000">
              <a:alpha val="0"/>
            </a:srgbClr>
          </a:solidFill>
        </p:spPr>
        <p:txBody>
          <a:bodyPr lIns="0" tIns="0" rIns="0" bIns="0" rtlCol="0" anchor="t"/>
          <a:lstStyle/>
          <a:p>
            <a:pPr algn="ctr">
              <a:lnSpc>
                <a:spcPct val="100000"/>
              </a:lnSpc>
              <a:defRPr/>
            </a:pPr>
            <a:r>
              <a:rPr lang="en-US" sz="1600" b="1" dirty="0">
                <a:solidFill>
                  <a:srgbClr val="FAFAFA">
                    <a:alpha val="96863"/>
                  </a:srgbClr>
                </a:solidFill>
                <a:latin typeface="苹方-简"/>
              </a:rPr>
              <a:t>Contact: Koncpt.ai@gmail.com</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3"/>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3632200" y="4584700"/>
            <a:ext cx="3111500" cy="0"/>
          </a:xfrm>
          <a:prstGeom prst="rect">
            <a:avLst/>
          </a:prstGeom>
          <a:solidFill>
            <a:srgbClr val="000000"/>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t"/>
          <a:lstStyle/>
          <a:p>
            <a:pPr algn="ctr">
              <a:lnSpc>
                <a:spcPct val="100000"/>
              </a:lnSpc>
              <a:defRPr/>
            </a:pPr>
            <a:r>
              <a:rPr lang="en-US" sz="2800" b="1">
                <a:solidFill>
                  <a:srgbClr val="FFFFFF"/>
                </a:solidFill>
                <a:latin typeface="苹方-简"/>
              </a:rPr>
              <a:t>The Impact of AI on Financial Services</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t"/>
          <a:lstStyle/>
          <a:p>
            <a:pPr algn="ctr">
              <a:lnSpc>
                <a:spcPct val="100000"/>
              </a:lnSpc>
              <a:defRPr/>
            </a:pPr>
            <a:r>
              <a:rPr lang="en-US" sz="1800" b="1">
                <a:solidFill>
                  <a:srgbClr val="F3D66D"/>
                </a:solidFill>
                <a:latin typeface="苹方-简"/>
              </a:rPr>
              <a:t>Section 1</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762000" y="1435100"/>
            <a:ext cx="2743200" cy="3644900"/>
          </a:xfrm>
          <a:prstGeom prst="roundRect">
            <a:avLst>
              <a:gd name="adj" fmla="val 3703"/>
            </a:avLst>
          </a:prstGeom>
          <a:solidFill>
            <a:srgbClr val="000000">
              <a:alpha val="0"/>
            </a:srgbClr>
          </a:solidFill>
        </p:spPr>
      </p:sp>
      <p:sp>
        <p:nvSpPr>
          <p:cNvPr id="5" name="AutoShape 5"/>
          <p:cNvSpPr/>
          <p:nvPr/>
        </p:nvSpPr>
        <p:spPr>
          <a:xfrm>
            <a:off x="3810000" y="1435100"/>
            <a:ext cx="2743200" cy="3644900"/>
          </a:xfrm>
          <a:prstGeom prst="roundRect">
            <a:avLst>
              <a:gd name="adj" fmla="val 3703"/>
            </a:avLst>
          </a:prstGeom>
          <a:solidFill>
            <a:srgbClr val="000000">
              <a:alpha val="0"/>
            </a:srgbClr>
          </a:solidFill>
        </p:spPr>
      </p:sp>
      <p:sp>
        <p:nvSpPr>
          <p:cNvPr id="6" name="AutoShape 6"/>
          <p:cNvSpPr/>
          <p:nvPr/>
        </p:nvSpPr>
        <p:spPr>
          <a:xfrm>
            <a:off x="6870700" y="1435100"/>
            <a:ext cx="2743200" cy="3644900"/>
          </a:xfrm>
          <a:prstGeom prst="roundRect">
            <a:avLst>
              <a:gd name="adj" fmla="val 3703"/>
            </a:avLst>
          </a:prstGeom>
          <a:solidFill>
            <a:srgbClr val="000000">
              <a:alpha val="0"/>
            </a:srgbClr>
          </a:solidFill>
        </p:spPr>
      </p:sp>
      <p:sp>
        <p:nvSpPr>
          <p:cNvPr id="7" name="AutoShape 7"/>
          <p:cNvSpPr/>
          <p:nvPr/>
        </p:nvSpPr>
        <p:spPr>
          <a:xfrm>
            <a:off x="762000" y="5207000"/>
            <a:ext cx="2743200" cy="0"/>
          </a:xfrm>
          <a:prstGeom prst="rect">
            <a:avLst/>
          </a:prstGeom>
          <a:solidFill>
            <a:srgbClr val="000000"/>
          </a:solidFill>
        </p:spPr>
      </p:sp>
      <p:sp>
        <p:nvSpPr>
          <p:cNvPr id="8" name="AutoShape 8"/>
          <p:cNvSpPr/>
          <p:nvPr/>
        </p:nvSpPr>
        <p:spPr>
          <a:xfrm>
            <a:off x="3810000" y="5207000"/>
            <a:ext cx="2743200" cy="0"/>
          </a:xfrm>
          <a:prstGeom prst="rect">
            <a:avLst/>
          </a:prstGeom>
          <a:solidFill>
            <a:srgbClr val="000000"/>
          </a:solidFill>
        </p:spPr>
      </p:sp>
      <p:sp>
        <p:nvSpPr>
          <p:cNvPr id="9" name="AutoShape 9"/>
          <p:cNvSpPr/>
          <p:nvPr/>
        </p:nvSpPr>
        <p:spPr>
          <a:xfrm>
            <a:off x="6870700" y="5207000"/>
            <a:ext cx="2743200" cy="0"/>
          </a:xfrm>
          <a:prstGeom prst="rect">
            <a:avLst/>
          </a:prstGeom>
          <a:solidFill>
            <a:srgbClr val="000000"/>
          </a:solidFill>
        </p:spPr>
      </p:sp>
      <p:pic>
        <p:nvPicPr>
          <p:cNvPr id="10" name="Picture 10"/>
          <p:cNvPicPr>
            <a:picLocks noChangeAspect="1"/>
          </p:cNvPicPr>
          <p:nvPr/>
        </p:nvPicPr>
        <p:blipFill>
          <a:blip r:embed="rId3"/>
          <a:srcRect t="15000" b="15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32000" b="32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29000" b="29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Introduction to AI in Finance</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Defining AI in Finance</a:t>
            </a:r>
            <a:endParaRPr lang="en-US" sz="1100"/>
          </a:p>
        </p:txBody>
      </p:sp>
      <p:sp>
        <p:nvSpPr>
          <p:cNvPr id="15" name="TextBox 15"/>
          <p:cNvSpPr txBox="1"/>
          <p:nvPr/>
        </p:nvSpPr>
        <p:spPr>
          <a:xfrm>
            <a:off x="3810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Transformative Impact</a:t>
            </a:r>
            <a:endParaRPr lang="en-US" sz="1100"/>
          </a:p>
        </p:txBody>
      </p:sp>
      <p:sp>
        <p:nvSpPr>
          <p:cNvPr id="16" name="TextBox 16"/>
          <p:cNvSpPr txBox="1"/>
          <p:nvPr/>
        </p:nvSpPr>
        <p:spPr>
          <a:xfrm>
            <a:off x="68707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Future Potential</a:t>
            </a:r>
            <a:endParaRPr lang="en-US" sz="1100"/>
          </a:p>
        </p:txBody>
      </p:sp>
      <p:sp>
        <p:nvSpPr>
          <p:cNvPr id="17" name="TextBox 17"/>
          <p:cNvSpPr txBox="1"/>
          <p:nvPr/>
        </p:nvSpPr>
        <p:spPr>
          <a:xfrm>
            <a:off x="762000" y="3594100"/>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Artificial Intelligence (AI) refers to the simulation of human intelligence in machines, enabling them to perform tasks such as data analysis, decision-making, and predictive modeling, which are crucial in the financial sector.</a:t>
            </a:r>
            <a:endParaRPr lang="en-US" sz="1100" dirty="0"/>
          </a:p>
        </p:txBody>
      </p:sp>
      <p:sp>
        <p:nvSpPr>
          <p:cNvPr id="18" name="TextBox 18"/>
          <p:cNvSpPr txBox="1"/>
          <p:nvPr/>
        </p:nvSpPr>
        <p:spPr>
          <a:xfrm>
            <a:off x="3810000" y="3594100"/>
            <a:ext cx="2743200" cy="1270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is revolutionizing financial services by enhancing efficiency, reducing operational costs, and improving customer experiences through personalized services and real-time insights.</a:t>
            </a:r>
            <a:endParaRPr lang="en-US" sz="1100" dirty="0"/>
          </a:p>
        </p:txBody>
      </p:sp>
      <p:sp>
        <p:nvSpPr>
          <p:cNvPr id="19" name="TextBox 19"/>
          <p:cNvSpPr txBox="1"/>
          <p:nvPr/>
        </p:nvSpPr>
        <p:spPr>
          <a:xfrm>
            <a:off x="6870700" y="3594100"/>
            <a:ext cx="2743200" cy="1270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As AI technologies continue to evolve, their integration into finance promises to unlock new opportunities for innovation, risk management, and strategic decision-making, positioning firms for long-term success.</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000" r="7000"/>
          <a:stretch>
            <a:fillRect/>
          </a:stretch>
        </p:blipFill>
        <p:spPr>
          <a:xfrm>
            <a:off x="0" y="0"/>
            <a:ext cx="10388600" cy="6756400"/>
          </a:xfrm>
          <a:prstGeom prst="rect">
            <a:avLst/>
          </a:prstGeom>
        </p:spPr>
      </p:pic>
      <p:sp>
        <p:nvSpPr>
          <p:cNvPr id="3" name="AutoShape 3"/>
          <p:cNvSpPr/>
          <p:nvPr/>
        </p:nvSpPr>
        <p:spPr>
          <a:xfrm>
            <a:off x="0" y="0"/>
            <a:ext cx="10388600" cy="6756400"/>
          </a:xfrm>
          <a:prstGeom prst="rect">
            <a:avLst/>
          </a:prstGeom>
          <a:solidFill>
            <a:srgbClr val="000000">
              <a:alpha val="0"/>
            </a:srgbClr>
          </a:solidFill>
        </p:spPr>
      </p:sp>
      <p:pic>
        <p:nvPicPr>
          <p:cNvPr id="4" name="Picture 4"/>
          <p:cNvPicPr>
            <a:picLocks noChangeAspect="1"/>
          </p:cNvPicPr>
          <p:nvPr/>
        </p:nvPicPr>
        <p:blipFill>
          <a:blip r:embed="rId3"/>
          <a:srcRect l="5000" r="5000"/>
          <a:stretch>
            <a:fillRect/>
          </a:stretch>
        </p:blipFill>
        <p:spPr>
          <a:xfrm>
            <a:off x="0" y="0"/>
            <a:ext cx="3454400" cy="6756400"/>
          </a:xfrm>
          <a:prstGeom prst="rect">
            <a:avLst/>
          </a:prstGeom>
        </p:spPr>
      </p:pic>
      <p:sp>
        <p:nvSpPr>
          <p:cNvPr id="5" name="AutoShape 5"/>
          <p:cNvSpPr/>
          <p:nvPr/>
        </p:nvSpPr>
        <p:spPr>
          <a:xfrm>
            <a:off x="4064000" y="1333500"/>
            <a:ext cx="5829300" cy="1409700"/>
          </a:xfrm>
          <a:prstGeom prst="roundRect">
            <a:avLst>
              <a:gd name="adj" fmla="val 14414"/>
            </a:avLst>
          </a:prstGeom>
          <a:solidFill>
            <a:srgbClr val="3257A3"/>
          </a:solidFill>
        </p:spPr>
      </p:sp>
      <p:sp>
        <p:nvSpPr>
          <p:cNvPr id="6" name="AutoShape 6"/>
          <p:cNvSpPr/>
          <p:nvPr/>
        </p:nvSpPr>
        <p:spPr>
          <a:xfrm>
            <a:off x="4064000" y="2959100"/>
            <a:ext cx="5829300" cy="1409700"/>
          </a:xfrm>
          <a:prstGeom prst="roundRect">
            <a:avLst>
              <a:gd name="adj" fmla="val 14414"/>
            </a:avLst>
          </a:prstGeom>
          <a:solidFill>
            <a:srgbClr val="3257A3"/>
          </a:solidFill>
        </p:spPr>
      </p:sp>
      <p:sp>
        <p:nvSpPr>
          <p:cNvPr id="7" name="AutoShape 7"/>
          <p:cNvSpPr/>
          <p:nvPr/>
        </p:nvSpPr>
        <p:spPr>
          <a:xfrm>
            <a:off x="4064000" y="4572000"/>
            <a:ext cx="5829300" cy="1409700"/>
          </a:xfrm>
          <a:prstGeom prst="roundRect">
            <a:avLst>
              <a:gd name="adj" fmla="val 14414"/>
            </a:avLst>
          </a:prstGeom>
          <a:solidFill>
            <a:srgbClr val="3257A3"/>
          </a:solidFill>
        </p:spPr>
      </p:sp>
      <p:sp>
        <p:nvSpPr>
          <p:cNvPr id="8" name="AutoShape 8"/>
          <p:cNvSpPr/>
          <p:nvPr/>
        </p:nvSpPr>
        <p:spPr>
          <a:xfrm>
            <a:off x="0" y="0"/>
            <a:ext cx="3454400" cy="6756400"/>
          </a:xfrm>
          <a:prstGeom prst="rect">
            <a:avLst/>
          </a:prstGeom>
          <a:solidFill>
            <a:srgbClr val="000000">
              <a:alpha val="0"/>
            </a:srgbClr>
          </a:solidFill>
        </p:spPr>
      </p:sp>
      <p:sp>
        <p:nvSpPr>
          <p:cNvPr id="9" name="AutoShape 9"/>
          <p:cNvSpPr/>
          <p:nvPr/>
        </p:nvSpPr>
        <p:spPr>
          <a:xfrm>
            <a:off x="4064000" y="1473200"/>
            <a:ext cx="0" cy="1117600"/>
          </a:xfrm>
          <a:prstGeom prst="rect">
            <a:avLst/>
          </a:prstGeom>
          <a:solidFill>
            <a:srgbClr val="FFFFFF"/>
          </a:solidFill>
        </p:spPr>
      </p:sp>
      <p:sp>
        <p:nvSpPr>
          <p:cNvPr id="10" name="AutoShape 10"/>
          <p:cNvSpPr/>
          <p:nvPr/>
        </p:nvSpPr>
        <p:spPr>
          <a:xfrm>
            <a:off x="4064000" y="3098800"/>
            <a:ext cx="0" cy="1117600"/>
          </a:xfrm>
          <a:prstGeom prst="rect">
            <a:avLst/>
          </a:prstGeom>
          <a:solidFill>
            <a:srgbClr val="FFFFFF"/>
          </a:solidFill>
        </p:spPr>
      </p:sp>
      <p:sp>
        <p:nvSpPr>
          <p:cNvPr id="11" name="AutoShape 11"/>
          <p:cNvSpPr/>
          <p:nvPr/>
        </p:nvSpPr>
        <p:spPr>
          <a:xfrm>
            <a:off x="4064000" y="4711700"/>
            <a:ext cx="0" cy="1117600"/>
          </a:xfrm>
          <a:prstGeom prst="rect">
            <a:avLst/>
          </a:prstGeom>
          <a:solidFill>
            <a:srgbClr val="FFFFFF"/>
          </a:solidFill>
        </p:spPr>
      </p:sp>
      <p:sp>
        <p:nvSpPr>
          <p:cNvPr id="12" name="AutoShape 12"/>
          <p:cNvSpPr/>
          <p:nvPr/>
        </p:nvSpPr>
        <p:spPr>
          <a:xfrm>
            <a:off x="0" y="0"/>
            <a:ext cx="0" cy="0"/>
          </a:xfrm>
          <a:prstGeom prst="rect">
            <a:avLst/>
          </a:prstGeom>
          <a:solidFill>
            <a:srgbClr val="000000">
              <a:alpha val="0"/>
            </a:srgbClr>
          </a:solidFill>
        </p:spPr>
      </p:sp>
      <p:sp>
        <p:nvSpPr>
          <p:cNvPr id="13" name="TextBox 13"/>
          <p:cNvSpPr txBox="1"/>
          <p:nvPr/>
        </p:nvSpPr>
        <p:spPr>
          <a:xfrm>
            <a:off x="4064000" y="457200"/>
            <a:ext cx="58293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Key Benefits of AI Integration</a:t>
            </a:r>
            <a:endParaRPr lang="en-US" sz="1100"/>
          </a:p>
        </p:txBody>
      </p:sp>
      <p:sp>
        <p:nvSpPr>
          <p:cNvPr id="14" name="TextBox 14"/>
          <p:cNvSpPr txBox="1"/>
          <p:nvPr/>
        </p:nvSpPr>
        <p:spPr>
          <a:xfrm>
            <a:off x="4254500" y="1536700"/>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Enhanced Decision-Making</a:t>
            </a:r>
            <a:endParaRPr lang="en-US" sz="1100"/>
          </a:p>
        </p:txBody>
      </p:sp>
      <p:sp>
        <p:nvSpPr>
          <p:cNvPr id="15" name="TextBox 15"/>
          <p:cNvSpPr txBox="1"/>
          <p:nvPr/>
        </p:nvSpPr>
        <p:spPr>
          <a:xfrm>
            <a:off x="4254500" y="3162300"/>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Cost Efficiency</a:t>
            </a:r>
            <a:endParaRPr lang="en-US" sz="1100"/>
          </a:p>
        </p:txBody>
      </p:sp>
      <p:sp>
        <p:nvSpPr>
          <p:cNvPr id="16" name="TextBox 16"/>
          <p:cNvSpPr txBox="1"/>
          <p:nvPr/>
        </p:nvSpPr>
        <p:spPr>
          <a:xfrm>
            <a:off x="4254500" y="4775200"/>
            <a:ext cx="54229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Personalized Customer Experience</a:t>
            </a:r>
            <a:endParaRPr lang="en-US" sz="1100"/>
          </a:p>
        </p:txBody>
      </p:sp>
      <p:sp>
        <p:nvSpPr>
          <p:cNvPr id="17" name="TextBox 17"/>
          <p:cNvSpPr txBox="1"/>
          <p:nvPr/>
        </p:nvSpPr>
        <p:spPr>
          <a:xfrm>
            <a:off x="4254500" y="1917700"/>
            <a:ext cx="5422900" cy="635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AI algorithms analyze vast amounts of data quickly, providing financial institutions with actionable insights that improve decision-making processes and reduce human error.</a:t>
            </a:r>
            <a:endParaRPr lang="en-US" sz="1100" dirty="0"/>
          </a:p>
        </p:txBody>
      </p:sp>
      <p:sp>
        <p:nvSpPr>
          <p:cNvPr id="18" name="TextBox 18"/>
          <p:cNvSpPr txBox="1"/>
          <p:nvPr/>
        </p:nvSpPr>
        <p:spPr>
          <a:xfrm>
            <a:off x="4254500" y="3530600"/>
            <a:ext cx="5422900" cy="635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DFD"/>
                </a:solidFill>
                <a:latin typeface="苹方-简"/>
              </a:rPr>
              <a:t>By automating routine tasks and optimizing operations, AI integration significantly lowers operational costs, allowing financial services to allocate resources more effectively and increase profitability.</a:t>
            </a:r>
            <a:endParaRPr lang="en-US" sz="1100" dirty="0"/>
          </a:p>
        </p:txBody>
      </p:sp>
      <p:sp>
        <p:nvSpPr>
          <p:cNvPr id="19" name="TextBox 19"/>
          <p:cNvSpPr txBox="1"/>
          <p:nvPr/>
        </p:nvSpPr>
        <p:spPr>
          <a:xfrm>
            <a:off x="4254500" y="5156200"/>
            <a:ext cx="5422900" cy="6350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EFE"/>
                </a:solidFill>
                <a:latin typeface="苹方-简"/>
              </a:rPr>
              <a:t>AI enables the delivery of tailored financial products and services, enhancing customer satisfaction and loyalty through personalized recommendations and improved service responsiveness.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000" r="7000"/>
          <a:stretch>
            <a:fillRect/>
          </a:stretch>
        </p:blipFill>
        <p:spPr>
          <a:xfrm>
            <a:off x="0" y="0"/>
            <a:ext cx="10388600" cy="6705600"/>
          </a:xfrm>
          <a:prstGeom prst="rect">
            <a:avLst/>
          </a:prstGeom>
        </p:spPr>
      </p:pic>
      <p:sp>
        <p:nvSpPr>
          <p:cNvPr id="3" name="AutoShape 3"/>
          <p:cNvSpPr/>
          <p:nvPr/>
        </p:nvSpPr>
        <p:spPr>
          <a:xfrm>
            <a:off x="0" y="0"/>
            <a:ext cx="10388600" cy="6705600"/>
          </a:xfrm>
          <a:prstGeom prst="rect">
            <a:avLst/>
          </a:prstGeom>
          <a:solidFill>
            <a:srgbClr val="000000">
              <a:alpha val="0"/>
            </a:srgbClr>
          </a:solidFill>
        </p:spPr>
      </p:sp>
      <p:pic>
        <p:nvPicPr>
          <p:cNvPr id="4" name="Picture 4"/>
          <p:cNvPicPr>
            <a:picLocks noChangeAspect="1"/>
          </p:cNvPicPr>
          <p:nvPr/>
        </p:nvPicPr>
        <p:blipFill>
          <a:blip r:embed="rId3"/>
          <a:srcRect l="12000" r="12000"/>
          <a:stretch>
            <a:fillRect/>
          </a:stretch>
        </p:blipFill>
        <p:spPr>
          <a:xfrm>
            <a:off x="762000" y="1536700"/>
            <a:ext cx="2743200" cy="4406900"/>
          </a:xfrm>
          <a:prstGeom prst="roundRect">
            <a:avLst>
              <a:gd name="adj" fmla="val 9259"/>
            </a:avLst>
          </a:prstGeom>
        </p:spPr>
      </p:pic>
      <p:pic>
        <p:nvPicPr>
          <p:cNvPr id="5" name="Picture 5"/>
          <p:cNvPicPr>
            <a:picLocks noChangeAspect="1"/>
          </p:cNvPicPr>
          <p:nvPr/>
        </p:nvPicPr>
        <p:blipFill>
          <a:blip r:embed="rId3"/>
          <a:srcRect l="12000" r="12000"/>
          <a:stretch>
            <a:fillRect/>
          </a:stretch>
        </p:blipFill>
        <p:spPr>
          <a:xfrm>
            <a:off x="3810000" y="1536700"/>
            <a:ext cx="2743200" cy="4406900"/>
          </a:xfrm>
          <a:prstGeom prst="roundRect">
            <a:avLst>
              <a:gd name="adj" fmla="val 9259"/>
            </a:avLst>
          </a:prstGeom>
        </p:spPr>
      </p:pic>
      <p:pic>
        <p:nvPicPr>
          <p:cNvPr id="6" name="Picture 6"/>
          <p:cNvPicPr>
            <a:picLocks noChangeAspect="1"/>
          </p:cNvPicPr>
          <p:nvPr/>
        </p:nvPicPr>
        <p:blipFill>
          <a:blip r:embed="rId3"/>
          <a:srcRect l="12000" r="12000"/>
          <a:stretch>
            <a:fillRect/>
          </a:stretch>
        </p:blipFill>
        <p:spPr>
          <a:xfrm>
            <a:off x="6870700" y="1536700"/>
            <a:ext cx="2743200" cy="44069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406900"/>
          </a:xfrm>
          <a:prstGeom prst="roundRect">
            <a:avLst>
              <a:gd name="adj" fmla="val 9259"/>
            </a:avLst>
          </a:prstGeom>
          <a:solidFill>
            <a:srgbClr val="000000">
              <a:alpha val="0"/>
            </a:srgbClr>
          </a:solidFill>
          <a:ln w="12700">
            <a:solidFill>
              <a:srgbClr val="09184B"/>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406900"/>
          </a:xfrm>
          <a:prstGeom prst="roundRect">
            <a:avLst>
              <a:gd name="adj" fmla="val 9259"/>
            </a:avLst>
          </a:prstGeom>
          <a:solidFill>
            <a:srgbClr val="000000">
              <a:alpha val="0"/>
            </a:srgbClr>
          </a:solidFill>
          <a:ln w="12700">
            <a:solidFill>
              <a:srgbClr val="09184B"/>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406900"/>
          </a:xfrm>
          <a:prstGeom prst="roundRect">
            <a:avLst>
              <a:gd name="adj" fmla="val 9259"/>
            </a:avLst>
          </a:prstGeom>
          <a:solidFill>
            <a:srgbClr val="000000">
              <a:alpha val="0"/>
            </a:srgbClr>
          </a:solidFill>
          <a:ln w="12700">
            <a:solidFill>
              <a:srgbClr val="09184B"/>
            </a:solidFill>
          </a:ln>
        </p:spPr>
      </p:sp>
      <p:sp>
        <p:nvSpPr>
          <p:cNvPr id="13" name="TextBox 13"/>
          <p:cNvSpPr txBox="1"/>
          <p:nvPr/>
        </p:nvSpPr>
        <p:spPr>
          <a:xfrm>
            <a:off x="10795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01</a:t>
            </a:r>
            <a:endParaRPr lang="en-US" sz="1100"/>
          </a:p>
        </p:txBody>
      </p:sp>
      <p:sp>
        <p:nvSpPr>
          <p:cNvPr id="14" name="TextBox 14"/>
          <p:cNvSpPr txBox="1"/>
          <p:nvPr/>
        </p:nvSpPr>
        <p:spPr>
          <a:xfrm>
            <a:off x="4140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02</a:t>
            </a:r>
            <a:endParaRPr lang="en-US" sz="1100"/>
          </a:p>
        </p:txBody>
      </p:sp>
      <p:sp>
        <p:nvSpPr>
          <p:cNvPr id="15" name="TextBox 15"/>
          <p:cNvSpPr txBox="1"/>
          <p:nvPr/>
        </p:nvSpPr>
        <p:spPr>
          <a:xfrm>
            <a:off x="7188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Case Studies of Successful AI Implementation</a:t>
            </a:r>
            <a:endParaRPr lang="en-US" sz="1100"/>
          </a:p>
        </p:txBody>
      </p:sp>
      <p:sp>
        <p:nvSpPr>
          <p:cNvPr id="17" name="TextBox 17"/>
          <p:cNvSpPr txBox="1"/>
          <p:nvPr/>
        </p:nvSpPr>
        <p:spPr>
          <a:xfrm>
            <a:off x="10795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Fraud Detection Innovation</a:t>
            </a:r>
            <a:endParaRPr lang="en-US" sz="1100"/>
          </a:p>
        </p:txBody>
      </p:sp>
      <p:sp>
        <p:nvSpPr>
          <p:cNvPr id="18" name="TextBox 18"/>
          <p:cNvSpPr txBox="1"/>
          <p:nvPr/>
        </p:nvSpPr>
        <p:spPr>
          <a:xfrm>
            <a:off x="41402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Customer Service Automation</a:t>
            </a:r>
            <a:endParaRPr lang="en-US" sz="1100"/>
          </a:p>
        </p:txBody>
      </p:sp>
      <p:sp>
        <p:nvSpPr>
          <p:cNvPr id="19" name="TextBox 19"/>
          <p:cNvSpPr txBox="1"/>
          <p:nvPr/>
        </p:nvSpPr>
        <p:spPr>
          <a:xfrm>
            <a:off x="71882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Risk Assessment Enhancement</a:t>
            </a:r>
            <a:endParaRPr lang="en-US" sz="1100"/>
          </a:p>
        </p:txBody>
      </p:sp>
      <p:sp>
        <p:nvSpPr>
          <p:cNvPr id="20" name="TextBox 20"/>
          <p:cNvSpPr txBox="1"/>
          <p:nvPr/>
        </p:nvSpPr>
        <p:spPr>
          <a:xfrm>
            <a:off x="1079500" y="3911600"/>
            <a:ext cx="20955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 leading bank implemented AI-driven algorithms to analyze transaction patterns, resulting in a 30% reduction in fraudulent activities and significant cost savings in fraud management.</a:t>
            </a:r>
            <a:endParaRPr lang="en-US" sz="1100" dirty="0"/>
          </a:p>
        </p:txBody>
      </p:sp>
      <p:sp>
        <p:nvSpPr>
          <p:cNvPr id="21" name="TextBox 21"/>
          <p:cNvSpPr txBox="1"/>
          <p:nvPr/>
        </p:nvSpPr>
        <p:spPr>
          <a:xfrm>
            <a:off x="4140200" y="3911600"/>
            <a:ext cx="20955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 fintech startup utilized AI chatbots to handle customer inquiries, achieving a 50% decrease in response time and increasing customer satisfaction ratings by 40% within six months.</a:t>
            </a:r>
            <a:endParaRPr lang="en-US" sz="1100" dirty="0"/>
          </a:p>
        </p:txBody>
      </p:sp>
      <p:sp>
        <p:nvSpPr>
          <p:cNvPr id="22" name="TextBox 22"/>
          <p:cNvSpPr txBox="1"/>
          <p:nvPr/>
        </p:nvSpPr>
        <p:spPr>
          <a:xfrm>
            <a:off x="7188200" y="3911600"/>
            <a:ext cx="20955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An investment firm adopted machine learning models for credit risk assessment, improving accuracy by 25% and enabling more informed lending decisions, ultimately boosting their portfolio performance.</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00" r="2000"/>
          <a:stretch>
            <a:fillRect/>
          </a:stretch>
        </p:blipFill>
        <p:spPr>
          <a:xfrm>
            <a:off x="0" y="0"/>
            <a:ext cx="10388600" cy="6057900"/>
          </a:xfrm>
          <a:prstGeom prst="rect">
            <a:avLst/>
          </a:prstGeom>
        </p:spPr>
      </p:pic>
      <p:sp>
        <p:nvSpPr>
          <p:cNvPr id="3" name="AutoShape 3"/>
          <p:cNvSpPr/>
          <p:nvPr/>
        </p:nvSpPr>
        <p:spPr>
          <a:xfrm>
            <a:off x="0" y="0"/>
            <a:ext cx="10388600" cy="6057900"/>
          </a:xfrm>
          <a:prstGeom prst="rect">
            <a:avLst/>
          </a:prstGeom>
          <a:solidFill>
            <a:srgbClr val="000000">
              <a:alpha val="0"/>
            </a:srgbClr>
          </a:solidFill>
        </p:spPr>
      </p:sp>
      <p:sp>
        <p:nvSpPr>
          <p:cNvPr id="4" name="AutoShape 4"/>
          <p:cNvSpPr/>
          <p:nvPr/>
        </p:nvSpPr>
        <p:spPr>
          <a:xfrm>
            <a:off x="762000" y="1435100"/>
            <a:ext cx="2743200" cy="3848100"/>
          </a:xfrm>
          <a:prstGeom prst="roundRect">
            <a:avLst>
              <a:gd name="adj" fmla="val 3703"/>
            </a:avLst>
          </a:prstGeom>
          <a:solidFill>
            <a:srgbClr val="000000">
              <a:alpha val="0"/>
            </a:srgbClr>
          </a:solidFill>
        </p:spPr>
      </p:sp>
      <p:sp>
        <p:nvSpPr>
          <p:cNvPr id="5" name="AutoShape 5"/>
          <p:cNvSpPr/>
          <p:nvPr/>
        </p:nvSpPr>
        <p:spPr>
          <a:xfrm>
            <a:off x="3810000" y="1435100"/>
            <a:ext cx="2743200" cy="3848100"/>
          </a:xfrm>
          <a:prstGeom prst="roundRect">
            <a:avLst>
              <a:gd name="adj" fmla="val 3703"/>
            </a:avLst>
          </a:prstGeom>
          <a:solidFill>
            <a:srgbClr val="000000">
              <a:alpha val="0"/>
            </a:srgbClr>
          </a:solidFill>
        </p:spPr>
      </p:sp>
      <p:sp>
        <p:nvSpPr>
          <p:cNvPr id="6" name="AutoShape 6"/>
          <p:cNvSpPr/>
          <p:nvPr/>
        </p:nvSpPr>
        <p:spPr>
          <a:xfrm>
            <a:off x="6870700" y="1435100"/>
            <a:ext cx="2743200" cy="3848100"/>
          </a:xfrm>
          <a:prstGeom prst="roundRect">
            <a:avLst>
              <a:gd name="adj" fmla="val 3703"/>
            </a:avLst>
          </a:prstGeom>
          <a:solidFill>
            <a:srgbClr val="000000">
              <a:alpha val="0"/>
            </a:srgbClr>
          </a:solidFill>
        </p:spPr>
      </p:sp>
      <p:sp>
        <p:nvSpPr>
          <p:cNvPr id="7" name="AutoShape 7"/>
          <p:cNvSpPr/>
          <p:nvPr/>
        </p:nvSpPr>
        <p:spPr>
          <a:xfrm>
            <a:off x="762000" y="5422900"/>
            <a:ext cx="2743200" cy="0"/>
          </a:xfrm>
          <a:prstGeom prst="rect">
            <a:avLst/>
          </a:prstGeom>
          <a:solidFill>
            <a:srgbClr val="000000"/>
          </a:solidFill>
        </p:spPr>
      </p:sp>
      <p:sp>
        <p:nvSpPr>
          <p:cNvPr id="8" name="AutoShape 8"/>
          <p:cNvSpPr/>
          <p:nvPr/>
        </p:nvSpPr>
        <p:spPr>
          <a:xfrm>
            <a:off x="3810000" y="5422900"/>
            <a:ext cx="2743200" cy="0"/>
          </a:xfrm>
          <a:prstGeom prst="rect">
            <a:avLst/>
          </a:prstGeom>
          <a:solidFill>
            <a:srgbClr val="000000"/>
          </a:solidFill>
        </p:spPr>
      </p:sp>
      <p:sp>
        <p:nvSpPr>
          <p:cNvPr id="9" name="AutoShape 9"/>
          <p:cNvSpPr/>
          <p:nvPr/>
        </p:nvSpPr>
        <p:spPr>
          <a:xfrm>
            <a:off x="6870700" y="5422900"/>
            <a:ext cx="2743200" cy="0"/>
          </a:xfrm>
          <a:prstGeom prst="rect">
            <a:avLst/>
          </a:prstGeom>
          <a:solidFill>
            <a:srgbClr val="000000"/>
          </a:solidFill>
        </p:spPr>
      </p:sp>
      <p:pic>
        <p:nvPicPr>
          <p:cNvPr id="10" name="Picture 10"/>
          <p:cNvPicPr>
            <a:picLocks noChangeAspect="1"/>
          </p:cNvPicPr>
          <p:nvPr/>
        </p:nvPicPr>
        <p:blipFill>
          <a:blip r:embed="rId3"/>
          <a:srcRect t="32000" b="32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4"/>
          <a:srcRect t="15000" b="15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5"/>
          <a:srcRect t="31000" b="31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Challenges and Considerations</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Data Privacy Concerns</a:t>
            </a:r>
            <a:endParaRPr lang="en-US" sz="1100"/>
          </a:p>
        </p:txBody>
      </p:sp>
      <p:sp>
        <p:nvSpPr>
          <p:cNvPr id="15" name="TextBox 15"/>
          <p:cNvSpPr txBox="1"/>
          <p:nvPr/>
        </p:nvSpPr>
        <p:spPr>
          <a:xfrm>
            <a:off x="38100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Bias and Fairness</a:t>
            </a:r>
            <a:endParaRPr lang="en-US" sz="1100"/>
          </a:p>
        </p:txBody>
      </p:sp>
      <p:sp>
        <p:nvSpPr>
          <p:cNvPr id="16" name="TextBox 16"/>
          <p:cNvSpPr txBox="1"/>
          <p:nvPr/>
        </p:nvSpPr>
        <p:spPr>
          <a:xfrm>
            <a:off x="6870700" y="3187700"/>
            <a:ext cx="2743200" cy="2667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3D66D"/>
                </a:solidFill>
                <a:latin typeface="苹方-简"/>
              </a:rPr>
              <a:t>Regulatory Compliance</a:t>
            </a:r>
            <a:endParaRPr lang="en-US" sz="1100"/>
          </a:p>
        </p:txBody>
      </p:sp>
      <p:sp>
        <p:nvSpPr>
          <p:cNvPr id="17" name="TextBox 17"/>
          <p:cNvSpPr txBox="1"/>
          <p:nvPr/>
        </p:nvSpPr>
        <p:spPr>
          <a:xfrm>
            <a:off x="762000" y="3594100"/>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The integration of AI in financial services raises significant data privacy issues, as sensitive customer information must be protected against breaches and misuse, necessitating robust security measures and compliance with regulations.</a:t>
            </a:r>
            <a:endParaRPr lang="en-US" sz="1100" dirty="0"/>
          </a:p>
        </p:txBody>
      </p:sp>
      <p:sp>
        <p:nvSpPr>
          <p:cNvPr id="18" name="TextBox 18"/>
          <p:cNvSpPr txBox="1"/>
          <p:nvPr/>
        </p:nvSpPr>
        <p:spPr>
          <a:xfrm>
            <a:off x="3810000" y="3594100"/>
            <a:ext cx="27432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AI algorithms can inadvertently perpetuate biases present in training data, leading to unfair treatment of certain customer groups; financial institutions must ensure transparency and fairness in AI decision-making processes to maintain trust and compliance.</a:t>
            </a:r>
            <a:endParaRPr lang="en-US" sz="1100" dirty="0"/>
          </a:p>
        </p:txBody>
      </p:sp>
      <p:sp>
        <p:nvSpPr>
          <p:cNvPr id="19" name="TextBox 19"/>
          <p:cNvSpPr txBox="1"/>
          <p:nvPr/>
        </p:nvSpPr>
        <p:spPr>
          <a:xfrm>
            <a:off x="6870700" y="3594100"/>
            <a:ext cx="2743200" cy="14859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As AI technologies evolve, financial services face the challenge of navigating complex regulatory landscapes; staying compliant with evolving laws and guidelines is crucial to avoid penalties and ensure ethical AI usage.</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3"/>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3632200" y="4584700"/>
            <a:ext cx="3111500" cy="0"/>
          </a:xfrm>
          <a:prstGeom prst="rect">
            <a:avLst/>
          </a:prstGeom>
          <a:solidFill>
            <a:srgbClr val="000000"/>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t"/>
          <a:lstStyle/>
          <a:p>
            <a:pPr algn="ctr">
              <a:lnSpc>
                <a:spcPct val="100000"/>
              </a:lnSpc>
              <a:defRPr/>
            </a:pPr>
            <a:r>
              <a:rPr lang="en-US" sz="2800" b="1">
                <a:solidFill>
                  <a:srgbClr val="FFFFFF"/>
                </a:solidFill>
                <a:latin typeface="苹方-简"/>
              </a:rPr>
              <a:t>AI Technologies Revolutionizing Fintech</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t"/>
          <a:lstStyle/>
          <a:p>
            <a:pPr algn="ctr">
              <a:lnSpc>
                <a:spcPct val="100000"/>
              </a:lnSpc>
              <a:defRPr/>
            </a:pPr>
            <a:r>
              <a:rPr lang="en-US" sz="1800" b="1">
                <a:solidFill>
                  <a:srgbClr val="F3D66D"/>
                </a:solidFill>
                <a:latin typeface="苹方-简"/>
              </a:rPr>
              <a:t>Section 2</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000" r="8000"/>
          <a:stretch>
            <a:fillRect/>
          </a:stretch>
        </p:blipFill>
        <p:spPr>
          <a:xfrm>
            <a:off x="0" y="0"/>
            <a:ext cx="10388600" cy="6921500"/>
          </a:xfrm>
          <a:prstGeom prst="rect">
            <a:avLst/>
          </a:prstGeom>
        </p:spPr>
      </p:pic>
      <p:sp>
        <p:nvSpPr>
          <p:cNvPr id="3" name="AutoShape 3"/>
          <p:cNvSpPr/>
          <p:nvPr/>
        </p:nvSpPr>
        <p:spPr>
          <a:xfrm>
            <a:off x="0" y="0"/>
            <a:ext cx="10388600" cy="6921500"/>
          </a:xfrm>
          <a:prstGeom prst="rect">
            <a:avLst/>
          </a:prstGeom>
          <a:solidFill>
            <a:srgbClr val="000000">
              <a:alpha val="0"/>
            </a:srgbClr>
          </a:solidFill>
        </p:spPr>
      </p:sp>
      <p:pic>
        <p:nvPicPr>
          <p:cNvPr id="4" name="Picture 4"/>
          <p:cNvPicPr>
            <a:picLocks noChangeAspect="1"/>
          </p:cNvPicPr>
          <p:nvPr/>
        </p:nvPicPr>
        <p:blipFill>
          <a:blip r:embed="rId3"/>
          <a:srcRect l="14000" r="14000"/>
          <a:stretch>
            <a:fillRect/>
          </a:stretch>
        </p:blipFill>
        <p:spPr>
          <a:xfrm>
            <a:off x="762000" y="1536700"/>
            <a:ext cx="2743200" cy="4622800"/>
          </a:xfrm>
          <a:prstGeom prst="roundRect">
            <a:avLst>
              <a:gd name="adj" fmla="val 9259"/>
            </a:avLst>
          </a:prstGeom>
        </p:spPr>
      </p:pic>
      <p:pic>
        <p:nvPicPr>
          <p:cNvPr id="5" name="Picture 5"/>
          <p:cNvPicPr>
            <a:picLocks noChangeAspect="1"/>
          </p:cNvPicPr>
          <p:nvPr/>
        </p:nvPicPr>
        <p:blipFill>
          <a:blip r:embed="rId3"/>
          <a:srcRect l="14000" r="14000"/>
          <a:stretch>
            <a:fillRect/>
          </a:stretch>
        </p:blipFill>
        <p:spPr>
          <a:xfrm>
            <a:off x="3810000" y="1536700"/>
            <a:ext cx="2743200" cy="4622800"/>
          </a:xfrm>
          <a:prstGeom prst="roundRect">
            <a:avLst>
              <a:gd name="adj" fmla="val 9259"/>
            </a:avLst>
          </a:prstGeom>
        </p:spPr>
      </p:pic>
      <p:pic>
        <p:nvPicPr>
          <p:cNvPr id="6" name="Picture 6"/>
          <p:cNvPicPr>
            <a:picLocks noChangeAspect="1"/>
          </p:cNvPicPr>
          <p:nvPr/>
        </p:nvPicPr>
        <p:blipFill>
          <a:blip r:embed="rId3"/>
          <a:srcRect l="14000" r="14000"/>
          <a:stretch>
            <a:fillRect/>
          </a:stretch>
        </p:blipFill>
        <p:spPr>
          <a:xfrm>
            <a:off x="6870700" y="1536700"/>
            <a:ext cx="2743200" cy="46228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622800"/>
          </a:xfrm>
          <a:prstGeom prst="roundRect">
            <a:avLst>
              <a:gd name="adj" fmla="val 9259"/>
            </a:avLst>
          </a:prstGeom>
          <a:solidFill>
            <a:srgbClr val="000000">
              <a:alpha val="0"/>
            </a:srgbClr>
          </a:solidFill>
          <a:ln w="12700">
            <a:solidFill>
              <a:srgbClr val="09184B"/>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622800"/>
          </a:xfrm>
          <a:prstGeom prst="roundRect">
            <a:avLst>
              <a:gd name="adj" fmla="val 9259"/>
            </a:avLst>
          </a:prstGeom>
          <a:solidFill>
            <a:srgbClr val="000000">
              <a:alpha val="0"/>
            </a:srgbClr>
          </a:solidFill>
          <a:ln w="12700">
            <a:solidFill>
              <a:srgbClr val="09184B"/>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622800"/>
          </a:xfrm>
          <a:prstGeom prst="roundRect">
            <a:avLst>
              <a:gd name="adj" fmla="val 9259"/>
            </a:avLst>
          </a:prstGeom>
          <a:solidFill>
            <a:srgbClr val="000000">
              <a:alpha val="0"/>
            </a:srgbClr>
          </a:solidFill>
          <a:ln w="12700">
            <a:solidFill>
              <a:srgbClr val="09184B"/>
            </a:solidFill>
          </a:ln>
        </p:spPr>
      </p:sp>
      <p:sp>
        <p:nvSpPr>
          <p:cNvPr id="13" name="TextBox 13"/>
          <p:cNvSpPr txBox="1"/>
          <p:nvPr/>
        </p:nvSpPr>
        <p:spPr>
          <a:xfrm>
            <a:off x="10795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01</a:t>
            </a:r>
            <a:endParaRPr lang="en-US" sz="1100"/>
          </a:p>
        </p:txBody>
      </p:sp>
      <p:sp>
        <p:nvSpPr>
          <p:cNvPr id="14" name="TextBox 14"/>
          <p:cNvSpPr txBox="1"/>
          <p:nvPr/>
        </p:nvSpPr>
        <p:spPr>
          <a:xfrm>
            <a:off x="4140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02</a:t>
            </a:r>
            <a:endParaRPr lang="en-US" sz="1100"/>
          </a:p>
        </p:txBody>
      </p:sp>
      <p:sp>
        <p:nvSpPr>
          <p:cNvPr id="15" name="TextBox 15"/>
          <p:cNvSpPr txBox="1"/>
          <p:nvPr/>
        </p:nvSpPr>
        <p:spPr>
          <a:xfrm>
            <a:off x="7188200" y="1866900"/>
            <a:ext cx="2095500" cy="635000"/>
          </a:xfrm>
          <a:prstGeom prst="rect">
            <a:avLst/>
          </a:prstGeom>
          <a:solidFill>
            <a:srgbClr val="000000">
              <a:alpha val="0"/>
            </a:srgbClr>
          </a:solidFill>
        </p:spPr>
        <p:txBody>
          <a:bodyPr lIns="0" tIns="0" rIns="0" bIns="0" rtlCol="0" anchor="t"/>
          <a:lstStyle/>
          <a:p>
            <a:pPr algn="l">
              <a:lnSpc>
                <a:spcPct val="100000"/>
              </a:lnSpc>
              <a:defRPr/>
            </a:pPr>
            <a:r>
              <a:rPr lang="en-US" sz="4200" b="1">
                <a:solidFill>
                  <a:srgbClr val="F3D66D"/>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t"/>
          <a:lstStyle/>
          <a:p>
            <a:pPr algn="l">
              <a:lnSpc>
                <a:spcPct val="100000"/>
              </a:lnSpc>
              <a:defRPr/>
            </a:pPr>
            <a:r>
              <a:rPr lang="en-US" sz="2800" b="1">
                <a:solidFill>
                  <a:srgbClr val="F3D66D"/>
                </a:solidFill>
                <a:latin typeface="苹方-简"/>
              </a:rPr>
              <a:t>Machine Learning and Predictive Analytics</a:t>
            </a:r>
            <a:endParaRPr lang="en-US" sz="1100"/>
          </a:p>
        </p:txBody>
      </p:sp>
      <p:sp>
        <p:nvSpPr>
          <p:cNvPr id="17" name="TextBox 17"/>
          <p:cNvSpPr txBox="1"/>
          <p:nvPr/>
        </p:nvSpPr>
        <p:spPr>
          <a:xfrm>
            <a:off x="10795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Transforming Risk Management</a:t>
            </a:r>
            <a:endParaRPr lang="en-US" sz="1100"/>
          </a:p>
        </p:txBody>
      </p:sp>
      <p:sp>
        <p:nvSpPr>
          <p:cNvPr id="18" name="TextBox 18"/>
          <p:cNvSpPr txBox="1"/>
          <p:nvPr/>
        </p:nvSpPr>
        <p:spPr>
          <a:xfrm>
            <a:off x="41402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Personalized Financial Products</a:t>
            </a:r>
            <a:endParaRPr lang="en-US" sz="1100"/>
          </a:p>
        </p:txBody>
      </p:sp>
      <p:sp>
        <p:nvSpPr>
          <p:cNvPr id="19" name="TextBox 19"/>
          <p:cNvSpPr txBox="1"/>
          <p:nvPr/>
        </p:nvSpPr>
        <p:spPr>
          <a:xfrm>
            <a:off x="7188200" y="3213100"/>
            <a:ext cx="2095500" cy="546100"/>
          </a:xfrm>
          <a:prstGeom prst="rect">
            <a:avLst/>
          </a:prstGeom>
          <a:solidFill>
            <a:srgbClr val="000000">
              <a:alpha val="0"/>
            </a:srgbClr>
          </a:solidFill>
        </p:spPr>
        <p:txBody>
          <a:bodyPr lIns="0" tIns="0" rIns="0" bIns="0" rtlCol="0" anchor="t"/>
          <a:lstStyle/>
          <a:p>
            <a:pPr algn="l">
              <a:lnSpc>
                <a:spcPct val="100000"/>
              </a:lnSpc>
              <a:defRPr/>
            </a:pPr>
            <a:r>
              <a:rPr lang="en-US" sz="1800" b="1">
                <a:solidFill>
                  <a:srgbClr val="FFFFFF"/>
                </a:solidFill>
                <a:latin typeface="苹方-简"/>
              </a:rPr>
              <a:t>Enhanced Fraud Detection</a:t>
            </a:r>
            <a:endParaRPr lang="en-US" sz="1100"/>
          </a:p>
        </p:txBody>
      </p:sp>
      <p:sp>
        <p:nvSpPr>
          <p:cNvPr id="20" name="TextBox 20"/>
          <p:cNvSpPr txBox="1"/>
          <p:nvPr/>
        </p:nvSpPr>
        <p:spPr>
          <a:xfrm>
            <a:off x="1079500" y="3911600"/>
            <a:ext cx="20955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Machine learning algorithms analyze historical data to identify patterns and predict potential risks, enabling financial institutions to proactively manage and mitigate risks, thus enhancing overall stability.</a:t>
            </a:r>
            <a:endParaRPr lang="en-US" sz="1100" dirty="0"/>
          </a:p>
        </p:txBody>
      </p:sp>
      <p:sp>
        <p:nvSpPr>
          <p:cNvPr id="21" name="TextBox 21"/>
          <p:cNvSpPr txBox="1"/>
          <p:nvPr/>
        </p:nvSpPr>
        <p:spPr>
          <a:xfrm>
            <a:off x="4140200" y="3911600"/>
            <a:ext cx="2095500" cy="19177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Predictive analytics allows firms to tailor financial products to individual customer needs by analyzing behavior and preferences, leading to increased customer satisfaction and loyalty through customized offerings.</a:t>
            </a:r>
            <a:endParaRPr lang="en-US" sz="1100" dirty="0"/>
          </a:p>
        </p:txBody>
      </p:sp>
      <p:sp>
        <p:nvSpPr>
          <p:cNvPr id="22" name="TextBox 22"/>
          <p:cNvSpPr txBox="1"/>
          <p:nvPr/>
        </p:nvSpPr>
        <p:spPr>
          <a:xfrm>
            <a:off x="7188200" y="3911600"/>
            <a:ext cx="2095500" cy="1701800"/>
          </a:xfrm>
          <a:prstGeom prst="rect">
            <a:avLst/>
          </a:prstGeom>
          <a:solidFill>
            <a:srgbClr val="000000">
              <a:alpha val="0"/>
            </a:srgbClr>
          </a:solidFill>
        </p:spPr>
        <p:txBody>
          <a:bodyPr lIns="0" tIns="0" rIns="0" bIns="0" rtlCol="0" anchor="t"/>
          <a:lstStyle/>
          <a:p>
            <a:pPr algn="just">
              <a:lnSpc>
                <a:spcPct val="100000"/>
              </a:lnSpc>
              <a:defRPr/>
            </a:pPr>
            <a:r>
              <a:rPr lang="en-US" sz="1400" b="0" dirty="0">
                <a:solidFill>
                  <a:srgbClr val="FFFFFF"/>
                </a:solidFill>
                <a:latin typeface="苹方-简"/>
              </a:rPr>
              <a:t>By leveraging machine learning, financial services can detect anomalies in transaction data in real-time, significantly improving fraud detection rates and reducing financial losses associated with fraudulent activities.</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1823</Words>
  <Application>Microsoft Office PowerPoint</Application>
  <PresentationFormat>Custom</PresentationFormat>
  <Paragraphs>139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Poppins</vt:lpstr>
      <vt:lpstr>苹方-简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sanskar gupta</cp:lastModifiedBy>
  <cp:revision>2</cp:revision>
  <dcterms:created xsi:type="dcterms:W3CDTF">2006-08-16T00:00:00Z</dcterms:created>
  <dcterms:modified xsi:type="dcterms:W3CDTF">2024-09-23T10:46:14Z</dcterms:modified>
</cp:coreProperties>
</file>