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x="10388600" cy="58547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ing" id="{FFD1643C-192B-4FD4-9C1E-69B7F33F9946}">
          <p14:sldIdLst>
            <p14:sldId id="256"/>
          </p14:sldIdLst>
        </p14:section>
        <p14:section name="Starting" id="{4811EEB1-D790-41B5-A285-CB524D4C3EFE}">
          <p14:sldIdLst>
            <p14:sldId id="257"/>
          </p14:sldIdLst>
        </p14:section>
        <p14:section name="The Impact of AI on Content Creation" id="{146BF10A-8C44-4DE1-95CA-157483FCF064}">
          <p14:sldIdLst>
            <p14:sldId id="258"/>
            <p14:sldId id="259"/>
            <p14:sldId id="260"/>
            <p14:sldId id="261"/>
            <p14:sldId id="262"/>
          </p14:sldIdLst>
        </p14:section>
        <p14:section name="AI's Role in Audience Engagement" id="{9DE19796-0DD1-4A98-A615-ADF9C5C39A04}">
          <p14:sldIdLst>
            <p14:sldId id="263"/>
            <p14:sldId id="264"/>
            <p14:sldId id="265"/>
            <p14:sldId id="266"/>
            <p14:sldId id="267"/>
          </p14:sldIdLst>
        </p14:section>
        <p14:section name="Transforming Distribution and Marketing" id="{F2C1F484-7E17-4572-AA0C-0BB24674B7BF}">
          <p14:sldIdLst>
            <p14:sldId id="268"/>
            <p14:sldId id="269"/>
            <p14:sldId id="270"/>
            <p14:sldId id="271"/>
            <p14:sldId id="272"/>
          </p14:sldIdLst>
        </p14:section>
        <p14:section name="The Future of AI in Media &amp; Entertainment" id="{F8303CFF-6C0F-4B98-8779-B9AD1F01A1A2}">
          <p14:sldIdLst>
            <p14:sldId id="273"/>
            <p14:sldId id="274"/>
            <p14:sldId id="275"/>
            <p14:sldId id="276"/>
          </p14:sldIdLst>
        </p14:section>
        <p14:section name="Ending" id="{C1A5290C-C4BA-4D29-A760-B297FA716F81}">
          <p14:sldIdLst>
            <p14:sldId id="27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15.pn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16.png" Type="http://schemas.openxmlformats.org/officeDocument/2006/relationships/image"/><Relationship Id="rId4" Target="../media/image17.png" Type="http://schemas.openxmlformats.org/officeDocument/2006/relationships/image"/><Relationship Id="rId5" Target="../media/image14.pn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18.pn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19.png" Type="http://schemas.openxmlformats.org/officeDocument/2006/relationships/image"/><Relationship Id="rId4" Target="../media/image20.png" Type="http://schemas.openxmlformats.org/officeDocument/2006/relationships/image"/><Relationship Id="rId5" Target="../media/image21.pn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22.png" Type="http://schemas.openxmlformats.org/officeDocument/2006/relationships/image"/></Relationships>
</file>

<file path=ppt/slides/_rels/slide1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s>
</file>

<file path=ppt/slides/_rels/slide1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23.png" Type="http://schemas.openxmlformats.org/officeDocument/2006/relationships/image"/><Relationship Id="rId4" Target="../media/image24.png" Type="http://schemas.openxmlformats.org/officeDocument/2006/relationships/image"/><Relationship Id="rId5" Target="../media/image25.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s>
</file>

<file path=ppt/slides/_rels/slide2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17.png" Type="http://schemas.openxmlformats.org/officeDocument/2006/relationships/image"/></Relationships>
</file>

<file path=ppt/slides/_rels/slide2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2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png" Type="http://schemas.openxmlformats.org/officeDocument/2006/relationships/image"/><Relationship Id="rId4" Target="../media/image9.png" Type="http://schemas.openxmlformats.org/officeDocument/2006/relationships/image"/><Relationship Id="rId5" Target="../media/image10.pn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11.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12.pn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13.png" Type="http://schemas.openxmlformats.org/officeDocument/2006/relationships/image"/><Relationship Id="rId4" Target="../media/image14.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a:off x="0" y="0"/>
            <a:ext cx="10388600" cy="5854700"/>
          </a:xfrm>
          <a:prstGeom prst="rect">
            <a:avLst/>
          </a:prstGeom>
          <a:solidFill>
            <a:srgbClr val="000000">
              <a:alpha val="0"/>
            </a:srgbClr>
          </a:solidFill>
        </p:spPr>
      </p:sp>
      <p:pic>
        <p:nvPicPr>
          <p:cNvPr name="Picture 3" id="3"/>
          <p:cNvPicPr>
            <a:picLocks noChangeAspect="true"/>
          </p:cNvPicPr>
          <p:nvPr/>
        </p:nvPicPr>
        <p:blipFill>
          <a:blip r:embed="rId2"/>
          <a:srcRect l="1000" r="1000"/>
          <a:stretch>
            <a:fillRect/>
          </a:stretch>
        </p:blipFill>
        <p:spPr>
          <a:xfrm>
            <a:off x="0" y="0"/>
            <a:ext cx="10388600" cy="5854700"/>
          </a:xfrm>
          <a:prstGeom prst="rect">
            <a:avLst/>
          </a:prstGeom>
        </p:spPr>
      </p:pic>
      <p:sp>
        <p:nvSpPr>
          <p:cNvPr name="AutoShape 4" id="4"/>
          <p:cNvSpPr/>
          <p:nvPr/>
        </p:nvSpPr>
        <p:spPr>
          <a:xfrm>
            <a:off x="774700" y="4711700"/>
            <a:ext cx="8851900" cy="266700"/>
          </a:xfrm>
          <a:prstGeom prst="rect">
            <a:avLst/>
          </a:prstGeom>
          <a:solidFill>
            <a:srgbClr val="000000">
              <a:alpha val="0"/>
            </a:srgbClr>
          </a:solidFill>
        </p:spPr>
      </p:sp>
      <p:sp>
        <p:nvSpPr>
          <p:cNvPr name="AutoShape 5" id="5"/>
          <p:cNvSpPr/>
          <p:nvPr/>
        </p:nvSpPr>
        <p:spPr>
          <a:xfrm>
            <a:off x="0" y="0"/>
            <a:ext cx="10388600" cy="5854700"/>
          </a:xfrm>
          <a:prstGeom prst="rect">
            <a:avLst/>
          </a:prstGeom>
          <a:solidFill>
            <a:srgbClr val="000000">
              <a:alpha val="0"/>
            </a:srgbClr>
          </a:solidFill>
        </p:spPr>
      </p:sp>
      <p:sp>
        <p:nvSpPr>
          <p:cNvPr name="AutoShape 6" id="6"/>
          <p:cNvSpPr/>
          <p:nvPr/>
        </p:nvSpPr>
        <p:spPr>
          <a:xfrm>
            <a:off x="3632200" y="762000"/>
            <a:ext cx="3111500" cy="0"/>
          </a:xfrm>
          <a:prstGeom prst="rect">
            <a:avLst/>
          </a:prstGeom>
          <a:solidFill>
            <a:srgbClr val="000000"/>
          </a:solidFill>
        </p:spPr>
      </p:sp>
      <p:sp>
        <p:nvSpPr>
          <p:cNvPr name="AutoShape 7" id="7"/>
          <p:cNvSpPr/>
          <p:nvPr/>
        </p:nvSpPr>
        <p:spPr>
          <a:xfrm>
            <a:off x="774700" y="2032000"/>
            <a:ext cx="8851900" cy="2946400"/>
          </a:xfrm>
          <a:prstGeom prst="rect">
            <a:avLst/>
          </a:prstGeom>
          <a:solidFill>
            <a:srgbClr val="3FB447">
              <a:alpha val="0"/>
            </a:srgbClr>
          </a:solidFill>
        </p:spPr>
      </p:sp>
      <p:sp>
        <p:nvSpPr>
          <p:cNvPr name="TextBox 8" id="8"/>
          <p:cNvSpPr txBox="true"/>
          <p:nvPr/>
        </p:nvSpPr>
        <p:spPr>
          <a:xfrm>
            <a:off x="774700" y="2032000"/>
            <a:ext cx="8851900" cy="2374900"/>
          </a:xfrm>
          <a:prstGeom prst="rect">
            <a:avLst/>
          </a:prstGeom>
          <a:solidFill>
            <a:srgbClr val="000000">
              <a:alpha val="0"/>
            </a:srgbClr>
          </a:solidFill>
        </p:spPr>
        <p:txBody>
          <a:bodyPr anchor="t" rtlCol="false" rIns="0" lIns="0" tIns="0" bIns="0"/>
          <a:lstStyle/>
          <a:p>
            <a:pPr algn="ctr">
              <a:lnSpc>
                <a:spcPct val="100000"/>
              </a:lnSpc>
              <a:defRPr/>
            </a:pPr>
            <a:r>
              <a:rPr lang="en"/>
              <a:t/>
            </a:r>
            <a:r>
              <a:rPr lang="en-US" sz="4800" b="true">
                <a:solidFill>
                  <a:srgbClr val="FFF9FD"/>
                </a:solidFill>
                <a:latin typeface="Poppins"/>
              </a:rPr>
              <a:t>How AI is Transforming Media &amp; Entertainment Business</a:t>
            </a:r>
            <a:endParaRPr lang="en-US" sz="1100"/>
          </a:p>
        </p:txBody>
      </p:sp>
      <p:sp>
        <p:nvSpPr>
          <p:cNvPr name="TextBox 9" id="9"/>
          <p:cNvSpPr txBox="true"/>
          <p:nvPr/>
        </p:nvSpPr>
        <p:spPr>
          <a:xfrm>
            <a:off x="774700" y="4711700"/>
            <a:ext cx="8851900" cy="266700"/>
          </a:xfrm>
          <a:prstGeom prst="rect">
            <a:avLst/>
          </a:prstGeom>
          <a:solidFill>
            <a:srgbClr val="000000">
              <a:alpha val="0"/>
            </a:srgbClr>
          </a:solidFill>
        </p:spPr>
        <p:txBody>
          <a:bodyPr anchor="t" rtlCol="false" rIns="0" lIns="0" tIns="0" bIns="0"/>
          <a:lstStyle/>
          <a:p>
            <a:pPr algn="ctr">
              <a:lnSpc>
                <a:spcPct val="100000"/>
              </a:lnSpc>
              <a:defRPr/>
            </a:pPr>
            <a:r>
              <a:rPr lang="en"/>
              <a:t/>
            </a:r>
            <a:r>
              <a:rPr lang="en-US" sz="1800" b="true">
                <a:solidFill>
                  <a:srgbClr val="FFFFFF"/>
                </a:solidFill>
                <a:latin typeface="苹方-简"/>
              </a:rPr>
              <a:t>Presenter: AI Media Insights</a:t>
            </a:r>
            <a:endParaRPr lang="en-US" sz="1100"/>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8000" r="8000"/>
          <a:stretch>
            <a:fillRect/>
          </a:stretch>
        </p:blipFill>
        <p:spPr>
          <a:xfrm>
            <a:off x="0" y="0"/>
            <a:ext cx="10388600" cy="6832600"/>
          </a:xfrm>
          <a:prstGeom prst="rect">
            <a:avLst/>
          </a:prstGeom>
        </p:spPr>
      </p:pic>
      <p:sp>
        <p:nvSpPr>
          <p:cNvPr name="AutoShape 3" id="3"/>
          <p:cNvSpPr/>
          <p:nvPr/>
        </p:nvSpPr>
        <p:spPr>
          <a:xfrm>
            <a:off x="0" y="0"/>
            <a:ext cx="10388600" cy="6832600"/>
          </a:xfrm>
          <a:prstGeom prst="rect">
            <a:avLst/>
          </a:prstGeom>
          <a:solidFill>
            <a:srgbClr val="000000">
              <a:alpha val="0"/>
            </a:srgbClr>
          </a:solidFill>
        </p:spPr>
      </p:sp>
      <p:pic>
        <p:nvPicPr>
          <p:cNvPr name="Picture 4" id="4"/>
          <p:cNvPicPr>
            <a:picLocks noChangeAspect="true"/>
          </p:cNvPicPr>
          <p:nvPr/>
        </p:nvPicPr>
        <p:blipFill>
          <a:blip r:embed="rId3"/>
          <a:srcRect l="33000" r="33000"/>
          <a:stretch>
            <a:fillRect/>
          </a:stretch>
        </p:blipFill>
        <p:spPr>
          <a:xfrm>
            <a:off x="0" y="0"/>
            <a:ext cx="3454400" cy="6832600"/>
          </a:xfrm>
          <a:prstGeom prst="rect">
            <a:avLst/>
          </a:prstGeom>
        </p:spPr>
      </p:pic>
      <p:sp>
        <p:nvSpPr>
          <p:cNvPr name="AutoShape 5" id="5"/>
          <p:cNvSpPr/>
          <p:nvPr/>
        </p:nvSpPr>
        <p:spPr>
          <a:xfrm>
            <a:off x="4064000" y="1333500"/>
            <a:ext cx="5829300" cy="1435100"/>
          </a:xfrm>
          <a:prstGeom prst="roundRect">
            <a:avLst>
              <a:gd name="adj" fmla="val 13274"/>
            </a:avLst>
          </a:prstGeom>
          <a:solidFill>
            <a:srgbClr val="F884F7">
              <a:alpha val="84706"/>
            </a:srgbClr>
          </a:solidFill>
        </p:spPr>
      </p:sp>
      <p:sp>
        <p:nvSpPr>
          <p:cNvPr name="AutoShape 6" id="6"/>
          <p:cNvSpPr/>
          <p:nvPr/>
        </p:nvSpPr>
        <p:spPr>
          <a:xfrm>
            <a:off x="4064000" y="2984500"/>
            <a:ext cx="5829300" cy="1435100"/>
          </a:xfrm>
          <a:prstGeom prst="roundRect">
            <a:avLst>
              <a:gd name="adj" fmla="val 13274"/>
            </a:avLst>
          </a:prstGeom>
          <a:solidFill>
            <a:srgbClr val="F884F7">
              <a:alpha val="84706"/>
            </a:srgbClr>
          </a:solidFill>
        </p:spPr>
      </p:sp>
      <p:sp>
        <p:nvSpPr>
          <p:cNvPr name="AutoShape 7" id="7"/>
          <p:cNvSpPr/>
          <p:nvPr/>
        </p:nvSpPr>
        <p:spPr>
          <a:xfrm>
            <a:off x="4064000" y="4622800"/>
            <a:ext cx="5829300" cy="1435100"/>
          </a:xfrm>
          <a:prstGeom prst="roundRect">
            <a:avLst>
              <a:gd name="adj" fmla="val 13274"/>
            </a:avLst>
          </a:prstGeom>
          <a:solidFill>
            <a:srgbClr val="F884F7">
              <a:alpha val="84706"/>
            </a:srgbClr>
          </a:solidFill>
        </p:spPr>
      </p:sp>
      <p:sp>
        <p:nvSpPr>
          <p:cNvPr name="AutoShape 8" id="8"/>
          <p:cNvSpPr/>
          <p:nvPr/>
        </p:nvSpPr>
        <p:spPr>
          <a:xfrm>
            <a:off x="0" y="0"/>
            <a:ext cx="3454400" cy="6832600"/>
          </a:xfrm>
          <a:prstGeom prst="rect">
            <a:avLst/>
          </a:prstGeom>
          <a:solidFill>
            <a:srgbClr val="000000">
              <a:alpha val="0"/>
            </a:srgbClr>
          </a:solidFill>
        </p:spPr>
      </p:sp>
      <p:sp>
        <p:nvSpPr>
          <p:cNvPr name="AutoShape 9" id="9"/>
          <p:cNvSpPr/>
          <p:nvPr/>
        </p:nvSpPr>
        <p:spPr>
          <a:xfrm>
            <a:off x="4064000" y="1473200"/>
            <a:ext cx="0" cy="1130300"/>
          </a:xfrm>
          <a:prstGeom prst="rect">
            <a:avLst/>
          </a:prstGeom>
          <a:solidFill>
            <a:srgbClr val="FFFFFF"/>
          </a:solidFill>
        </p:spPr>
      </p:sp>
      <p:sp>
        <p:nvSpPr>
          <p:cNvPr name="AutoShape 10" id="10"/>
          <p:cNvSpPr/>
          <p:nvPr/>
        </p:nvSpPr>
        <p:spPr>
          <a:xfrm>
            <a:off x="4064000" y="3124200"/>
            <a:ext cx="0" cy="1130300"/>
          </a:xfrm>
          <a:prstGeom prst="rect">
            <a:avLst/>
          </a:prstGeom>
          <a:solidFill>
            <a:srgbClr val="FFFFFF"/>
          </a:solidFill>
        </p:spPr>
      </p:sp>
      <p:sp>
        <p:nvSpPr>
          <p:cNvPr name="AutoShape 11" id="11"/>
          <p:cNvSpPr/>
          <p:nvPr/>
        </p:nvSpPr>
        <p:spPr>
          <a:xfrm>
            <a:off x="4064000" y="4775200"/>
            <a:ext cx="0" cy="1130300"/>
          </a:xfrm>
          <a:prstGeom prst="rect">
            <a:avLst/>
          </a:prstGeom>
          <a:solidFill>
            <a:srgbClr val="FFFFFF"/>
          </a:solidFill>
        </p:spPr>
      </p:sp>
      <p:sp>
        <p:nvSpPr>
          <p:cNvPr name="AutoShape 12" id="12"/>
          <p:cNvSpPr/>
          <p:nvPr/>
        </p:nvSpPr>
        <p:spPr>
          <a:xfrm>
            <a:off x="0" y="0"/>
            <a:ext cx="0" cy="0"/>
          </a:xfrm>
          <a:prstGeom prst="rect">
            <a:avLst/>
          </a:prstGeom>
          <a:solidFill>
            <a:srgbClr val="000000">
              <a:alpha val="0"/>
            </a:srgbClr>
          </a:solidFill>
        </p:spPr>
      </p:sp>
      <p:sp>
        <p:nvSpPr>
          <p:cNvPr name="TextBox 13" id="13"/>
          <p:cNvSpPr txBox="true"/>
          <p:nvPr/>
        </p:nvSpPr>
        <p:spPr>
          <a:xfrm>
            <a:off x="4064000" y="457200"/>
            <a:ext cx="5829300" cy="419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2800" b="true">
                <a:solidFill>
                  <a:srgbClr val="FFFFFF">
                    <a:alpha val="98824"/>
                  </a:srgbClr>
                </a:solidFill>
                <a:latin typeface="苹方-简"/>
              </a:rPr>
              <a:t>AI in Social Media Interactions</a:t>
            </a:r>
            <a:endParaRPr lang="en-US" sz="1100"/>
          </a:p>
        </p:txBody>
      </p:sp>
      <p:sp>
        <p:nvSpPr>
          <p:cNvPr name="TextBox 14" id="14"/>
          <p:cNvSpPr txBox="true"/>
          <p:nvPr/>
        </p:nvSpPr>
        <p:spPr>
          <a:xfrm>
            <a:off x="4267200" y="1549400"/>
            <a:ext cx="53975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FFFF"/>
                </a:solidFill>
                <a:latin typeface="苹方-简"/>
              </a:rPr>
              <a:t>Enhanced User Engagement</a:t>
            </a:r>
            <a:endParaRPr lang="en-US" sz="1100"/>
          </a:p>
        </p:txBody>
      </p:sp>
      <p:sp>
        <p:nvSpPr>
          <p:cNvPr name="TextBox 15" id="15"/>
          <p:cNvSpPr txBox="true"/>
          <p:nvPr/>
        </p:nvSpPr>
        <p:spPr>
          <a:xfrm>
            <a:off x="4267200" y="3200400"/>
            <a:ext cx="53975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FFFF"/>
                </a:solidFill>
                <a:latin typeface="苹方-简"/>
              </a:rPr>
              <a:t>Automated Customer Support</a:t>
            </a:r>
            <a:endParaRPr lang="en-US" sz="1100"/>
          </a:p>
        </p:txBody>
      </p:sp>
      <p:sp>
        <p:nvSpPr>
          <p:cNvPr name="TextBox 16" id="16"/>
          <p:cNvSpPr txBox="true"/>
          <p:nvPr/>
        </p:nvSpPr>
        <p:spPr>
          <a:xfrm>
            <a:off x="4267200" y="4838700"/>
            <a:ext cx="53975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FFFF"/>
                </a:solidFill>
                <a:latin typeface="苹方-简"/>
              </a:rPr>
              <a:t>Content Optimization and Insights</a:t>
            </a:r>
            <a:endParaRPr lang="en-US" sz="1100"/>
          </a:p>
        </p:txBody>
      </p:sp>
      <p:sp>
        <p:nvSpPr>
          <p:cNvPr name="TextBox 17" id="17"/>
          <p:cNvSpPr txBox="true"/>
          <p:nvPr/>
        </p:nvSpPr>
        <p:spPr>
          <a:xfrm>
            <a:off x="4267200" y="1930400"/>
            <a:ext cx="5397500" cy="6350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EFE"/>
                </a:solidFill>
                <a:latin typeface="苹方-简"/>
              </a:rPr>
              <a:t>AI tools analyze user interactions and preferences on social media platforms, enabling brands to create more engaging and relevant content that resonates with their target audience.</a:t>
            </a:r>
            <a:endParaRPr lang="en-US" sz="1100"/>
          </a:p>
        </p:txBody>
      </p:sp>
      <p:sp>
        <p:nvSpPr>
          <p:cNvPr name="TextBox 18" id="18"/>
          <p:cNvSpPr txBox="true"/>
          <p:nvPr/>
        </p:nvSpPr>
        <p:spPr>
          <a:xfrm>
            <a:off x="4267200" y="3568700"/>
            <a:ext cx="5397500" cy="6350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DFD"/>
                </a:solidFill>
                <a:latin typeface="苹方-简"/>
              </a:rPr>
              <a:t>AI-driven chatbots and virtual assistants provide real-time responses to user inquiries on social media, improving customer satisfaction and streamlining communication for media and entertainment companies.</a:t>
            </a:r>
            <a:endParaRPr lang="en-US" sz="1100"/>
          </a:p>
        </p:txBody>
      </p:sp>
      <p:sp>
        <p:nvSpPr>
          <p:cNvPr name="TextBox 19" id="19"/>
          <p:cNvSpPr txBox="true"/>
          <p:nvPr/>
        </p:nvSpPr>
        <p:spPr>
          <a:xfrm>
            <a:off x="4267200" y="5219700"/>
            <a:ext cx="5397500" cy="6350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EFE"/>
                </a:solidFill>
                <a:latin typeface="苹方-简"/>
              </a:rPr>
              <a:t>AI algorithms assess the performance of social media posts, offering insights and recommendations for optimizing content strategies, ultimately driving higher engagement and reach within the entertainment sector.</a:t>
            </a:r>
            <a:endParaRPr lang="en-US" sz="1100"/>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10000" r="10000"/>
          <a:stretch>
            <a:fillRect/>
          </a:stretch>
        </p:blipFill>
        <p:spPr>
          <a:xfrm>
            <a:off x="0" y="0"/>
            <a:ext cx="10388600" cy="7200900"/>
          </a:xfrm>
          <a:prstGeom prst="rect">
            <a:avLst/>
          </a:prstGeom>
        </p:spPr>
      </p:pic>
      <p:sp>
        <p:nvSpPr>
          <p:cNvPr name="AutoShape 3" id="3"/>
          <p:cNvSpPr/>
          <p:nvPr/>
        </p:nvSpPr>
        <p:spPr>
          <a:xfrm>
            <a:off x="0" y="0"/>
            <a:ext cx="10388600" cy="7200900"/>
          </a:xfrm>
          <a:prstGeom prst="rect">
            <a:avLst/>
          </a:prstGeom>
          <a:solidFill>
            <a:srgbClr val="000000">
              <a:alpha val="0"/>
            </a:srgbClr>
          </a:solidFill>
        </p:spPr>
      </p:sp>
      <p:sp>
        <p:nvSpPr>
          <p:cNvPr name="AutoShape 4" id="4"/>
          <p:cNvSpPr/>
          <p:nvPr/>
        </p:nvSpPr>
        <p:spPr>
          <a:xfrm>
            <a:off x="762000" y="1536700"/>
            <a:ext cx="2743200" cy="4889500"/>
          </a:xfrm>
          <a:prstGeom prst="roundRect">
            <a:avLst>
              <a:gd name="adj" fmla="val 9259"/>
            </a:avLst>
          </a:prstGeom>
          <a:solidFill>
            <a:srgbClr val="F884F7">
              <a:alpha val="84706"/>
            </a:srgbClr>
          </a:solidFill>
          <a:ln w="12700">
            <a:solidFill>
              <a:srgbClr val="D142D0"/>
            </a:solidFill>
          </a:ln>
        </p:spPr>
      </p:sp>
      <p:sp>
        <p:nvSpPr>
          <p:cNvPr name="AutoShape 5" id="5"/>
          <p:cNvSpPr/>
          <p:nvPr/>
        </p:nvSpPr>
        <p:spPr>
          <a:xfrm>
            <a:off x="3810000" y="1536700"/>
            <a:ext cx="2743200" cy="4889500"/>
          </a:xfrm>
          <a:prstGeom prst="roundRect">
            <a:avLst>
              <a:gd name="adj" fmla="val 9259"/>
            </a:avLst>
          </a:prstGeom>
          <a:solidFill>
            <a:srgbClr val="F884F7">
              <a:alpha val="84706"/>
            </a:srgbClr>
          </a:solidFill>
          <a:ln w="12700">
            <a:solidFill>
              <a:srgbClr val="D142D0"/>
            </a:solidFill>
          </a:ln>
        </p:spPr>
      </p:sp>
      <p:sp>
        <p:nvSpPr>
          <p:cNvPr name="AutoShape 6" id="6"/>
          <p:cNvSpPr/>
          <p:nvPr/>
        </p:nvSpPr>
        <p:spPr>
          <a:xfrm>
            <a:off x="6870700" y="1536700"/>
            <a:ext cx="2743200" cy="4889500"/>
          </a:xfrm>
          <a:prstGeom prst="roundRect">
            <a:avLst>
              <a:gd name="adj" fmla="val 9259"/>
            </a:avLst>
          </a:prstGeom>
          <a:solidFill>
            <a:srgbClr val="F884F7">
              <a:alpha val="84706"/>
            </a:srgbClr>
          </a:solidFill>
          <a:ln w="12700">
            <a:solidFill>
              <a:srgbClr val="D142D0"/>
            </a:solidFill>
          </a:ln>
        </p:spPr>
      </p:sp>
      <p:sp>
        <p:nvSpPr>
          <p:cNvPr name="AutoShape 7" id="7"/>
          <p:cNvSpPr/>
          <p:nvPr/>
        </p:nvSpPr>
        <p:spPr>
          <a:xfrm>
            <a:off x="762000" y="1739900"/>
            <a:ext cx="0" cy="711200"/>
          </a:xfrm>
          <a:prstGeom prst="rect">
            <a:avLst/>
          </a:prstGeom>
          <a:solidFill>
            <a:srgbClr val="000000"/>
          </a:solidFill>
        </p:spPr>
      </p:sp>
      <p:sp>
        <p:nvSpPr>
          <p:cNvPr name="AutoShape 8" id="8"/>
          <p:cNvSpPr/>
          <p:nvPr/>
        </p:nvSpPr>
        <p:spPr>
          <a:xfrm>
            <a:off x="762000" y="1536700"/>
            <a:ext cx="2743200" cy="4889500"/>
          </a:xfrm>
          <a:prstGeom prst="roundRect">
            <a:avLst>
              <a:gd name="adj" fmla="val 9259"/>
            </a:avLst>
          </a:prstGeom>
          <a:solidFill>
            <a:srgbClr val="000000">
              <a:alpha val="0"/>
            </a:srgbClr>
          </a:solidFill>
          <a:ln w="12700">
            <a:solidFill>
              <a:srgbClr val="D142D0"/>
            </a:solidFill>
          </a:ln>
        </p:spPr>
      </p:sp>
      <p:sp>
        <p:nvSpPr>
          <p:cNvPr name="AutoShape 9" id="9"/>
          <p:cNvSpPr/>
          <p:nvPr/>
        </p:nvSpPr>
        <p:spPr>
          <a:xfrm>
            <a:off x="3810000" y="1739900"/>
            <a:ext cx="0" cy="711200"/>
          </a:xfrm>
          <a:prstGeom prst="rect">
            <a:avLst/>
          </a:prstGeom>
          <a:solidFill>
            <a:srgbClr val="000000"/>
          </a:solidFill>
        </p:spPr>
      </p:sp>
      <p:sp>
        <p:nvSpPr>
          <p:cNvPr name="AutoShape 10" id="10"/>
          <p:cNvSpPr/>
          <p:nvPr/>
        </p:nvSpPr>
        <p:spPr>
          <a:xfrm>
            <a:off x="3810000" y="1536700"/>
            <a:ext cx="2743200" cy="4889500"/>
          </a:xfrm>
          <a:prstGeom prst="roundRect">
            <a:avLst>
              <a:gd name="adj" fmla="val 9259"/>
            </a:avLst>
          </a:prstGeom>
          <a:solidFill>
            <a:srgbClr val="000000">
              <a:alpha val="0"/>
            </a:srgbClr>
          </a:solidFill>
          <a:ln w="12700">
            <a:solidFill>
              <a:srgbClr val="D142D0"/>
            </a:solidFill>
          </a:ln>
        </p:spPr>
      </p:sp>
      <p:sp>
        <p:nvSpPr>
          <p:cNvPr name="AutoShape 11" id="11"/>
          <p:cNvSpPr/>
          <p:nvPr/>
        </p:nvSpPr>
        <p:spPr>
          <a:xfrm>
            <a:off x="6870700" y="1739900"/>
            <a:ext cx="0" cy="711200"/>
          </a:xfrm>
          <a:prstGeom prst="rect">
            <a:avLst/>
          </a:prstGeom>
          <a:solidFill>
            <a:srgbClr val="000000"/>
          </a:solidFill>
        </p:spPr>
      </p:sp>
      <p:sp>
        <p:nvSpPr>
          <p:cNvPr name="AutoShape 12" id="12"/>
          <p:cNvSpPr/>
          <p:nvPr/>
        </p:nvSpPr>
        <p:spPr>
          <a:xfrm>
            <a:off x="6870700" y="1536700"/>
            <a:ext cx="2743200" cy="4889500"/>
          </a:xfrm>
          <a:prstGeom prst="roundRect">
            <a:avLst>
              <a:gd name="adj" fmla="val 9259"/>
            </a:avLst>
          </a:prstGeom>
          <a:solidFill>
            <a:srgbClr val="000000">
              <a:alpha val="0"/>
            </a:srgbClr>
          </a:solidFill>
          <a:ln w="12700">
            <a:solidFill>
              <a:srgbClr val="D142D0"/>
            </a:solidFill>
          </a:ln>
        </p:spPr>
      </p:sp>
      <p:sp>
        <p:nvSpPr>
          <p:cNvPr name="TextBox 13" id="13"/>
          <p:cNvSpPr txBox="true"/>
          <p:nvPr/>
        </p:nvSpPr>
        <p:spPr>
          <a:xfrm>
            <a:off x="1079500" y="1866900"/>
            <a:ext cx="2095500" cy="6350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4200" b="true">
                <a:solidFill>
                  <a:srgbClr val="FFFBFB"/>
                </a:solidFill>
                <a:latin typeface="苹方-简"/>
              </a:rPr>
              <a:t>01</a:t>
            </a:r>
            <a:endParaRPr lang="en-US" sz="1100"/>
          </a:p>
        </p:txBody>
      </p:sp>
      <p:sp>
        <p:nvSpPr>
          <p:cNvPr name="TextBox 14" id="14"/>
          <p:cNvSpPr txBox="true"/>
          <p:nvPr/>
        </p:nvSpPr>
        <p:spPr>
          <a:xfrm>
            <a:off x="4140200" y="1866900"/>
            <a:ext cx="2095500" cy="6350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4200" b="true">
                <a:solidFill>
                  <a:srgbClr val="FFF8F8"/>
                </a:solidFill>
                <a:latin typeface="苹方-简"/>
              </a:rPr>
              <a:t>02</a:t>
            </a:r>
            <a:endParaRPr lang="en-US" sz="1100"/>
          </a:p>
        </p:txBody>
      </p:sp>
      <p:sp>
        <p:nvSpPr>
          <p:cNvPr name="TextBox 15" id="15"/>
          <p:cNvSpPr txBox="true"/>
          <p:nvPr/>
        </p:nvSpPr>
        <p:spPr>
          <a:xfrm>
            <a:off x="7188200" y="1866900"/>
            <a:ext cx="2095500" cy="6350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4200" b="true">
                <a:solidFill>
                  <a:srgbClr val="FFFBFB"/>
                </a:solidFill>
                <a:latin typeface="苹方-简"/>
              </a:rPr>
              <a:t>03</a:t>
            </a:r>
            <a:endParaRPr lang="en-US" sz="1100"/>
          </a:p>
        </p:txBody>
      </p:sp>
      <p:sp>
        <p:nvSpPr>
          <p:cNvPr name="TextBox 16" id="16"/>
          <p:cNvSpPr txBox="true"/>
          <p:nvPr/>
        </p:nvSpPr>
        <p:spPr>
          <a:xfrm>
            <a:off x="762000" y="406400"/>
            <a:ext cx="8864600" cy="419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2800" b="true">
                <a:solidFill>
                  <a:srgbClr val="FFFFFF"/>
                </a:solidFill>
                <a:latin typeface="苹方-简"/>
              </a:rPr>
              <a:t>Predictive Analytics for Audience Preferences</a:t>
            </a:r>
            <a:endParaRPr lang="en-US" sz="1100"/>
          </a:p>
        </p:txBody>
      </p:sp>
      <p:sp>
        <p:nvSpPr>
          <p:cNvPr name="TextBox 17" id="17"/>
          <p:cNvSpPr txBox="true"/>
          <p:nvPr/>
        </p:nvSpPr>
        <p:spPr>
          <a:xfrm>
            <a:off x="1079500" y="3213100"/>
            <a:ext cx="2095500" cy="546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FFFF"/>
                </a:solidFill>
                <a:latin typeface="苹方-简"/>
              </a:rPr>
              <a:t>Understanding Viewer Behavior</a:t>
            </a:r>
            <a:endParaRPr lang="en-US" sz="1100"/>
          </a:p>
        </p:txBody>
      </p:sp>
      <p:sp>
        <p:nvSpPr>
          <p:cNvPr name="TextBox 18" id="18"/>
          <p:cNvSpPr txBox="true"/>
          <p:nvPr/>
        </p:nvSpPr>
        <p:spPr>
          <a:xfrm>
            <a:off x="4140200" y="3213100"/>
            <a:ext cx="2095500" cy="8128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FFFF"/>
                </a:solidFill>
                <a:latin typeface="苹方-简"/>
              </a:rPr>
              <a:t>Content Development Insights</a:t>
            </a:r>
            <a:endParaRPr lang="en-US" sz="1100"/>
          </a:p>
        </p:txBody>
      </p:sp>
      <p:sp>
        <p:nvSpPr>
          <p:cNvPr name="TextBox 19" id="19"/>
          <p:cNvSpPr txBox="true"/>
          <p:nvPr/>
        </p:nvSpPr>
        <p:spPr>
          <a:xfrm>
            <a:off x="7188200" y="3213100"/>
            <a:ext cx="2095500" cy="546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FFFF"/>
                </a:solidFill>
                <a:latin typeface="苹方-简"/>
              </a:rPr>
              <a:t>Targeted Marketing Strategies</a:t>
            </a:r>
            <a:endParaRPr lang="en-US" sz="1100"/>
          </a:p>
        </p:txBody>
      </p:sp>
      <p:sp>
        <p:nvSpPr>
          <p:cNvPr name="TextBox 20" id="20"/>
          <p:cNvSpPr txBox="true"/>
          <p:nvPr/>
        </p:nvSpPr>
        <p:spPr>
          <a:xfrm>
            <a:off x="1079500" y="3911600"/>
            <a:ext cx="2095500" cy="17018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Predictive analytics leverages historical data to identify patterns in audience behavior, enabling media companies to anticipate viewer preferences and tailor content accordingly for maximum engagement.</a:t>
            </a:r>
            <a:endParaRPr lang="en-US" sz="1100"/>
          </a:p>
        </p:txBody>
      </p:sp>
      <p:sp>
        <p:nvSpPr>
          <p:cNvPr name="TextBox 21" id="21"/>
          <p:cNvSpPr txBox="true"/>
          <p:nvPr/>
        </p:nvSpPr>
        <p:spPr>
          <a:xfrm>
            <a:off x="4140200" y="4191000"/>
            <a:ext cx="2095500" cy="1917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By analyzing audience feedback and viewing trends, predictive analytics informs content creators about what themes, genres, or formats are likely to resonate, guiding more effective storytelling and production decisions.</a:t>
            </a:r>
            <a:endParaRPr lang="en-US" sz="1100"/>
          </a:p>
        </p:txBody>
      </p:sp>
      <p:sp>
        <p:nvSpPr>
          <p:cNvPr name="TextBox 22" id="22"/>
          <p:cNvSpPr txBox="true"/>
          <p:nvPr/>
        </p:nvSpPr>
        <p:spPr>
          <a:xfrm>
            <a:off x="7188200" y="3911600"/>
            <a:ext cx="2095500" cy="1917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Utilizing predictive models, companies can segment their audience more accurately, allowing for personalized marketing campaigns that increase conversion rates and enhance overall viewer satisfaction in the media landscape.</a:t>
            </a:r>
            <a:endParaRPr lang="en-US" sz="1100"/>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1000" r="1000"/>
          <a:stretch>
            <a:fillRect/>
          </a:stretch>
        </p:blipFill>
        <p:spPr>
          <a:xfrm>
            <a:off x="0" y="0"/>
            <a:ext cx="10388600" cy="5956300"/>
          </a:xfrm>
          <a:prstGeom prst="rect">
            <a:avLst/>
          </a:prstGeom>
        </p:spPr>
      </p:pic>
      <p:sp>
        <p:nvSpPr>
          <p:cNvPr name="AutoShape 3" id="3"/>
          <p:cNvSpPr/>
          <p:nvPr/>
        </p:nvSpPr>
        <p:spPr>
          <a:xfrm>
            <a:off x="0" y="0"/>
            <a:ext cx="10388600" cy="5956300"/>
          </a:xfrm>
          <a:prstGeom prst="rect">
            <a:avLst/>
          </a:prstGeom>
          <a:solidFill>
            <a:srgbClr val="000000">
              <a:alpha val="0"/>
            </a:srgbClr>
          </a:solidFill>
        </p:spPr>
      </p:sp>
      <p:sp>
        <p:nvSpPr>
          <p:cNvPr name="AutoShape 4" id="4"/>
          <p:cNvSpPr/>
          <p:nvPr/>
        </p:nvSpPr>
        <p:spPr>
          <a:xfrm>
            <a:off x="762000" y="1435100"/>
            <a:ext cx="2743200" cy="3695700"/>
          </a:xfrm>
          <a:prstGeom prst="roundRect">
            <a:avLst>
              <a:gd name="adj" fmla="val 3703"/>
            </a:avLst>
          </a:prstGeom>
          <a:solidFill>
            <a:srgbClr val="000000">
              <a:alpha val="0"/>
            </a:srgbClr>
          </a:solidFill>
        </p:spPr>
      </p:sp>
      <p:sp>
        <p:nvSpPr>
          <p:cNvPr name="AutoShape 5" id="5"/>
          <p:cNvSpPr/>
          <p:nvPr/>
        </p:nvSpPr>
        <p:spPr>
          <a:xfrm>
            <a:off x="3810000" y="1435100"/>
            <a:ext cx="2743200" cy="3695700"/>
          </a:xfrm>
          <a:prstGeom prst="roundRect">
            <a:avLst>
              <a:gd name="adj" fmla="val 3703"/>
            </a:avLst>
          </a:prstGeom>
          <a:solidFill>
            <a:srgbClr val="000000">
              <a:alpha val="0"/>
            </a:srgbClr>
          </a:solidFill>
        </p:spPr>
      </p:sp>
      <p:sp>
        <p:nvSpPr>
          <p:cNvPr name="AutoShape 6" id="6"/>
          <p:cNvSpPr/>
          <p:nvPr/>
        </p:nvSpPr>
        <p:spPr>
          <a:xfrm>
            <a:off x="6870700" y="1435100"/>
            <a:ext cx="2743200" cy="3695700"/>
          </a:xfrm>
          <a:prstGeom prst="roundRect">
            <a:avLst>
              <a:gd name="adj" fmla="val 3703"/>
            </a:avLst>
          </a:prstGeom>
          <a:solidFill>
            <a:srgbClr val="000000">
              <a:alpha val="0"/>
            </a:srgbClr>
          </a:solidFill>
        </p:spPr>
      </p:sp>
      <p:sp>
        <p:nvSpPr>
          <p:cNvPr name="AutoShape 7" id="7"/>
          <p:cNvSpPr/>
          <p:nvPr/>
        </p:nvSpPr>
        <p:spPr>
          <a:xfrm>
            <a:off x="762000" y="5270500"/>
            <a:ext cx="2743200" cy="0"/>
          </a:xfrm>
          <a:prstGeom prst="rect">
            <a:avLst/>
          </a:prstGeom>
          <a:solidFill>
            <a:srgbClr val="000000"/>
          </a:solidFill>
        </p:spPr>
      </p:sp>
      <p:sp>
        <p:nvSpPr>
          <p:cNvPr name="AutoShape 8" id="8"/>
          <p:cNvSpPr/>
          <p:nvPr/>
        </p:nvSpPr>
        <p:spPr>
          <a:xfrm>
            <a:off x="3810000" y="5270500"/>
            <a:ext cx="2743200" cy="0"/>
          </a:xfrm>
          <a:prstGeom prst="rect">
            <a:avLst/>
          </a:prstGeom>
          <a:solidFill>
            <a:srgbClr val="000000"/>
          </a:solidFill>
        </p:spPr>
      </p:sp>
      <p:sp>
        <p:nvSpPr>
          <p:cNvPr name="AutoShape 9" id="9"/>
          <p:cNvSpPr/>
          <p:nvPr/>
        </p:nvSpPr>
        <p:spPr>
          <a:xfrm>
            <a:off x="6870700" y="5270500"/>
            <a:ext cx="2743200" cy="0"/>
          </a:xfrm>
          <a:prstGeom prst="rect">
            <a:avLst/>
          </a:prstGeom>
          <a:solidFill>
            <a:srgbClr val="000000"/>
          </a:solidFill>
        </p:spPr>
      </p:sp>
      <p:pic>
        <p:nvPicPr>
          <p:cNvPr name="Picture 10" id="10"/>
          <p:cNvPicPr>
            <a:picLocks noChangeAspect="true"/>
          </p:cNvPicPr>
          <p:nvPr/>
        </p:nvPicPr>
        <p:blipFill>
          <a:blip r:embed="rId3"/>
          <a:srcRect t="3000" b="3000"/>
          <a:stretch>
            <a:fillRect/>
          </a:stretch>
        </p:blipFill>
        <p:spPr>
          <a:xfrm>
            <a:off x="762000" y="1435100"/>
            <a:ext cx="2743200" cy="1536700"/>
          </a:xfrm>
          <a:prstGeom prst="roundRect">
            <a:avLst>
              <a:gd name="adj" fmla="val 6611"/>
            </a:avLst>
          </a:prstGeom>
        </p:spPr>
      </p:pic>
      <p:pic>
        <p:nvPicPr>
          <p:cNvPr name="Picture 11" id="11"/>
          <p:cNvPicPr>
            <a:picLocks noChangeAspect="true"/>
          </p:cNvPicPr>
          <p:nvPr/>
        </p:nvPicPr>
        <p:blipFill>
          <a:blip r:embed="rId4"/>
          <a:srcRect t="32000" b="32000"/>
          <a:stretch>
            <a:fillRect/>
          </a:stretch>
        </p:blipFill>
        <p:spPr>
          <a:xfrm>
            <a:off x="3810000" y="1435100"/>
            <a:ext cx="2743200" cy="1536700"/>
          </a:xfrm>
          <a:prstGeom prst="roundRect">
            <a:avLst>
              <a:gd name="adj" fmla="val 6611"/>
            </a:avLst>
          </a:prstGeom>
        </p:spPr>
      </p:pic>
      <p:pic>
        <p:nvPicPr>
          <p:cNvPr name="Picture 12" id="12"/>
          <p:cNvPicPr>
            <a:picLocks noChangeAspect="true"/>
          </p:cNvPicPr>
          <p:nvPr/>
        </p:nvPicPr>
        <p:blipFill>
          <a:blip r:embed="rId5"/>
          <a:srcRect t="35000" b="35000"/>
          <a:stretch>
            <a:fillRect/>
          </a:stretch>
        </p:blipFill>
        <p:spPr>
          <a:xfrm>
            <a:off x="6870700" y="1435100"/>
            <a:ext cx="2743200" cy="1536700"/>
          </a:xfrm>
          <a:prstGeom prst="roundRect">
            <a:avLst>
              <a:gd name="adj" fmla="val 6611"/>
            </a:avLst>
          </a:prstGeom>
        </p:spPr>
      </p:pic>
      <p:sp>
        <p:nvSpPr>
          <p:cNvPr name="TextBox 13" id="13"/>
          <p:cNvSpPr txBox="true"/>
          <p:nvPr/>
        </p:nvSpPr>
        <p:spPr>
          <a:xfrm>
            <a:off x="762000" y="355600"/>
            <a:ext cx="8864600" cy="419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2800" b="true">
                <a:solidFill>
                  <a:srgbClr val="FFFFFF"/>
                </a:solidFill>
                <a:latin typeface="苹方-简"/>
              </a:rPr>
              <a:t>Real-Time Feedback and Adaptation</a:t>
            </a:r>
            <a:endParaRPr lang="en-US" sz="1100"/>
          </a:p>
        </p:txBody>
      </p:sp>
      <p:sp>
        <p:nvSpPr>
          <p:cNvPr name="TextBox 14" id="14"/>
          <p:cNvSpPr txBox="true"/>
          <p:nvPr/>
        </p:nvSpPr>
        <p:spPr>
          <a:xfrm>
            <a:off x="762000" y="3187700"/>
            <a:ext cx="2743200" cy="546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D6ED0"/>
                </a:solidFill>
                <a:latin typeface="苹方-简"/>
              </a:rPr>
              <a:t>Immediate Audience Insights</a:t>
            </a:r>
            <a:endParaRPr lang="en-US" sz="1100"/>
          </a:p>
        </p:txBody>
      </p:sp>
      <p:sp>
        <p:nvSpPr>
          <p:cNvPr name="TextBox 15" id="15"/>
          <p:cNvSpPr txBox="true"/>
          <p:nvPr/>
        </p:nvSpPr>
        <p:spPr>
          <a:xfrm>
            <a:off x="3810000" y="3187700"/>
            <a:ext cx="2743200" cy="546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D6ED0"/>
                </a:solidFill>
                <a:latin typeface="苹方-简"/>
              </a:rPr>
              <a:t>Dynamic Content Modification</a:t>
            </a:r>
            <a:endParaRPr lang="en-US" sz="1100"/>
          </a:p>
        </p:txBody>
      </p:sp>
      <p:sp>
        <p:nvSpPr>
          <p:cNvPr name="TextBox 16" id="16"/>
          <p:cNvSpPr txBox="true"/>
          <p:nvPr/>
        </p:nvSpPr>
        <p:spPr>
          <a:xfrm>
            <a:off x="6870700" y="3187700"/>
            <a:ext cx="27432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D6ED0"/>
                </a:solidFill>
                <a:latin typeface="苹方-简"/>
              </a:rPr>
              <a:t>Enhanced Decision-Making</a:t>
            </a:r>
            <a:endParaRPr lang="en-US" sz="1100"/>
          </a:p>
        </p:txBody>
      </p:sp>
      <p:sp>
        <p:nvSpPr>
          <p:cNvPr name="TextBox 17" id="17"/>
          <p:cNvSpPr txBox="true"/>
          <p:nvPr/>
        </p:nvSpPr>
        <p:spPr>
          <a:xfrm>
            <a:off x="762000" y="3860800"/>
            <a:ext cx="2743200" cy="10668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AI systems can analyze viewer reactions and engagement metrics in real-time, allowing content creators to make swift adjustments to enhance audience satisfaction and retention.</a:t>
            </a:r>
            <a:endParaRPr lang="en-US" sz="1100"/>
          </a:p>
        </p:txBody>
      </p:sp>
      <p:sp>
        <p:nvSpPr>
          <p:cNvPr name="TextBox 18" id="18"/>
          <p:cNvSpPr txBox="true"/>
          <p:nvPr/>
        </p:nvSpPr>
        <p:spPr>
          <a:xfrm>
            <a:off x="3810000" y="3860800"/>
            <a:ext cx="2743200" cy="12700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By leveraging real-time data, media companies can adapt their offerings—such as altering storylines or marketing strategies—based on current audience preferences and trends, ensuring relevance and appeal.</a:t>
            </a:r>
            <a:endParaRPr lang="en-US" sz="1100"/>
          </a:p>
        </p:txBody>
      </p:sp>
      <p:sp>
        <p:nvSpPr>
          <p:cNvPr name="TextBox 19" id="19"/>
          <p:cNvSpPr txBox="true"/>
          <p:nvPr/>
        </p:nvSpPr>
        <p:spPr>
          <a:xfrm>
            <a:off x="6870700" y="3594100"/>
            <a:ext cx="2743200" cy="1485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Real-time feedback mechanisms empower executives and creators to make informed decisions quickly, optimizing resource allocation and maximizing the impact of media campaigns in a fast-paced entertainment landscape.</a:t>
            </a:r>
            <a:endParaRPr lang="en-US" sz="1100"/>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1000" r="1000"/>
          <a:stretch>
            <a:fillRect/>
          </a:stretch>
        </p:blipFill>
        <p:spPr>
          <a:xfrm>
            <a:off x="0" y="0"/>
            <a:ext cx="10388600" cy="5854700"/>
          </a:xfrm>
          <a:prstGeom prst="rect">
            <a:avLst/>
          </a:prstGeom>
        </p:spPr>
      </p:pic>
      <p:sp>
        <p:nvSpPr>
          <p:cNvPr name="AutoShape 3" id="3"/>
          <p:cNvSpPr/>
          <p:nvPr/>
        </p:nvSpPr>
        <p:spPr>
          <a:xfrm>
            <a:off x="0" y="0"/>
            <a:ext cx="10388600" cy="5854700"/>
          </a:xfrm>
          <a:prstGeom prst="rect">
            <a:avLst/>
          </a:prstGeom>
          <a:solidFill>
            <a:srgbClr val="000000">
              <a:alpha val="0"/>
            </a:srgbClr>
          </a:solidFill>
        </p:spPr>
      </p:sp>
      <p:pic>
        <p:nvPicPr>
          <p:cNvPr name="Picture 4" id="4"/>
          <p:cNvPicPr>
            <a:picLocks noChangeAspect="true"/>
          </p:cNvPicPr>
          <p:nvPr/>
        </p:nvPicPr>
        <p:blipFill>
          <a:blip r:embed="rId3"/>
          <a:srcRect l="1000" r="1000"/>
          <a:stretch>
            <a:fillRect/>
          </a:stretch>
        </p:blipFill>
        <p:spPr>
          <a:xfrm>
            <a:off x="0" y="0"/>
            <a:ext cx="10388600" cy="5854700"/>
          </a:xfrm>
          <a:prstGeom prst="rect">
            <a:avLst/>
          </a:prstGeom>
        </p:spPr>
      </p:pic>
      <p:sp>
        <p:nvSpPr>
          <p:cNvPr name="AutoShape 5" id="5"/>
          <p:cNvSpPr/>
          <p:nvPr/>
        </p:nvSpPr>
        <p:spPr>
          <a:xfrm>
            <a:off x="254000" y="1524000"/>
            <a:ext cx="5562600" cy="635000"/>
          </a:xfrm>
          <a:prstGeom prst="rect">
            <a:avLst/>
          </a:prstGeom>
          <a:solidFill>
            <a:srgbClr val="000000">
              <a:alpha val="0"/>
            </a:srgbClr>
          </a:solidFill>
        </p:spPr>
      </p:sp>
      <p:sp>
        <p:nvSpPr>
          <p:cNvPr name="AutoShape 6" id="6"/>
          <p:cNvSpPr/>
          <p:nvPr/>
        </p:nvSpPr>
        <p:spPr>
          <a:xfrm>
            <a:off x="0" y="0"/>
            <a:ext cx="10388600" cy="5854700"/>
          </a:xfrm>
          <a:prstGeom prst="rect">
            <a:avLst/>
          </a:prstGeom>
          <a:solidFill>
            <a:srgbClr val="000000">
              <a:alpha val="0"/>
            </a:srgbClr>
          </a:solidFill>
        </p:spPr>
      </p:sp>
      <p:sp>
        <p:nvSpPr>
          <p:cNvPr name="AutoShape 7" id="7"/>
          <p:cNvSpPr/>
          <p:nvPr/>
        </p:nvSpPr>
        <p:spPr>
          <a:xfrm>
            <a:off x="3632200" y="4584700"/>
            <a:ext cx="3111500" cy="0"/>
          </a:xfrm>
          <a:prstGeom prst="rect">
            <a:avLst/>
          </a:prstGeom>
          <a:solidFill>
            <a:srgbClr val="000000"/>
          </a:solidFill>
        </p:spPr>
      </p:sp>
      <p:sp>
        <p:nvSpPr>
          <p:cNvPr name="TextBox 8" id="8"/>
          <p:cNvSpPr txBox="true"/>
          <p:nvPr/>
        </p:nvSpPr>
        <p:spPr>
          <a:xfrm>
            <a:off x="254000" y="2971800"/>
            <a:ext cx="5562600" cy="355600"/>
          </a:xfrm>
          <a:prstGeom prst="rect">
            <a:avLst/>
          </a:prstGeom>
          <a:solidFill>
            <a:srgbClr val="000000">
              <a:alpha val="0"/>
            </a:srgbClr>
          </a:solidFill>
        </p:spPr>
        <p:txBody>
          <a:bodyPr anchor="t" rtlCol="false" rIns="0" lIns="0" tIns="0" bIns="0"/>
          <a:lstStyle/>
          <a:p>
            <a:pPr algn="ctr">
              <a:lnSpc>
                <a:spcPct val="100000"/>
              </a:lnSpc>
              <a:defRPr/>
            </a:pPr>
            <a:r>
              <a:rPr lang="en"/>
              <a:t/>
            </a:r>
            <a:r>
              <a:rPr lang="en-US" sz="2400" b="true">
                <a:solidFill>
                  <a:srgbClr val="FFFFFF"/>
                </a:solidFill>
                <a:latin typeface="苹方-简"/>
              </a:rPr>
              <a:t>Transforming Distribution and Marketing</a:t>
            </a:r>
            <a:endParaRPr lang="en-US" sz="1100"/>
          </a:p>
        </p:txBody>
      </p:sp>
      <p:sp>
        <p:nvSpPr>
          <p:cNvPr name="TextBox 9" id="9"/>
          <p:cNvSpPr txBox="true"/>
          <p:nvPr/>
        </p:nvSpPr>
        <p:spPr>
          <a:xfrm>
            <a:off x="254000" y="1524000"/>
            <a:ext cx="5562600" cy="635000"/>
          </a:xfrm>
          <a:prstGeom prst="rect">
            <a:avLst/>
          </a:prstGeom>
          <a:solidFill>
            <a:srgbClr val="000000">
              <a:alpha val="0"/>
            </a:srgbClr>
          </a:solidFill>
        </p:spPr>
        <p:txBody>
          <a:bodyPr anchor="t" rtlCol="false" rIns="0" lIns="0" tIns="0" bIns="0"/>
          <a:lstStyle/>
          <a:p>
            <a:pPr algn="ctr">
              <a:lnSpc>
                <a:spcPct val="100000"/>
              </a:lnSpc>
              <a:defRPr/>
            </a:pPr>
            <a:r>
              <a:rPr lang="en"/>
              <a:t/>
            </a:r>
            <a:r>
              <a:rPr lang="en-US" sz="3200" b="true">
                <a:solidFill>
                  <a:srgbClr val="FFFFFF"/>
                </a:solidFill>
                <a:latin typeface="苹方-简"/>
              </a:rPr>
              <a:t>Section 3</a:t>
            </a:r>
            <a:endParaRPr lang="en-US" sz="1100"/>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10000" r="10000"/>
          <a:stretch>
            <a:fillRect/>
          </a:stretch>
        </p:blipFill>
        <p:spPr>
          <a:xfrm>
            <a:off x="0" y="0"/>
            <a:ext cx="10388600" cy="7264400"/>
          </a:xfrm>
          <a:prstGeom prst="rect">
            <a:avLst/>
          </a:prstGeom>
        </p:spPr>
      </p:pic>
      <p:sp>
        <p:nvSpPr>
          <p:cNvPr name="AutoShape 3" id="3"/>
          <p:cNvSpPr/>
          <p:nvPr/>
        </p:nvSpPr>
        <p:spPr>
          <a:xfrm>
            <a:off x="0" y="0"/>
            <a:ext cx="10388600" cy="7264400"/>
          </a:xfrm>
          <a:prstGeom prst="rect">
            <a:avLst/>
          </a:prstGeom>
          <a:solidFill>
            <a:srgbClr val="000000">
              <a:alpha val="0"/>
            </a:srgbClr>
          </a:solidFill>
        </p:spPr>
      </p:sp>
      <p:pic>
        <p:nvPicPr>
          <p:cNvPr name="Picture 4" id="4"/>
          <p:cNvPicPr>
            <a:picLocks noChangeAspect="true"/>
          </p:cNvPicPr>
          <p:nvPr/>
        </p:nvPicPr>
        <p:blipFill>
          <a:blip r:embed="rId3"/>
          <a:srcRect l="36000" r="36000"/>
          <a:stretch>
            <a:fillRect/>
          </a:stretch>
        </p:blipFill>
        <p:spPr>
          <a:xfrm>
            <a:off x="0" y="0"/>
            <a:ext cx="3454400" cy="7264400"/>
          </a:xfrm>
          <a:prstGeom prst="rect">
            <a:avLst/>
          </a:prstGeom>
        </p:spPr>
      </p:pic>
      <p:sp>
        <p:nvSpPr>
          <p:cNvPr name="AutoShape 5" id="5"/>
          <p:cNvSpPr/>
          <p:nvPr/>
        </p:nvSpPr>
        <p:spPr>
          <a:xfrm>
            <a:off x="4064000" y="1333500"/>
            <a:ext cx="5829300" cy="1651000"/>
          </a:xfrm>
          <a:prstGeom prst="roundRect">
            <a:avLst>
              <a:gd name="adj" fmla="val 11538"/>
            </a:avLst>
          </a:prstGeom>
          <a:solidFill>
            <a:srgbClr val="F884F7">
              <a:alpha val="84706"/>
            </a:srgbClr>
          </a:solidFill>
        </p:spPr>
      </p:sp>
      <p:sp>
        <p:nvSpPr>
          <p:cNvPr name="AutoShape 6" id="6"/>
          <p:cNvSpPr/>
          <p:nvPr/>
        </p:nvSpPr>
        <p:spPr>
          <a:xfrm>
            <a:off x="4064000" y="3200400"/>
            <a:ext cx="5829300" cy="1435100"/>
          </a:xfrm>
          <a:prstGeom prst="roundRect">
            <a:avLst>
              <a:gd name="adj" fmla="val 13274"/>
            </a:avLst>
          </a:prstGeom>
          <a:solidFill>
            <a:srgbClr val="F884F7">
              <a:alpha val="84706"/>
            </a:srgbClr>
          </a:solidFill>
        </p:spPr>
      </p:sp>
      <p:sp>
        <p:nvSpPr>
          <p:cNvPr name="AutoShape 7" id="7"/>
          <p:cNvSpPr/>
          <p:nvPr/>
        </p:nvSpPr>
        <p:spPr>
          <a:xfrm>
            <a:off x="4064000" y="4838700"/>
            <a:ext cx="5829300" cy="1651000"/>
          </a:xfrm>
          <a:prstGeom prst="roundRect">
            <a:avLst>
              <a:gd name="adj" fmla="val 11538"/>
            </a:avLst>
          </a:prstGeom>
          <a:solidFill>
            <a:srgbClr val="F884F7">
              <a:alpha val="84706"/>
            </a:srgbClr>
          </a:solidFill>
        </p:spPr>
      </p:sp>
      <p:sp>
        <p:nvSpPr>
          <p:cNvPr name="AutoShape 8" id="8"/>
          <p:cNvSpPr/>
          <p:nvPr/>
        </p:nvSpPr>
        <p:spPr>
          <a:xfrm>
            <a:off x="0" y="0"/>
            <a:ext cx="3454400" cy="7264400"/>
          </a:xfrm>
          <a:prstGeom prst="rect">
            <a:avLst/>
          </a:prstGeom>
          <a:solidFill>
            <a:srgbClr val="000000">
              <a:alpha val="0"/>
            </a:srgbClr>
          </a:solidFill>
        </p:spPr>
      </p:sp>
      <p:sp>
        <p:nvSpPr>
          <p:cNvPr name="AutoShape 9" id="9"/>
          <p:cNvSpPr/>
          <p:nvPr/>
        </p:nvSpPr>
        <p:spPr>
          <a:xfrm>
            <a:off x="4064000" y="1498600"/>
            <a:ext cx="0" cy="1308100"/>
          </a:xfrm>
          <a:prstGeom prst="rect">
            <a:avLst/>
          </a:prstGeom>
          <a:solidFill>
            <a:srgbClr val="FFFFFF"/>
          </a:solidFill>
        </p:spPr>
      </p:sp>
      <p:sp>
        <p:nvSpPr>
          <p:cNvPr name="AutoShape 10" id="10"/>
          <p:cNvSpPr/>
          <p:nvPr/>
        </p:nvSpPr>
        <p:spPr>
          <a:xfrm>
            <a:off x="4064000" y="3340100"/>
            <a:ext cx="0" cy="1130300"/>
          </a:xfrm>
          <a:prstGeom prst="rect">
            <a:avLst/>
          </a:prstGeom>
          <a:solidFill>
            <a:srgbClr val="FFFFFF"/>
          </a:solidFill>
        </p:spPr>
      </p:sp>
      <p:sp>
        <p:nvSpPr>
          <p:cNvPr name="AutoShape 11" id="11"/>
          <p:cNvSpPr/>
          <p:nvPr/>
        </p:nvSpPr>
        <p:spPr>
          <a:xfrm>
            <a:off x="4064000" y="5003800"/>
            <a:ext cx="0" cy="1308100"/>
          </a:xfrm>
          <a:prstGeom prst="rect">
            <a:avLst/>
          </a:prstGeom>
          <a:solidFill>
            <a:srgbClr val="FFFFFF"/>
          </a:solidFill>
        </p:spPr>
      </p:sp>
      <p:sp>
        <p:nvSpPr>
          <p:cNvPr name="AutoShape 12" id="12"/>
          <p:cNvSpPr/>
          <p:nvPr/>
        </p:nvSpPr>
        <p:spPr>
          <a:xfrm>
            <a:off x="0" y="0"/>
            <a:ext cx="0" cy="0"/>
          </a:xfrm>
          <a:prstGeom prst="rect">
            <a:avLst/>
          </a:prstGeom>
          <a:solidFill>
            <a:srgbClr val="000000">
              <a:alpha val="0"/>
            </a:srgbClr>
          </a:solidFill>
        </p:spPr>
      </p:sp>
      <p:sp>
        <p:nvSpPr>
          <p:cNvPr name="TextBox 13" id="13"/>
          <p:cNvSpPr txBox="true"/>
          <p:nvPr/>
        </p:nvSpPr>
        <p:spPr>
          <a:xfrm>
            <a:off x="4064000" y="457200"/>
            <a:ext cx="5829300" cy="419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2800" b="true">
                <a:solidFill>
                  <a:srgbClr val="FFFFFF">
                    <a:alpha val="98824"/>
                  </a:srgbClr>
                </a:solidFill>
                <a:latin typeface="苹方-简"/>
              </a:rPr>
              <a:t>AI in Targeted Advertising</a:t>
            </a:r>
            <a:endParaRPr lang="en-US" sz="1100"/>
          </a:p>
        </p:txBody>
      </p:sp>
      <p:sp>
        <p:nvSpPr>
          <p:cNvPr name="TextBox 14" id="14"/>
          <p:cNvSpPr txBox="true"/>
          <p:nvPr/>
        </p:nvSpPr>
        <p:spPr>
          <a:xfrm>
            <a:off x="4267200" y="1549400"/>
            <a:ext cx="53975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FFFF"/>
                </a:solidFill>
                <a:latin typeface="苹方-简"/>
              </a:rPr>
              <a:t>Precision Targeting Capabilities</a:t>
            </a:r>
            <a:endParaRPr lang="en-US" sz="1100"/>
          </a:p>
        </p:txBody>
      </p:sp>
      <p:sp>
        <p:nvSpPr>
          <p:cNvPr name="TextBox 15" id="15"/>
          <p:cNvSpPr txBox="true"/>
          <p:nvPr/>
        </p:nvSpPr>
        <p:spPr>
          <a:xfrm>
            <a:off x="4267200" y="3403600"/>
            <a:ext cx="53975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FFFF"/>
                </a:solidFill>
                <a:latin typeface="苹方-简"/>
              </a:rPr>
              <a:t>Dynamic Ad Personalization</a:t>
            </a:r>
            <a:endParaRPr lang="en-US" sz="1100"/>
          </a:p>
        </p:txBody>
      </p:sp>
      <p:sp>
        <p:nvSpPr>
          <p:cNvPr name="TextBox 16" id="16"/>
          <p:cNvSpPr txBox="true"/>
          <p:nvPr/>
        </p:nvSpPr>
        <p:spPr>
          <a:xfrm>
            <a:off x="4267200" y="5054600"/>
            <a:ext cx="53975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FFFF"/>
                </a:solidFill>
                <a:latin typeface="苹方-简"/>
              </a:rPr>
              <a:t>Performance Optimization</a:t>
            </a:r>
            <a:endParaRPr lang="en-US" sz="1100"/>
          </a:p>
        </p:txBody>
      </p:sp>
      <p:sp>
        <p:nvSpPr>
          <p:cNvPr name="TextBox 17" id="17"/>
          <p:cNvSpPr txBox="true"/>
          <p:nvPr/>
        </p:nvSpPr>
        <p:spPr>
          <a:xfrm>
            <a:off x="4267200" y="1930400"/>
            <a:ext cx="5397500" cy="850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EFE"/>
                </a:solidFill>
                <a:latin typeface="苹方-简"/>
              </a:rPr>
              <a:t>AI algorithms analyze consumer data to identify specific audience segments, allowing advertisers to deliver highly relevant ads that resonate with individual preferences and behaviors, ultimately increasing conversion rates.</a:t>
            </a:r>
            <a:endParaRPr lang="en-US" sz="1100"/>
          </a:p>
        </p:txBody>
      </p:sp>
      <p:sp>
        <p:nvSpPr>
          <p:cNvPr name="TextBox 18" id="18"/>
          <p:cNvSpPr txBox="true"/>
          <p:nvPr/>
        </p:nvSpPr>
        <p:spPr>
          <a:xfrm>
            <a:off x="4267200" y="3784600"/>
            <a:ext cx="5397500" cy="6350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DFD"/>
                </a:solidFill>
                <a:latin typeface="苹方-简"/>
              </a:rPr>
              <a:t>Through machine learning, AI can create personalized ad experiences in real-time, adjusting content based on user interactions and preferences, which enhances engagement and improves overall campaign effectiveness.</a:t>
            </a:r>
            <a:endParaRPr lang="en-US" sz="1100"/>
          </a:p>
        </p:txBody>
      </p:sp>
      <p:sp>
        <p:nvSpPr>
          <p:cNvPr name="TextBox 19" id="19"/>
          <p:cNvSpPr txBox="true"/>
          <p:nvPr/>
        </p:nvSpPr>
        <p:spPr>
          <a:xfrm>
            <a:off x="4267200" y="5435600"/>
            <a:ext cx="5397500" cy="850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EFE"/>
                </a:solidFill>
                <a:latin typeface="苹方-简"/>
              </a:rPr>
              <a:t>AI tools continuously monitor and analyze ad performance metrics, enabling marketers to optimize their strategies by reallocating budgets and adjusting targeting parameters, ensuring maximum return on investment in advertising efforts.</a:t>
            </a:r>
            <a:endParaRPr lang="en-US" sz="1100"/>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1000" r="1000"/>
          <a:stretch>
            <a:fillRect/>
          </a:stretch>
        </p:blipFill>
        <p:spPr>
          <a:xfrm>
            <a:off x="0" y="0"/>
            <a:ext cx="10388600" cy="5956300"/>
          </a:xfrm>
          <a:prstGeom prst="rect">
            <a:avLst/>
          </a:prstGeom>
        </p:spPr>
      </p:pic>
      <p:sp>
        <p:nvSpPr>
          <p:cNvPr name="AutoShape 3" id="3"/>
          <p:cNvSpPr/>
          <p:nvPr/>
        </p:nvSpPr>
        <p:spPr>
          <a:xfrm>
            <a:off x="0" y="0"/>
            <a:ext cx="10388600" cy="5956300"/>
          </a:xfrm>
          <a:prstGeom prst="rect">
            <a:avLst/>
          </a:prstGeom>
          <a:solidFill>
            <a:srgbClr val="000000">
              <a:alpha val="0"/>
            </a:srgbClr>
          </a:solidFill>
        </p:spPr>
      </p:sp>
      <p:sp>
        <p:nvSpPr>
          <p:cNvPr name="AutoShape 4" id="4"/>
          <p:cNvSpPr/>
          <p:nvPr/>
        </p:nvSpPr>
        <p:spPr>
          <a:xfrm>
            <a:off x="762000" y="1435100"/>
            <a:ext cx="2743200" cy="3695700"/>
          </a:xfrm>
          <a:prstGeom prst="roundRect">
            <a:avLst>
              <a:gd name="adj" fmla="val 3703"/>
            </a:avLst>
          </a:prstGeom>
          <a:solidFill>
            <a:srgbClr val="000000">
              <a:alpha val="0"/>
            </a:srgbClr>
          </a:solidFill>
        </p:spPr>
      </p:sp>
      <p:sp>
        <p:nvSpPr>
          <p:cNvPr name="AutoShape 5" id="5"/>
          <p:cNvSpPr/>
          <p:nvPr/>
        </p:nvSpPr>
        <p:spPr>
          <a:xfrm>
            <a:off x="3810000" y="1435100"/>
            <a:ext cx="2743200" cy="3695700"/>
          </a:xfrm>
          <a:prstGeom prst="roundRect">
            <a:avLst>
              <a:gd name="adj" fmla="val 3703"/>
            </a:avLst>
          </a:prstGeom>
          <a:solidFill>
            <a:srgbClr val="000000">
              <a:alpha val="0"/>
            </a:srgbClr>
          </a:solidFill>
        </p:spPr>
      </p:sp>
      <p:sp>
        <p:nvSpPr>
          <p:cNvPr name="AutoShape 6" id="6"/>
          <p:cNvSpPr/>
          <p:nvPr/>
        </p:nvSpPr>
        <p:spPr>
          <a:xfrm>
            <a:off x="6870700" y="1435100"/>
            <a:ext cx="2743200" cy="3695700"/>
          </a:xfrm>
          <a:prstGeom prst="roundRect">
            <a:avLst>
              <a:gd name="adj" fmla="val 3703"/>
            </a:avLst>
          </a:prstGeom>
          <a:solidFill>
            <a:srgbClr val="000000">
              <a:alpha val="0"/>
            </a:srgbClr>
          </a:solidFill>
        </p:spPr>
      </p:sp>
      <p:sp>
        <p:nvSpPr>
          <p:cNvPr name="AutoShape 7" id="7"/>
          <p:cNvSpPr/>
          <p:nvPr/>
        </p:nvSpPr>
        <p:spPr>
          <a:xfrm>
            <a:off x="762000" y="5270500"/>
            <a:ext cx="2743200" cy="0"/>
          </a:xfrm>
          <a:prstGeom prst="rect">
            <a:avLst/>
          </a:prstGeom>
          <a:solidFill>
            <a:srgbClr val="000000"/>
          </a:solidFill>
        </p:spPr>
      </p:sp>
      <p:sp>
        <p:nvSpPr>
          <p:cNvPr name="AutoShape 8" id="8"/>
          <p:cNvSpPr/>
          <p:nvPr/>
        </p:nvSpPr>
        <p:spPr>
          <a:xfrm>
            <a:off x="3810000" y="5270500"/>
            <a:ext cx="2743200" cy="0"/>
          </a:xfrm>
          <a:prstGeom prst="rect">
            <a:avLst/>
          </a:prstGeom>
          <a:solidFill>
            <a:srgbClr val="000000"/>
          </a:solidFill>
        </p:spPr>
      </p:sp>
      <p:sp>
        <p:nvSpPr>
          <p:cNvPr name="AutoShape 9" id="9"/>
          <p:cNvSpPr/>
          <p:nvPr/>
        </p:nvSpPr>
        <p:spPr>
          <a:xfrm>
            <a:off x="6870700" y="5270500"/>
            <a:ext cx="2743200" cy="0"/>
          </a:xfrm>
          <a:prstGeom prst="rect">
            <a:avLst/>
          </a:prstGeom>
          <a:solidFill>
            <a:srgbClr val="000000"/>
          </a:solidFill>
        </p:spPr>
      </p:sp>
      <p:pic>
        <p:nvPicPr>
          <p:cNvPr name="Picture 10" id="10"/>
          <p:cNvPicPr>
            <a:picLocks noChangeAspect="true"/>
          </p:cNvPicPr>
          <p:nvPr/>
        </p:nvPicPr>
        <p:blipFill>
          <a:blip r:embed="rId3"/>
          <a:srcRect l="18000" r="18000"/>
          <a:stretch>
            <a:fillRect/>
          </a:stretch>
        </p:blipFill>
        <p:spPr>
          <a:xfrm>
            <a:off x="762000" y="1435100"/>
            <a:ext cx="2743200" cy="1536700"/>
          </a:xfrm>
          <a:prstGeom prst="roundRect">
            <a:avLst>
              <a:gd name="adj" fmla="val 6611"/>
            </a:avLst>
          </a:prstGeom>
        </p:spPr>
      </p:pic>
      <p:pic>
        <p:nvPicPr>
          <p:cNvPr name="Picture 11" id="11"/>
          <p:cNvPicPr>
            <a:picLocks noChangeAspect="true"/>
          </p:cNvPicPr>
          <p:nvPr/>
        </p:nvPicPr>
        <p:blipFill>
          <a:blip r:embed="rId4"/>
          <a:srcRect t="22000" b="22000"/>
          <a:stretch>
            <a:fillRect/>
          </a:stretch>
        </p:blipFill>
        <p:spPr>
          <a:xfrm>
            <a:off x="3810000" y="1435100"/>
            <a:ext cx="2743200" cy="1536700"/>
          </a:xfrm>
          <a:prstGeom prst="roundRect">
            <a:avLst>
              <a:gd name="adj" fmla="val 6611"/>
            </a:avLst>
          </a:prstGeom>
        </p:spPr>
      </p:pic>
      <p:pic>
        <p:nvPicPr>
          <p:cNvPr name="Picture 12" id="12"/>
          <p:cNvPicPr>
            <a:picLocks noChangeAspect="true"/>
          </p:cNvPicPr>
          <p:nvPr/>
        </p:nvPicPr>
        <p:blipFill>
          <a:blip r:embed="rId5"/>
          <a:srcRect t="26000" b="26000"/>
          <a:stretch>
            <a:fillRect/>
          </a:stretch>
        </p:blipFill>
        <p:spPr>
          <a:xfrm>
            <a:off x="6870700" y="1435100"/>
            <a:ext cx="2743200" cy="1536700"/>
          </a:xfrm>
          <a:prstGeom prst="roundRect">
            <a:avLst>
              <a:gd name="adj" fmla="val 6611"/>
            </a:avLst>
          </a:prstGeom>
        </p:spPr>
      </p:pic>
      <p:sp>
        <p:nvSpPr>
          <p:cNvPr name="TextBox 13" id="13"/>
          <p:cNvSpPr txBox="true"/>
          <p:nvPr/>
        </p:nvSpPr>
        <p:spPr>
          <a:xfrm>
            <a:off x="762000" y="355600"/>
            <a:ext cx="8864600" cy="419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2800" b="true">
                <a:solidFill>
                  <a:srgbClr val="FFFFFF"/>
                </a:solidFill>
                <a:latin typeface="苹方-简"/>
              </a:rPr>
              <a:t>Optimizing Distribution Channels with AI</a:t>
            </a:r>
            <a:endParaRPr lang="en-US" sz="1100"/>
          </a:p>
        </p:txBody>
      </p:sp>
      <p:sp>
        <p:nvSpPr>
          <p:cNvPr name="TextBox 14" id="14"/>
          <p:cNvSpPr txBox="true"/>
          <p:nvPr/>
        </p:nvSpPr>
        <p:spPr>
          <a:xfrm>
            <a:off x="762000" y="3187700"/>
            <a:ext cx="2743200" cy="546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D6ED0"/>
                </a:solidFill>
                <a:latin typeface="苹方-简"/>
              </a:rPr>
              <a:t>Data-Driven Channel Selection</a:t>
            </a:r>
            <a:endParaRPr lang="en-US" sz="1100"/>
          </a:p>
        </p:txBody>
      </p:sp>
      <p:sp>
        <p:nvSpPr>
          <p:cNvPr name="TextBox 15" id="15"/>
          <p:cNvSpPr txBox="true"/>
          <p:nvPr/>
        </p:nvSpPr>
        <p:spPr>
          <a:xfrm>
            <a:off x="3810000" y="3187700"/>
            <a:ext cx="2743200" cy="546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D6ED0"/>
                </a:solidFill>
                <a:latin typeface="苹方-简"/>
              </a:rPr>
              <a:t>Automated Content Distribution</a:t>
            </a:r>
            <a:endParaRPr lang="en-US" sz="1100"/>
          </a:p>
        </p:txBody>
      </p:sp>
      <p:sp>
        <p:nvSpPr>
          <p:cNvPr name="TextBox 16" id="16"/>
          <p:cNvSpPr txBox="true"/>
          <p:nvPr/>
        </p:nvSpPr>
        <p:spPr>
          <a:xfrm>
            <a:off x="6870700" y="3187700"/>
            <a:ext cx="2743200" cy="546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D6ED0"/>
                </a:solidFill>
                <a:latin typeface="苹方-简"/>
              </a:rPr>
              <a:t>Real-Time Performance Monitoring</a:t>
            </a:r>
            <a:endParaRPr lang="en-US" sz="1100"/>
          </a:p>
        </p:txBody>
      </p:sp>
      <p:sp>
        <p:nvSpPr>
          <p:cNvPr name="TextBox 17" id="17"/>
          <p:cNvSpPr txBox="true"/>
          <p:nvPr/>
        </p:nvSpPr>
        <p:spPr>
          <a:xfrm>
            <a:off x="762000" y="3860800"/>
            <a:ext cx="2743200" cy="12700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AI analyzes consumer behavior and market trends to identify the most effective distribution channels, ensuring that content reaches the right audience at the right time, thereby maximizing engagement and revenue.</a:t>
            </a:r>
            <a:endParaRPr lang="en-US" sz="1100"/>
          </a:p>
        </p:txBody>
      </p:sp>
      <p:sp>
        <p:nvSpPr>
          <p:cNvPr name="TextBox 18" id="18"/>
          <p:cNvSpPr txBox="true"/>
          <p:nvPr/>
        </p:nvSpPr>
        <p:spPr>
          <a:xfrm>
            <a:off x="3810000" y="3860800"/>
            <a:ext cx="2743200" cy="12700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Leveraging AI technologies, media companies can automate the distribution process across multiple platforms, streamlining operations and reducing the time and effort required to manage content delivery.</a:t>
            </a:r>
            <a:endParaRPr lang="en-US" sz="1100"/>
          </a:p>
        </p:txBody>
      </p:sp>
      <p:sp>
        <p:nvSpPr>
          <p:cNvPr name="TextBox 19" id="19"/>
          <p:cNvSpPr txBox="true"/>
          <p:nvPr/>
        </p:nvSpPr>
        <p:spPr>
          <a:xfrm>
            <a:off x="6870700" y="3860800"/>
            <a:ext cx="2743200" cy="12700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AI tools provide insights into the performance of various distribution channels, allowing companies to make data-informed adjustments in real-time, optimizing their strategies for better audience reach and satisfaction.</a:t>
            </a:r>
            <a:endParaRPr lang="en-US" sz="1100"/>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9000" r="9000"/>
          <a:stretch>
            <a:fillRect/>
          </a:stretch>
        </p:blipFill>
        <p:spPr>
          <a:xfrm>
            <a:off x="0" y="0"/>
            <a:ext cx="10388600" cy="6985000"/>
          </a:xfrm>
          <a:prstGeom prst="rect">
            <a:avLst/>
          </a:prstGeom>
        </p:spPr>
      </p:pic>
      <p:sp>
        <p:nvSpPr>
          <p:cNvPr name="AutoShape 3" id="3"/>
          <p:cNvSpPr/>
          <p:nvPr/>
        </p:nvSpPr>
        <p:spPr>
          <a:xfrm>
            <a:off x="0" y="0"/>
            <a:ext cx="10388600" cy="6985000"/>
          </a:xfrm>
          <a:prstGeom prst="rect">
            <a:avLst/>
          </a:prstGeom>
          <a:solidFill>
            <a:srgbClr val="000000">
              <a:alpha val="0"/>
            </a:srgbClr>
          </a:solidFill>
        </p:spPr>
      </p:sp>
      <p:sp>
        <p:nvSpPr>
          <p:cNvPr name="AutoShape 4" id="4"/>
          <p:cNvSpPr/>
          <p:nvPr/>
        </p:nvSpPr>
        <p:spPr>
          <a:xfrm>
            <a:off x="762000" y="1536700"/>
            <a:ext cx="2743200" cy="4673600"/>
          </a:xfrm>
          <a:prstGeom prst="roundRect">
            <a:avLst>
              <a:gd name="adj" fmla="val 9259"/>
            </a:avLst>
          </a:prstGeom>
          <a:solidFill>
            <a:srgbClr val="F884F7">
              <a:alpha val="84706"/>
            </a:srgbClr>
          </a:solidFill>
          <a:ln w="12700">
            <a:solidFill>
              <a:srgbClr val="D142D0"/>
            </a:solidFill>
          </a:ln>
        </p:spPr>
      </p:sp>
      <p:sp>
        <p:nvSpPr>
          <p:cNvPr name="AutoShape 5" id="5"/>
          <p:cNvSpPr/>
          <p:nvPr/>
        </p:nvSpPr>
        <p:spPr>
          <a:xfrm>
            <a:off x="3810000" y="1536700"/>
            <a:ext cx="2743200" cy="4673600"/>
          </a:xfrm>
          <a:prstGeom prst="roundRect">
            <a:avLst>
              <a:gd name="adj" fmla="val 9259"/>
            </a:avLst>
          </a:prstGeom>
          <a:solidFill>
            <a:srgbClr val="F884F7">
              <a:alpha val="84706"/>
            </a:srgbClr>
          </a:solidFill>
          <a:ln w="12700">
            <a:solidFill>
              <a:srgbClr val="D142D0"/>
            </a:solidFill>
          </a:ln>
        </p:spPr>
      </p:sp>
      <p:sp>
        <p:nvSpPr>
          <p:cNvPr name="AutoShape 6" id="6"/>
          <p:cNvSpPr/>
          <p:nvPr/>
        </p:nvSpPr>
        <p:spPr>
          <a:xfrm>
            <a:off x="6870700" y="1536700"/>
            <a:ext cx="2743200" cy="4673600"/>
          </a:xfrm>
          <a:prstGeom prst="roundRect">
            <a:avLst>
              <a:gd name="adj" fmla="val 9259"/>
            </a:avLst>
          </a:prstGeom>
          <a:solidFill>
            <a:srgbClr val="F884F7">
              <a:alpha val="84706"/>
            </a:srgbClr>
          </a:solidFill>
          <a:ln w="12700">
            <a:solidFill>
              <a:srgbClr val="D142D0"/>
            </a:solidFill>
          </a:ln>
        </p:spPr>
      </p:sp>
      <p:sp>
        <p:nvSpPr>
          <p:cNvPr name="AutoShape 7" id="7"/>
          <p:cNvSpPr/>
          <p:nvPr/>
        </p:nvSpPr>
        <p:spPr>
          <a:xfrm>
            <a:off x="762000" y="1739900"/>
            <a:ext cx="0" cy="711200"/>
          </a:xfrm>
          <a:prstGeom prst="rect">
            <a:avLst/>
          </a:prstGeom>
          <a:solidFill>
            <a:srgbClr val="000000"/>
          </a:solidFill>
        </p:spPr>
      </p:sp>
      <p:sp>
        <p:nvSpPr>
          <p:cNvPr name="AutoShape 8" id="8"/>
          <p:cNvSpPr/>
          <p:nvPr/>
        </p:nvSpPr>
        <p:spPr>
          <a:xfrm>
            <a:off x="762000" y="1536700"/>
            <a:ext cx="2743200" cy="4673600"/>
          </a:xfrm>
          <a:prstGeom prst="roundRect">
            <a:avLst>
              <a:gd name="adj" fmla="val 9259"/>
            </a:avLst>
          </a:prstGeom>
          <a:solidFill>
            <a:srgbClr val="000000">
              <a:alpha val="0"/>
            </a:srgbClr>
          </a:solidFill>
          <a:ln w="12700">
            <a:solidFill>
              <a:srgbClr val="D142D0"/>
            </a:solidFill>
          </a:ln>
        </p:spPr>
      </p:sp>
      <p:sp>
        <p:nvSpPr>
          <p:cNvPr name="AutoShape 9" id="9"/>
          <p:cNvSpPr/>
          <p:nvPr/>
        </p:nvSpPr>
        <p:spPr>
          <a:xfrm>
            <a:off x="3810000" y="1739900"/>
            <a:ext cx="0" cy="711200"/>
          </a:xfrm>
          <a:prstGeom prst="rect">
            <a:avLst/>
          </a:prstGeom>
          <a:solidFill>
            <a:srgbClr val="000000"/>
          </a:solidFill>
        </p:spPr>
      </p:sp>
      <p:sp>
        <p:nvSpPr>
          <p:cNvPr name="AutoShape 10" id="10"/>
          <p:cNvSpPr/>
          <p:nvPr/>
        </p:nvSpPr>
        <p:spPr>
          <a:xfrm>
            <a:off x="3810000" y="1536700"/>
            <a:ext cx="2743200" cy="4673600"/>
          </a:xfrm>
          <a:prstGeom prst="roundRect">
            <a:avLst>
              <a:gd name="adj" fmla="val 9259"/>
            </a:avLst>
          </a:prstGeom>
          <a:solidFill>
            <a:srgbClr val="000000">
              <a:alpha val="0"/>
            </a:srgbClr>
          </a:solidFill>
          <a:ln w="12700">
            <a:solidFill>
              <a:srgbClr val="D142D0"/>
            </a:solidFill>
          </a:ln>
        </p:spPr>
      </p:sp>
      <p:sp>
        <p:nvSpPr>
          <p:cNvPr name="AutoShape 11" id="11"/>
          <p:cNvSpPr/>
          <p:nvPr/>
        </p:nvSpPr>
        <p:spPr>
          <a:xfrm>
            <a:off x="6870700" y="1739900"/>
            <a:ext cx="0" cy="711200"/>
          </a:xfrm>
          <a:prstGeom prst="rect">
            <a:avLst/>
          </a:prstGeom>
          <a:solidFill>
            <a:srgbClr val="000000"/>
          </a:solidFill>
        </p:spPr>
      </p:sp>
      <p:sp>
        <p:nvSpPr>
          <p:cNvPr name="AutoShape 12" id="12"/>
          <p:cNvSpPr/>
          <p:nvPr/>
        </p:nvSpPr>
        <p:spPr>
          <a:xfrm>
            <a:off x="6870700" y="1536700"/>
            <a:ext cx="2743200" cy="4673600"/>
          </a:xfrm>
          <a:prstGeom prst="roundRect">
            <a:avLst>
              <a:gd name="adj" fmla="val 9259"/>
            </a:avLst>
          </a:prstGeom>
          <a:solidFill>
            <a:srgbClr val="000000">
              <a:alpha val="0"/>
            </a:srgbClr>
          </a:solidFill>
          <a:ln w="12700">
            <a:solidFill>
              <a:srgbClr val="D142D0"/>
            </a:solidFill>
          </a:ln>
        </p:spPr>
      </p:sp>
      <p:sp>
        <p:nvSpPr>
          <p:cNvPr name="TextBox 13" id="13"/>
          <p:cNvSpPr txBox="true"/>
          <p:nvPr/>
        </p:nvSpPr>
        <p:spPr>
          <a:xfrm>
            <a:off x="1079500" y="1866900"/>
            <a:ext cx="2095500" cy="6350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4200" b="true">
                <a:solidFill>
                  <a:srgbClr val="FFFBFB"/>
                </a:solidFill>
                <a:latin typeface="苹方-简"/>
              </a:rPr>
              <a:t>01</a:t>
            </a:r>
            <a:endParaRPr lang="en-US" sz="1100"/>
          </a:p>
        </p:txBody>
      </p:sp>
      <p:sp>
        <p:nvSpPr>
          <p:cNvPr name="TextBox 14" id="14"/>
          <p:cNvSpPr txBox="true"/>
          <p:nvPr/>
        </p:nvSpPr>
        <p:spPr>
          <a:xfrm>
            <a:off x="4140200" y="1866900"/>
            <a:ext cx="2095500" cy="6350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4200" b="true">
                <a:solidFill>
                  <a:srgbClr val="FFF8F8"/>
                </a:solidFill>
                <a:latin typeface="苹方-简"/>
              </a:rPr>
              <a:t>02</a:t>
            </a:r>
            <a:endParaRPr lang="en-US" sz="1100"/>
          </a:p>
        </p:txBody>
      </p:sp>
      <p:sp>
        <p:nvSpPr>
          <p:cNvPr name="TextBox 15" id="15"/>
          <p:cNvSpPr txBox="true"/>
          <p:nvPr/>
        </p:nvSpPr>
        <p:spPr>
          <a:xfrm>
            <a:off x="7188200" y="1866900"/>
            <a:ext cx="2095500" cy="6350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4200" b="true">
                <a:solidFill>
                  <a:srgbClr val="FFFBFB"/>
                </a:solidFill>
                <a:latin typeface="苹方-简"/>
              </a:rPr>
              <a:t>03</a:t>
            </a:r>
            <a:endParaRPr lang="en-US" sz="1100"/>
          </a:p>
        </p:txBody>
      </p:sp>
      <p:sp>
        <p:nvSpPr>
          <p:cNvPr name="TextBox 16" id="16"/>
          <p:cNvSpPr txBox="true"/>
          <p:nvPr/>
        </p:nvSpPr>
        <p:spPr>
          <a:xfrm>
            <a:off x="762000" y="406400"/>
            <a:ext cx="8864600" cy="419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2800" b="true">
                <a:solidFill>
                  <a:srgbClr val="FFFFFF"/>
                </a:solidFill>
                <a:latin typeface="苹方-简"/>
              </a:rPr>
              <a:t>AI-Enhanced Market Research</a:t>
            </a:r>
            <a:endParaRPr lang="en-US" sz="1100"/>
          </a:p>
        </p:txBody>
      </p:sp>
      <p:sp>
        <p:nvSpPr>
          <p:cNvPr name="TextBox 17" id="17"/>
          <p:cNvSpPr txBox="true"/>
          <p:nvPr/>
        </p:nvSpPr>
        <p:spPr>
          <a:xfrm>
            <a:off x="1079500" y="3213100"/>
            <a:ext cx="2095500" cy="546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FFFF"/>
                </a:solidFill>
                <a:latin typeface="苹方-简"/>
              </a:rPr>
              <a:t>Data Analysis Efficiency</a:t>
            </a:r>
            <a:endParaRPr lang="en-US" sz="1100"/>
          </a:p>
        </p:txBody>
      </p:sp>
      <p:sp>
        <p:nvSpPr>
          <p:cNvPr name="TextBox 18" id="18"/>
          <p:cNvSpPr txBox="true"/>
          <p:nvPr/>
        </p:nvSpPr>
        <p:spPr>
          <a:xfrm>
            <a:off x="4140200" y="3213100"/>
            <a:ext cx="2095500" cy="546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FFFF"/>
                </a:solidFill>
                <a:latin typeface="苹方-简"/>
              </a:rPr>
              <a:t>Predictive Insights Generation</a:t>
            </a:r>
            <a:endParaRPr lang="en-US" sz="1100"/>
          </a:p>
        </p:txBody>
      </p:sp>
      <p:sp>
        <p:nvSpPr>
          <p:cNvPr name="TextBox 19" id="19"/>
          <p:cNvSpPr txBox="true"/>
          <p:nvPr/>
        </p:nvSpPr>
        <p:spPr>
          <a:xfrm>
            <a:off x="7188200" y="3213100"/>
            <a:ext cx="2095500" cy="8128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FFFF"/>
                </a:solidFill>
                <a:latin typeface="苹方-简"/>
              </a:rPr>
              <a:t>Enhanced Consumer Segmentation</a:t>
            </a:r>
            <a:endParaRPr lang="en-US" sz="1100"/>
          </a:p>
        </p:txBody>
      </p:sp>
      <p:sp>
        <p:nvSpPr>
          <p:cNvPr name="TextBox 20" id="20"/>
          <p:cNvSpPr txBox="true"/>
          <p:nvPr/>
        </p:nvSpPr>
        <p:spPr>
          <a:xfrm>
            <a:off x="1079500" y="3911600"/>
            <a:ext cx="2095500" cy="1485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AI technologies can process vast amounts of market data quickly, identifying trends and consumer preferences that inform strategic decisions in the media and entertainment industry.</a:t>
            </a:r>
            <a:endParaRPr lang="en-US" sz="1100"/>
          </a:p>
        </p:txBody>
      </p:sp>
      <p:sp>
        <p:nvSpPr>
          <p:cNvPr name="TextBox 21" id="21"/>
          <p:cNvSpPr txBox="true"/>
          <p:nvPr/>
        </p:nvSpPr>
        <p:spPr>
          <a:xfrm>
            <a:off x="4140200" y="3911600"/>
            <a:ext cx="2095500" cy="17018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By utilizing machine learning algorithms, AI can forecast market trends and audience behaviors, enabling companies to proactively adapt their strategies and offerings to meet evolving demands.</a:t>
            </a:r>
            <a:endParaRPr lang="en-US" sz="1100"/>
          </a:p>
        </p:txBody>
      </p:sp>
      <p:sp>
        <p:nvSpPr>
          <p:cNvPr name="TextBox 22" id="22"/>
          <p:cNvSpPr txBox="true"/>
          <p:nvPr/>
        </p:nvSpPr>
        <p:spPr>
          <a:xfrm>
            <a:off x="7188200" y="4191000"/>
            <a:ext cx="2095500" cy="17018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AI enhances market research by providing deeper insights into consumer segments, allowing for more targeted marketing efforts and personalized content that resonates with specific audience groups.</a:t>
            </a:r>
            <a:endParaRPr lang="en-US" sz="1100"/>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11000" r="11000"/>
          <a:stretch>
            <a:fillRect/>
          </a:stretch>
        </p:blipFill>
        <p:spPr>
          <a:xfrm>
            <a:off x="0" y="0"/>
            <a:ext cx="10388600" cy="7467600"/>
          </a:xfrm>
          <a:prstGeom prst="rect">
            <a:avLst/>
          </a:prstGeom>
        </p:spPr>
      </p:pic>
      <p:sp>
        <p:nvSpPr>
          <p:cNvPr name="AutoShape 3" id="3"/>
          <p:cNvSpPr/>
          <p:nvPr/>
        </p:nvSpPr>
        <p:spPr>
          <a:xfrm>
            <a:off x="0" y="0"/>
            <a:ext cx="10388600" cy="7467600"/>
          </a:xfrm>
          <a:prstGeom prst="rect">
            <a:avLst/>
          </a:prstGeom>
          <a:solidFill>
            <a:srgbClr val="000000">
              <a:alpha val="0"/>
            </a:srgbClr>
          </a:solidFill>
        </p:spPr>
      </p:sp>
      <p:pic>
        <p:nvPicPr>
          <p:cNvPr name="Picture 4" id="4"/>
          <p:cNvPicPr>
            <a:picLocks noChangeAspect="true"/>
          </p:cNvPicPr>
          <p:nvPr/>
        </p:nvPicPr>
        <p:blipFill>
          <a:blip r:embed="rId3"/>
          <a:srcRect l="33000" r="33000"/>
          <a:stretch>
            <a:fillRect/>
          </a:stretch>
        </p:blipFill>
        <p:spPr>
          <a:xfrm>
            <a:off x="0" y="0"/>
            <a:ext cx="3454400" cy="7467600"/>
          </a:xfrm>
          <a:prstGeom prst="rect">
            <a:avLst/>
          </a:prstGeom>
        </p:spPr>
      </p:pic>
      <p:sp>
        <p:nvSpPr>
          <p:cNvPr name="AutoShape 5" id="5"/>
          <p:cNvSpPr/>
          <p:nvPr/>
        </p:nvSpPr>
        <p:spPr>
          <a:xfrm>
            <a:off x="4064000" y="1765300"/>
            <a:ext cx="5829300" cy="1435100"/>
          </a:xfrm>
          <a:prstGeom prst="roundRect">
            <a:avLst>
              <a:gd name="adj" fmla="val 13274"/>
            </a:avLst>
          </a:prstGeom>
          <a:solidFill>
            <a:srgbClr val="F884F7">
              <a:alpha val="84706"/>
            </a:srgbClr>
          </a:solidFill>
        </p:spPr>
      </p:sp>
      <p:sp>
        <p:nvSpPr>
          <p:cNvPr name="AutoShape 6" id="6"/>
          <p:cNvSpPr/>
          <p:nvPr/>
        </p:nvSpPr>
        <p:spPr>
          <a:xfrm>
            <a:off x="4064000" y="3403600"/>
            <a:ext cx="5829300" cy="1435100"/>
          </a:xfrm>
          <a:prstGeom prst="roundRect">
            <a:avLst>
              <a:gd name="adj" fmla="val 13274"/>
            </a:avLst>
          </a:prstGeom>
          <a:solidFill>
            <a:srgbClr val="F884F7">
              <a:alpha val="84706"/>
            </a:srgbClr>
          </a:solidFill>
        </p:spPr>
      </p:sp>
      <p:sp>
        <p:nvSpPr>
          <p:cNvPr name="AutoShape 7" id="7"/>
          <p:cNvSpPr/>
          <p:nvPr/>
        </p:nvSpPr>
        <p:spPr>
          <a:xfrm>
            <a:off x="4064000" y="5054600"/>
            <a:ext cx="5829300" cy="1651000"/>
          </a:xfrm>
          <a:prstGeom prst="roundRect">
            <a:avLst>
              <a:gd name="adj" fmla="val 11538"/>
            </a:avLst>
          </a:prstGeom>
          <a:solidFill>
            <a:srgbClr val="F884F7">
              <a:alpha val="84706"/>
            </a:srgbClr>
          </a:solidFill>
        </p:spPr>
      </p:sp>
      <p:sp>
        <p:nvSpPr>
          <p:cNvPr name="AutoShape 8" id="8"/>
          <p:cNvSpPr/>
          <p:nvPr/>
        </p:nvSpPr>
        <p:spPr>
          <a:xfrm>
            <a:off x="0" y="0"/>
            <a:ext cx="3454400" cy="7467600"/>
          </a:xfrm>
          <a:prstGeom prst="rect">
            <a:avLst/>
          </a:prstGeom>
          <a:solidFill>
            <a:srgbClr val="000000">
              <a:alpha val="0"/>
            </a:srgbClr>
          </a:solidFill>
        </p:spPr>
      </p:sp>
      <p:sp>
        <p:nvSpPr>
          <p:cNvPr name="AutoShape 9" id="9"/>
          <p:cNvSpPr/>
          <p:nvPr/>
        </p:nvSpPr>
        <p:spPr>
          <a:xfrm>
            <a:off x="4064000" y="1905000"/>
            <a:ext cx="0" cy="1130300"/>
          </a:xfrm>
          <a:prstGeom prst="rect">
            <a:avLst/>
          </a:prstGeom>
          <a:solidFill>
            <a:srgbClr val="FFFFFF"/>
          </a:solidFill>
        </p:spPr>
      </p:sp>
      <p:sp>
        <p:nvSpPr>
          <p:cNvPr name="AutoShape 10" id="10"/>
          <p:cNvSpPr/>
          <p:nvPr/>
        </p:nvSpPr>
        <p:spPr>
          <a:xfrm>
            <a:off x="4064000" y="3543300"/>
            <a:ext cx="0" cy="1130300"/>
          </a:xfrm>
          <a:prstGeom prst="rect">
            <a:avLst/>
          </a:prstGeom>
          <a:solidFill>
            <a:srgbClr val="FFFFFF"/>
          </a:solidFill>
        </p:spPr>
      </p:sp>
      <p:sp>
        <p:nvSpPr>
          <p:cNvPr name="AutoShape 11" id="11"/>
          <p:cNvSpPr/>
          <p:nvPr/>
        </p:nvSpPr>
        <p:spPr>
          <a:xfrm>
            <a:off x="4064000" y="5219700"/>
            <a:ext cx="0" cy="1308100"/>
          </a:xfrm>
          <a:prstGeom prst="rect">
            <a:avLst/>
          </a:prstGeom>
          <a:solidFill>
            <a:srgbClr val="FFFFFF"/>
          </a:solidFill>
        </p:spPr>
      </p:sp>
      <p:sp>
        <p:nvSpPr>
          <p:cNvPr name="AutoShape 12" id="12"/>
          <p:cNvSpPr/>
          <p:nvPr/>
        </p:nvSpPr>
        <p:spPr>
          <a:xfrm>
            <a:off x="0" y="0"/>
            <a:ext cx="0" cy="0"/>
          </a:xfrm>
          <a:prstGeom prst="rect">
            <a:avLst/>
          </a:prstGeom>
          <a:solidFill>
            <a:srgbClr val="000000">
              <a:alpha val="0"/>
            </a:srgbClr>
          </a:solidFill>
        </p:spPr>
      </p:sp>
      <p:sp>
        <p:nvSpPr>
          <p:cNvPr name="TextBox 13" id="13"/>
          <p:cNvSpPr txBox="true"/>
          <p:nvPr/>
        </p:nvSpPr>
        <p:spPr>
          <a:xfrm>
            <a:off x="4064000" y="457200"/>
            <a:ext cx="5829300" cy="850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2800" b="true">
                <a:solidFill>
                  <a:srgbClr val="FFFFFF">
                    <a:alpha val="98824"/>
                  </a:srgbClr>
                </a:solidFill>
                <a:latin typeface="苹方-简"/>
              </a:rPr>
              <a:t>Success Stories in AI Marketing Strategies</a:t>
            </a:r>
            <a:endParaRPr lang="en-US" sz="1100"/>
          </a:p>
        </p:txBody>
      </p:sp>
      <p:sp>
        <p:nvSpPr>
          <p:cNvPr name="TextBox 14" id="14"/>
          <p:cNvSpPr txBox="true"/>
          <p:nvPr/>
        </p:nvSpPr>
        <p:spPr>
          <a:xfrm>
            <a:off x="4267200" y="1981200"/>
            <a:ext cx="53975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FFFF"/>
                </a:solidFill>
                <a:latin typeface="苹方-简"/>
              </a:rPr>
              <a:t>Netflix's Recommendation Engine</a:t>
            </a:r>
            <a:endParaRPr lang="en-US" sz="1100"/>
          </a:p>
        </p:txBody>
      </p:sp>
      <p:sp>
        <p:nvSpPr>
          <p:cNvPr name="TextBox 15" id="15"/>
          <p:cNvSpPr txBox="true"/>
          <p:nvPr/>
        </p:nvSpPr>
        <p:spPr>
          <a:xfrm>
            <a:off x="4267200" y="3619500"/>
            <a:ext cx="53975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FFFF"/>
                </a:solidFill>
                <a:latin typeface="苹方-简"/>
              </a:rPr>
              <a:t>Coca-Cola's AI-Driven Campaigns</a:t>
            </a:r>
            <a:endParaRPr lang="en-US" sz="1100"/>
          </a:p>
        </p:txBody>
      </p:sp>
      <p:sp>
        <p:nvSpPr>
          <p:cNvPr name="TextBox 16" id="16"/>
          <p:cNvSpPr txBox="true"/>
          <p:nvPr/>
        </p:nvSpPr>
        <p:spPr>
          <a:xfrm>
            <a:off x="4267200" y="5270500"/>
            <a:ext cx="53975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FFFF"/>
                </a:solidFill>
                <a:latin typeface="苹方-简"/>
              </a:rPr>
              <a:t>Disney's AI-Powered Audience Insights</a:t>
            </a:r>
            <a:endParaRPr lang="en-US" sz="1100"/>
          </a:p>
        </p:txBody>
      </p:sp>
      <p:sp>
        <p:nvSpPr>
          <p:cNvPr name="TextBox 17" id="17"/>
          <p:cNvSpPr txBox="true"/>
          <p:nvPr/>
        </p:nvSpPr>
        <p:spPr>
          <a:xfrm>
            <a:off x="4267200" y="2349500"/>
            <a:ext cx="5397500" cy="6350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EFE"/>
                </a:solidFill>
                <a:latin typeface="苹方-简"/>
              </a:rPr>
              <a:t>Leveraging sophisticated AI algorithms, Netflix analyzes user viewing habits to deliver personalized content suggestions, resulting in increased viewer retention and engagement, ultimately driving subscription growth.</a:t>
            </a:r>
            <a:endParaRPr lang="en-US" sz="1100"/>
          </a:p>
        </p:txBody>
      </p:sp>
      <p:sp>
        <p:nvSpPr>
          <p:cNvPr name="TextBox 18" id="18"/>
          <p:cNvSpPr txBox="true"/>
          <p:nvPr/>
        </p:nvSpPr>
        <p:spPr>
          <a:xfrm>
            <a:off x="4267200" y="4000500"/>
            <a:ext cx="5397500" cy="6350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DFD"/>
                </a:solidFill>
                <a:latin typeface="苹方-简"/>
              </a:rPr>
              <a:t>Coca-Cola utilizes AI to analyze social media trends and consumer sentiment, enabling the brand to create targeted marketing campaigns that resonate with audiences, enhancing brand loyalty and sales.</a:t>
            </a:r>
            <a:endParaRPr lang="en-US" sz="1100"/>
          </a:p>
        </p:txBody>
      </p:sp>
      <p:sp>
        <p:nvSpPr>
          <p:cNvPr name="TextBox 19" id="19"/>
          <p:cNvSpPr txBox="true"/>
          <p:nvPr/>
        </p:nvSpPr>
        <p:spPr>
          <a:xfrm>
            <a:off x="4267200" y="5638800"/>
            <a:ext cx="5397500" cy="850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EFE"/>
                </a:solidFill>
                <a:latin typeface="苹方-简"/>
              </a:rPr>
              <a:t>Disney employs AI to gather and analyze audience data from various platforms, allowing for more effective marketing strategies and content creation that align with viewer preferences, boosting overall box office performance.</a:t>
            </a:r>
            <a:endParaRPr lang="en-US" sz="1100"/>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1000" r="1000"/>
          <a:stretch>
            <a:fillRect/>
          </a:stretch>
        </p:blipFill>
        <p:spPr>
          <a:xfrm>
            <a:off x="0" y="0"/>
            <a:ext cx="10388600" cy="5854700"/>
          </a:xfrm>
          <a:prstGeom prst="rect">
            <a:avLst/>
          </a:prstGeom>
        </p:spPr>
      </p:pic>
      <p:sp>
        <p:nvSpPr>
          <p:cNvPr name="AutoShape 3" id="3"/>
          <p:cNvSpPr/>
          <p:nvPr/>
        </p:nvSpPr>
        <p:spPr>
          <a:xfrm>
            <a:off x="0" y="0"/>
            <a:ext cx="10388600" cy="5854700"/>
          </a:xfrm>
          <a:prstGeom prst="rect">
            <a:avLst/>
          </a:prstGeom>
          <a:solidFill>
            <a:srgbClr val="000000">
              <a:alpha val="0"/>
            </a:srgbClr>
          </a:solidFill>
        </p:spPr>
      </p:sp>
      <p:pic>
        <p:nvPicPr>
          <p:cNvPr name="Picture 4" id="4"/>
          <p:cNvPicPr>
            <a:picLocks noChangeAspect="true"/>
          </p:cNvPicPr>
          <p:nvPr/>
        </p:nvPicPr>
        <p:blipFill>
          <a:blip r:embed="rId3"/>
          <a:srcRect l="1000" r="1000"/>
          <a:stretch>
            <a:fillRect/>
          </a:stretch>
        </p:blipFill>
        <p:spPr>
          <a:xfrm>
            <a:off x="0" y="0"/>
            <a:ext cx="10388600" cy="5854700"/>
          </a:xfrm>
          <a:prstGeom prst="rect">
            <a:avLst/>
          </a:prstGeom>
        </p:spPr>
      </p:pic>
      <p:sp>
        <p:nvSpPr>
          <p:cNvPr name="AutoShape 5" id="5"/>
          <p:cNvSpPr/>
          <p:nvPr/>
        </p:nvSpPr>
        <p:spPr>
          <a:xfrm>
            <a:off x="254000" y="1524000"/>
            <a:ext cx="5562600" cy="635000"/>
          </a:xfrm>
          <a:prstGeom prst="rect">
            <a:avLst/>
          </a:prstGeom>
          <a:solidFill>
            <a:srgbClr val="000000">
              <a:alpha val="0"/>
            </a:srgbClr>
          </a:solidFill>
        </p:spPr>
      </p:sp>
      <p:sp>
        <p:nvSpPr>
          <p:cNvPr name="AutoShape 6" id="6"/>
          <p:cNvSpPr/>
          <p:nvPr/>
        </p:nvSpPr>
        <p:spPr>
          <a:xfrm>
            <a:off x="0" y="0"/>
            <a:ext cx="10388600" cy="5854700"/>
          </a:xfrm>
          <a:prstGeom prst="rect">
            <a:avLst/>
          </a:prstGeom>
          <a:solidFill>
            <a:srgbClr val="000000">
              <a:alpha val="0"/>
            </a:srgbClr>
          </a:solidFill>
        </p:spPr>
      </p:sp>
      <p:sp>
        <p:nvSpPr>
          <p:cNvPr name="AutoShape 7" id="7"/>
          <p:cNvSpPr/>
          <p:nvPr/>
        </p:nvSpPr>
        <p:spPr>
          <a:xfrm>
            <a:off x="3632200" y="4584700"/>
            <a:ext cx="3111500" cy="0"/>
          </a:xfrm>
          <a:prstGeom prst="rect">
            <a:avLst/>
          </a:prstGeom>
          <a:solidFill>
            <a:srgbClr val="000000"/>
          </a:solidFill>
        </p:spPr>
      </p:sp>
      <p:sp>
        <p:nvSpPr>
          <p:cNvPr name="TextBox 8" id="8"/>
          <p:cNvSpPr txBox="true"/>
          <p:nvPr/>
        </p:nvSpPr>
        <p:spPr>
          <a:xfrm>
            <a:off x="254000" y="2971800"/>
            <a:ext cx="5562600" cy="355600"/>
          </a:xfrm>
          <a:prstGeom prst="rect">
            <a:avLst/>
          </a:prstGeom>
          <a:solidFill>
            <a:srgbClr val="000000">
              <a:alpha val="0"/>
            </a:srgbClr>
          </a:solidFill>
        </p:spPr>
        <p:txBody>
          <a:bodyPr anchor="t" rtlCol="false" rIns="0" lIns="0" tIns="0" bIns="0"/>
          <a:lstStyle/>
          <a:p>
            <a:pPr algn="ctr">
              <a:lnSpc>
                <a:spcPct val="100000"/>
              </a:lnSpc>
              <a:defRPr/>
            </a:pPr>
            <a:r>
              <a:rPr lang="en"/>
              <a:t/>
            </a:r>
            <a:r>
              <a:rPr lang="en-US" sz="2400" b="true">
                <a:solidFill>
                  <a:srgbClr val="FFFFFF"/>
                </a:solidFill>
                <a:latin typeface="苹方-简"/>
              </a:rPr>
              <a:t>The Future of AI in Media &amp; Entertainment</a:t>
            </a:r>
            <a:endParaRPr lang="en-US" sz="1100"/>
          </a:p>
        </p:txBody>
      </p:sp>
      <p:sp>
        <p:nvSpPr>
          <p:cNvPr name="TextBox 9" id="9"/>
          <p:cNvSpPr txBox="true"/>
          <p:nvPr/>
        </p:nvSpPr>
        <p:spPr>
          <a:xfrm>
            <a:off x="254000" y="1524000"/>
            <a:ext cx="5562600" cy="635000"/>
          </a:xfrm>
          <a:prstGeom prst="rect">
            <a:avLst/>
          </a:prstGeom>
          <a:solidFill>
            <a:srgbClr val="000000">
              <a:alpha val="0"/>
            </a:srgbClr>
          </a:solidFill>
        </p:spPr>
        <p:txBody>
          <a:bodyPr anchor="t" rtlCol="false" rIns="0" lIns="0" tIns="0" bIns="0"/>
          <a:lstStyle/>
          <a:p>
            <a:pPr algn="ctr">
              <a:lnSpc>
                <a:spcPct val="100000"/>
              </a:lnSpc>
              <a:defRPr/>
            </a:pPr>
            <a:r>
              <a:rPr lang="en"/>
              <a:t/>
            </a:r>
            <a:r>
              <a:rPr lang="en-US" sz="3200" b="true">
                <a:solidFill>
                  <a:srgbClr val="FFFFFF"/>
                </a:solidFill>
                <a:latin typeface="苹方-简"/>
              </a:rPr>
              <a:t>Section 4</a:t>
            </a:r>
            <a:endParaRPr lang="en-US" sz="1100"/>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3000" r="3000"/>
          <a:stretch>
            <a:fillRect/>
          </a:stretch>
        </p:blipFill>
        <p:spPr>
          <a:xfrm>
            <a:off x="0" y="0"/>
            <a:ext cx="10388600" cy="6172200"/>
          </a:xfrm>
          <a:prstGeom prst="rect">
            <a:avLst/>
          </a:prstGeom>
        </p:spPr>
      </p:pic>
      <p:sp>
        <p:nvSpPr>
          <p:cNvPr name="AutoShape 3" id="3"/>
          <p:cNvSpPr/>
          <p:nvPr/>
        </p:nvSpPr>
        <p:spPr>
          <a:xfrm>
            <a:off x="0" y="0"/>
            <a:ext cx="10388600" cy="6172200"/>
          </a:xfrm>
          <a:prstGeom prst="rect">
            <a:avLst/>
          </a:prstGeom>
          <a:solidFill>
            <a:srgbClr val="000000">
              <a:alpha val="0"/>
            </a:srgbClr>
          </a:solidFill>
        </p:spPr>
      </p:sp>
      <p:sp>
        <p:nvSpPr>
          <p:cNvPr name="AutoShape 4" id="4"/>
          <p:cNvSpPr/>
          <p:nvPr/>
        </p:nvSpPr>
        <p:spPr>
          <a:xfrm>
            <a:off x="762000" y="1435100"/>
            <a:ext cx="2743200" cy="3911600"/>
          </a:xfrm>
          <a:prstGeom prst="roundRect">
            <a:avLst>
              <a:gd name="adj" fmla="val 3703"/>
            </a:avLst>
          </a:prstGeom>
          <a:solidFill>
            <a:srgbClr val="000000">
              <a:alpha val="0"/>
            </a:srgbClr>
          </a:solidFill>
        </p:spPr>
      </p:sp>
      <p:sp>
        <p:nvSpPr>
          <p:cNvPr name="AutoShape 5" id="5"/>
          <p:cNvSpPr/>
          <p:nvPr/>
        </p:nvSpPr>
        <p:spPr>
          <a:xfrm>
            <a:off x="3810000" y="1435100"/>
            <a:ext cx="2743200" cy="3911600"/>
          </a:xfrm>
          <a:prstGeom prst="roundRect">
            <a:avLst>
              <a:gd name="adj" fmla="val 3703"/>
            </a:avLst>
          </a:prstGeom>
          <a:solidFill>
            <a:srgbClr val="000000">
              <a:alpha val="0"/>
            </a:srgbClr>
          </a:solidFill>
        </p:spPr>
      </p:sp>
      <p:sp>
        <p:nvSpPr>
          <p:cNvPr name="AutoShape 6" id="6"/>
          <p:cNvSpPr/>
          <p:nvPr/>
        </p:nvSpPr>
        <p:spPr>
          <a:xfrm>
            <a:off x="6870700" y="1435100"/>
            <a:ext cx="2743200" cy="3911600"/>
          </a:xfrm>
          <a:prstGeom prst="roundRect">
            <a:avLst>
              <a:gd name="adj" fmla="val 3703"/>
            </a:avLst>
          </a:prstGeom>
          <a:solidFill>
            <a:srgbClr val="000000">
              <a:alpha val="0"/>
            </a:srgbClr>
          </a:solidFill>
        </p:spPr>
      </p:sp>
      <p:sp>
        <p:nvSpPr>
          <p:cNvPr name="AutoShape 7" id="7"/>
          <p:cNvSpPr/>
          <p:nvPr/>
        </p:nvSpPr>
        <p:spPr>
          <a:xfrm>
            <a:off x="762000" y="5486400"/>
            <a:ext cx="2743200" cy="0"/>
          </a:xfrm>
          <a:prstGeom prst="rect">
            <a:avLst/>
          </a:prstGeom>
          <a:solidFill>
            <a:srgbClr val="000000"/>
          </a:solidFill>
        </p:spPr>
      </p:sp>
      <p:sp>
        <p:nvSpPr>
          <p:cNvPr name="AutoShape 8" id="8"/>
          <p:cNvSpPr/>
          <p:nvPr/>
        </p:nvSpPr>
        <p:spPr>
          <a:xfrm>
            <a:off x="3810000" y="5486400"/>
            <a:ext cx="2743200" cy="0"/>
          </a:xfrm>
          <a:prstGeom prst="rect">
            <a:avLst/>
          </a:prstGeom>
          <a:solidFill>
            <a:srgbClr val="000000"/>
          </a:solidFill>
        </p:spPr>
      </p:sp>
      <p:sp>
        <p:nvSpPr>
          <p:cNvPr name="AutoShape 9" id="9"/>
          <p:cNvSpPr/>
          <p:nvPr/>
        </p:nvSpPr>
        <p:spPr>
          <a:xfrm>
            <a:off x="6870700" y="5486400"/>
            <a:ext cx="2743200" cy="0"/>
          </a:xfrm>
          <a:prstGeom prst="rect">
            <a:avLst/>
          </a:prstGeom>
          <a:solidFill>
            <a:srgbClr val="000000"/>
          </a:solidFill>
        </p:spPr>
      </p:sp>
      <p:pic>
        <p:nvPicPr>
          <p:cNvPr name="Picture 10" id="10"/>
          <p:cNvPicPr>
            <a:picLocks noChangeAspect="true"/>
          </p:cNvPicPr>
          <p:nvPr/>
        </p:nvPicPr>
        <p:blipFill>
          <a:blip r:embed="rId3"/>
          <a:srcRect t="32000" b="32000"/>
          <a:stretch>
            <a:fillRect/>
          </a:stretch>
        </p:blipFill>
        <p:spPr>
          <a:xfrm>
            <a:off x="762000" y="1435100"/>
            <a:ext cx="2743200" cy="1536700"/>
          </a:xfrm>
          <a:prstGeom prst="roundRect">
            <a:avLst>
              <a:gd name="adj" fmla="val 6611"/>
            </a:avLst>
          </a:prstGeom>
        </p:spPr>
      </p:pic>
      <p:pic>
        <p:nvPicPr>
          <p:cNvPr name="Picture 11" id="11"/>
          <p:cNvPicPr>
            <a:picLocks noChangeAspect="true"/>
          </p:cNvPicPr>
          <p:nvPr/>
        </p:nvPicPr>
        <p:blipFill>
          <a:blip r:embed="rId4"/>
          <a:srcRect t="32000" b="32000"/>
          <a:stretch>
            <a:fillRect/>
          </a:stretch>
        </p:blipFill>
        <p:spPr>
          <a:xfrm>
            <a:off x="3810000" y="1435100"/>
            <a:ext cx="2743200" cy="1536700"/>
          </a:xfrm>
          <a:prstGeom prst="roundRect">
            <a:avLst>
              <a:gd name="adj" fmla="val 6611"/>
            </a:avLst>
          </a:prstGeom>
        </p:spPr>
      </p:pic>
      <p:pic>
        <p:nvPicPr>
          <p:cNvPr name="Picture 12" id="12"/>
          <p:cNvPicPr>
            <a:picLocks noChangeAspect="true"/>
          </p:cNvPicPr>
          <p:nvPr/>
        </p:nvPicPr>
        <p:blipFill>
          <a:blip r:embed="rId5"/>
          <a:srcRect t="1000" b="1000"/>
          <a:stretch>
            <a:fillRect/>
          </a:stretch>
        </p:blipFill>
        <p:spPr>
          <a:xfrm>
            <a:off x="6870700" y="1435100"/>
            <a:ext cx="2743200" cy="1536700"/>
          </a:xfrm>
          <a:prstGeom prst="roundRect">
            <a:avLst>
              <a:gd name="adj" fmla="val 6611"/>
            </a:avLst>
          </a:prstGeom>
        </p:spPr>
      </p:pic>
      <p:sp>
        <p:nvSpPr>
          <p:cNvPr name="TextBox 13" id="13"/>
          <p:cNvSpPr txBox="true"/>
          <p:nvPr/>
        </p:nvSpPr>
        <p:spPr>
          <a:xfrm>
            <a:off x="762000" y="355600"/>
            <a:ext cx="8864600" cy="419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2800" b="true">
                <a:solidFill>
                  <a:srgbClr val="FFFFFF"/>
                </a:solidFill>
                <a:latin typeface="苹方-简"/>
              </a:rPr>
              <a:t>Emerging Trends in AI Technology</a:t>
            </a:r>
            <a:endParaRPr lang="en-US" sz="1100"/>
          </a:p>
        </p:txBody>
      </p:sp>
      <p:sp>
        <p:nvSpPr>
          <p:cNvPr name="TextBox 14" id="14"/>
          <p:cNvSpPr txBox="true"/>
          <p:nvPr/>
        </p:nvSpPr>
        <p:spPr>
          <a:xfrm>
            <a:off x="762000" y="3187700"/>
            <a:ext cx="2743200" cy="546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D6ED0"/>
                </a:solidFill>
                <a:latin typeface="苹方-简"/>
              </a:rPr>
              <a:t>AI-Driven Content Creation</a:t>
            </a:r>
            <a:endParaRPr lang="en-US" sz="1100"/>
          </a:p>
        </p:txBody>
      </p:sp>
      <p:sp>
        <p:nvSpPr>
          <p:cNvPr name="TextBox 15" id="15"/>
          <p:cNvSpPr txBox="true"/>
          <p:nvPr/>
        </p:nvSpPr>
        <p:spPr>
          <a:xfrm>
            <a:off x="3810000" y="3187700"/>
            <a:ext cx="2743200" cy="546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D6ED0"/>
                </a:solidFill>
                <a:latin typeface="苹方-简"/>
              </a:rPr>
              <a:t>Enhanced Audience Analytics</a:t>
            </a:r>
            <a:endParaRPr lang="en-US" sz="1100"/>
          </a:p>
        </p:txBody>
      </p:sp>
      <p:sp>
        <p:nvSpPr>
          <p:cNvPr name="TextBox 16" id="16"/>
          <p:cNvSpPr txBox="true"/>
          <p:nvPr/>
        </p:nvSpPr>
        <p:spPr>
          <a:xfrm>
            <a:off x="6870700" y="3187700"/>
            <a:ext cx="2743200" cy="546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D6ED0"/>
                </a:solidFill>
                <a:latin typeface="苹方-简"/>
              </a:rPr>
              <a:t>Virtual and Augmented Reality Integration</a:t>
            </a:r>
            <a:endParaRPr lang="en-US" sz="1100"/>
          </a:p>
        </p:txBody>
      </p:sp>
      <p:sp>
        <p:nvSpPr>
          <p:cNvPr name="TextBox 17" id="17"/>
          <p:cNvSpPr txBox="true"/>
          <p:nvPr/>
        </p:nvSpPr>
        <p:spPr>
          <a:xfrm>
            <a:off x="762000" y="3860800"/>
            <a:ext cx="2743200" cy="1485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Emerging AI technologies are enabling the automation of content generation, allowing media companies to produce high-quality articles, videos, and music at unprecedented speeds, thus reducing production costs and time.</a:t>
            </a:r>
            <a:endParaRPr lang="en-US" sz="1100"/>
          </a:p>
        </p:txBody>
      </p:sp>
      <p:sp>
        <p:nvSpPr>
          <p:cNvPr name="TextBox 18" id="18"/>
          <p:cNvSpPr txBox="true"/>
          <p:nvPr/>
        </p:nvSpPr>
        <p:spPr>
          <a:xfrm>
            <a:off x="3810000" y="3860800"/>
            <a:ext cx="2743200" cy="1485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Advanced AI analytics tools are providing deeper insights into audience behavior and preferences, allowing media and entertainment businesses to tailor their offerings more effectively and improve viewer engagement.</a:t>
            </a:r>
            <a:endParaRPr lang="en-US" sz="1100"/>
          </a:p>
        </p:txBody>
      </p:sp>
      <p:sp>
        <p:nvSpPr>
          <p:cNvPr name="TextBox 19" id="19"/>
          <p:cNvSpPr txBox="true"/>
          <p:nvPr/>
        </p:nvSpPr>
        <p:spPr>
          <a:xfrm>
            <a:off x="6870700" y="3860800"/>
            <a:ext cx="2743200" cy="1485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The integration of AI with virtual and augmented reality is creating immersive experiences for audiences, transforming how content is consumed and opening new avenues for storytelling in the entertainment industry.</a:t>
            </a:r>
            <a:endParaRPr lang="en-US" sz="1100"/>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1000" r="1000"/>
          <a:stretch>
            <a:fillRect/>
          </a:stretch>
        </p:blipFill>
        <p:spPr>
          <a:xfrm>
            <a:off x="0" y="0"/>
            <a:ext cx="10388600" cy="5854700"/>
          </a:xfrm>
          <a:prstGeom prst="rect">
            <a:avLst/>
          </a:prstGeom>
        </p:spPr>
      </p:pic>
      <p:sp>
        <p:nvSpPr>
          <p:cNvPr name="AutoShape 3" id="3"/>
          <p:cNvSpPr/>
          <p:nvPr/>
        </p:nvSpPr>
        <p:spPr>
          <a:xfrm>
            <a:off x="0" y="0"/>
            <a:ext cx="10388600" cy="5854700"/>
          </a:xfrm>
          <a:prstGeom prst="rect">
            <a:avLst/>
          </a:prstGeom>
          <a:solidFill>
            <a:srgbClr val="000000">
              <a:alpha val="0"/>
            </a:srgbClr>
          </a:solidFill>
        </p:spPr>
      </p:sp>
      <p:pic>
        <p:nvPicPr>
          <p:cNvPr name="Picture 4" id="4"/>
          <p:cNvPicPr>
            <a:picLocks noChangeAspect="true"/>
          </p:cNvPicPr>
          <p:nvPr/>
        </p:nvPicPr>
        <p:blipFill>
          <a:blip r:embed="rId3"/>
          <a:srcRect t="1000" b="1000"/>
          <a:stretch>
            <a:fillRect/>
          </a:stretch>
        </p:blipFill>
        <p:spPr>
          <a:xfrm>
            <a:off x="6921500" y="12700"/>
            <a:ext cx="3454400" cy="5854700"/>
          </a:xfrm>
          <a:prstGeom prst="rect">
            <a:avLst/>
          </a:prstGeom>
        </p:spPr>
      </p:pic>
      <p:sp>
        <p:nvSpPr>
          <p:cNvPr name="AutoShape 5" id="5"/>
          <p:cNvSpPr/>
          <p:nvPr/>
        </p:nvSpPr>
        <p:spPr>
          <a:xfrm>
            <a:off x="2743200" y="2032000"/>
            <a:ext cx="3644900" cy="342900"/>
          </a:xfrm>
          <a:prstGeom prst="rect">
            <a:avLst/>
          </a:prstGeom>
          <a:solidFill>
            <a:srgbClr val="000000">
              <a:alpha val="0"/>
            </a:srgbClr>
          </a:solidFill>
        </p:spPr>
      </p:sp>
      <p:sp>
        <p:nvSpPr>
          <p:cNvPr name="AutoShape 6" id="6"/>
          <p:cNvSpPr/>
          <p:nvPr/>
        </p:nvSpPr>
        <p:spPr>
          <a:xfrm>
            <a:off x="2743200" y="2374900"/>
            <a:ext cx="3644900" cy="342900"/>
          </a:xfrm>
          <a:prstGeom prst="rect">
            <a:avLst/>
          </a:prstGeom>
          <a:solidFill>
            <a:srgbClr val="000000">
              <a:alpha val="0"/>
            </a:srgbClr>
          </a:solidFill>
        </p:spPr>
      </p:sp>
      <p:sp>
        <p:nvSpPr>
          <p:cNvPr name="AutoShape 7" id="7"/>
          <p:cNvSpPr/>
          <p:nvPr/>
        </p:nvSpPr>
        <p:spPr>
          <a:xfrm>
            <a:off x="2743200" y="2717800"/>
            <a:ext cx="3644900" cy="584200"/>
          </a:xfrm>
          <a:prstGeom prst="rect">
            <a:avLst/>
          </a:prstGeom>
          <a:solidFill>
            <a:srgbClr val="000000">
              <a:alpha val="0"/>
            </a:srgbClr>
          </a:solidFill>
        </p:spPr>
      </p:sp>
      <p:sp>
        <p:nvSpPr>
          <p:cNvPr name="AutoShape 8" id="8"/>
          <p:cNvSpPr/>
          <p:nvPr/>
        </p:nvSpPr>
        <p:spPr>
          <a:xfrm>
            <a:off x="2743200" y="3302000"/>
            <a:ext cx="3644900" cy="584200"/>
          </a:xfrm>
          <a:prstGeom prst="rect">
            <a:avLst/>
          </a:prstGeom>
          <a:solidFill>
            <a:srgbClr val="000000">
              <a:alpha val="0"/>
            </a:srgbClr>
          </a:solidFill>
        </p:spPr>
      </p:sp>
      <p:sp>
        <p:nvSpPr>
          <p:cNvPr name="AutoShape 9" id="9"/>
          <p:cNvSpPr/>
          <p:nvPr/>
        </p:nvSpPr>
        <p:spPr>
          <a:xfrm>
            <a:off x="6921500" y="12700"/>
            <a:ext cx="3454400" cy="5854700"/>
          </a:xfrm>
          <a:prstGeom prst="rect">
            <a:avLst/>
          </a:prstGeom>
          <a:solidFill>
            <a:srgbClr val="000000">
              <a:alpha val="0"/>
            </a:srgbClr>
          </a:solidFill>
        </p:spPr>
      </p:sp>
      <p:sp>
        <p:nvSpPr>
          <p:cNvPr name="TextBox 10" id="10"/>
          <p:cNvSpPr txBox="true"/>
          <p:nvPr/>
        </p:nvSpPr>
        <p:spPr>
          <a:xfrm>
            <a:off x="749300" y="2032000"/>
            <a:ext cx="1676400" cy="4826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3200" b="true">
                <a:solidFill>
                  <a:srgbClr val="FD6ED0"/>
                </a:solidFill>
                <a:latin typeface="苹方-简"/>
              </a:rPr>
              <a:t>Content</a:t>
            </a:r>
            <a:endParaRPr lang="en-US" sz="1100"/>
          </a:p>
        </p:txBody>
      </p:sp>
      <p:sp>
        <p:nvSpPr>
          <p:cNvPr name="TextBox 11" id="11"/>
          <p:cNvSpPr txBox="true"/>
          <p:nvPr/>
        </p:nvSpPr>
        <p:spPr>
          <a:xfrm>
            <a:off x="2743200" y="2032000"/>
            <a:ext cx="3644900" cy="2413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600" b="true">
                <a:solidFill>
                  <a:srgbClr val="FFFFFF"/>
                </a:solidFill>
                <a:latin typeface="苹方-简"/>
              </a:rPr>
              <a:t>1. The Impact of AI on Content Creation</a:t>
            </a:r>
            <a:endParaRPr lang="en-US" sz="1100"/>
          </a:p>
        </p:txBody>
      </p:sp>
      <p:sp>
        <p:nvSpPr>
          <p:cNvPr name="TextBox 12" id="12"/>
          <p:cNvSpPr txBox="true"/>
          <p:nvPr/>
        </p:nvSpPr>
        <p:spPr>
          <a:xfrm>
            <a:off x="2743200" y="2374900"/>
            <a:ext cx="3644900" cy="2413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600" b="true">
                <a:solidFill>
                  <a:srgbClr val="FFFFFF"/>
                </a:solidFill>
                <a:latin typeface="苹方-简"/>
              </a:rPr>
              <a:t>2. AI's Role in Audience Engagement</a:t>
            </a:r>
            <a:endParaRPr lang="en-US" sz="1100"/>
          </a:p>
        </p:txBody>
      </p:sp>
      <p:sp>
        <p:nvSpPr>
          <p:cNvPr name="TextBox 13" id="13"/>
          <p:cNvSpPr txBox="true"/>
          <p:nvPr/>
        </p:nvSpPr>
        <p:spPr>
          <a:xfrm>
            <a:off x="2743200" y="2717800"/>
            <a:ext cx="3644900" cy="4826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600" b="true">
                <a:solidFill>
                  <a:srgbClr val="FFFFFF"/>
                </a:solidFill>
                <a:latin typeface="苹方-简"/>
              </a:rPr>
              <a:t>3. Transforming Distribution and Marketing</a:t>
            </a:r>
            <a:endParaRPr lang="en-US" sz="1100"/>
          </a:p>
        </p:txBody>
      </p:sp>
      <p:sp>
        <p:nvSpPr>
          <p:cNvPr name="TextBox 14" id="14"/>
          <p:cNvSpPr txBox="true"/>
          <p:nvPr/>
        </p:nvSpPr>
        <p:spPr>
          <a:xfrm>
            <a:off x="2743200" y="3302000"/>
            <a:ext cx="3644900" cy="4826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600" b="true">
                <a:solidFill>
                  <a:srgbClr val="FFFFFF"/>
                </a:solidFill>
                <a:latin typeface="苹方-简"/>
              </a:rPr>
              <a:t>4. The Future of AI in Media &amp; Entertainment</a:t>
            </a:r>
            <a:endParaRPr lang="en-US" sz="1100"/>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12000" r="12000"/>
          <a:stretch>
            <a:fillRect/>
          </a:stretch>
        </p:blipFill>
        <p:spPr>
          <a:xfrm>
            <a:off x="0" y="0"/>
            <a:ext cx="10388600" cy="7683500"/>
          </a:xfrm>
          <a:prstGeom prst="rect">
            <a:avLst/>
          </a:prstGeom>
        </p:spPr>
      </p:pic>
      <p:sp>
        <p:nvSpPr>
          <p:cNvPr name="AutoShape 3" id="3"/>
          <p:cNvSpPr/>
          <p:nvPr/>
        </p:nvSpPr>
        <p:spPr>
          <a:xfrm>
            <a:off x="0" y="0"/>
            <a:ext cx="10388600" cy="7683500"/>
          </a:xfrm>
          <a:prstGeom prst="rect">
            <a:avLst/>
          </a:prstGeom>
          <a:solidFill>
            <a:srgbClr val="000000">
              <a:alpha val="0"/>
            </a:srgbClr>
          </a:solidFill>
        </p:spPr>
      </p:sp>
      <p:pic>
        <p:nvPicPr>
          <p:cNvPr name="Picture 4" id="4"/>
          <p:cNvPicPr>
            <a:picLocks noChangeAspect="true"/>
          </p:cNvPicPr>
          <p:nvPr/>
        </p:nvPicPr>
        <p:blipFill>
          <a:blip r:embed="rId3"/>
          <a:srcRect l="17000" r="17000"/>
          <a:stretch>
            <a:fillRect/>
          </a:stretch>
        </p:blipFill>
        <p:spPr>
          <a:xfrm>
            <a:off x="0" y="0"/>
            <a:ext cx="3454400" cy="7683500"/>
          </a:xfrm>
          <a:prstGeom prst="rect">
            <a:avLst/>
          </a:prstGeom>
        </p:spPr>
      </p:pic>
      <p:sp>
        <p:nvSpPr>
          <p:cNvPr name="AutoShape 5" id="5"/>
          <p:cNvSpPr/>
          <p:nvPr/>
        </p:nvSpPr>
        <p:spPr>
          <a:xfrm>
            <a:off x="4064000" y="1765300"/>
            <a:ext cx="5829300" cy="1435100"/>
          </a:xfrm>
          <a:prstGeom prst="roundRect">
            <a:avLst>
              <a:gd name="adj" fmla="val 13274"/>
            </a:avLst>
          </a:prstGeom>
          <a:solidFill>
            <a:srgbClr val="F884F7">
              <a:alpha val="84706"/>
            </a:srgbClr>
          </a:solidFill>
        </p:spPr>
      </p:sp>
      <p:sp>
        <p:nvSpPr>
          <p:cNvPr name="AutoShape 6" id="6"/>
          <p:cNvSpPr/>
          <p:nvPr/>
        </p:nvSpPr>
        <p:spPr>
          <a:xfrm>
            <a:off x="4064000" y="3403600"/>
            <a:ext cx="5829300" cy="1651000"/>
          </a:xfrm>
          <a:prstGeom prst="roundRect">
            <a:avLst>
              <a:gd name="adj" fmla="val 11538"/>
            </a:avLst>
          </a:prstGeom>
          <a:solidFill>
            <a:srgbClr val="F884F7">
              <a:alpha val="84706"/>
            </a:srgbClr>
          </a:solidFill>
        </p:spPr>
      </p:sp>
      <p:sp>
        <p:nvSpPr>
          <p:cNvPr name="AutoShape 7" id="7"/>
          <p:cNvSpPr/>
          <p:nvPr/>
        </p:nvSpPr>
        <p:spPr>
          <a:xfrm>
            <a:off x="4064000" y="5270500"/>
            <a:ext cx="5829300" cy="1651000"/>
          </a:xfrm>
          <a:prstGeom prst="roundRect">
            <a:avLst>
              <a:gd name="adj" fmla="val 11538"/>
            </a:avLst>
          </a:prstGeom>
          <a:solidFill>
            <a:srgbClr val="F884F7">
              <a:alpha val="84706"/>
            </a:srgbClr>
          </a:solidFill>
        </p:spPr>
      </p:sp>
      <p:sp>
        <p:nvSpPr>
          <p:cNvPr name="AutoShape 8" id="8"/>
          <p:cNvSpPr/>
          <p:nvPr/>
        </p:nvSpPr>
        <p:spPr>
          <a:xfrm>
            <a:off x="0" y="0"/>
            <a:ext cx="3454400" cy="7683500"/>
          </a:xfrm>
          <a:prstGeom prst="rect">
            <a:avLst/>
          </a:prstGeom>
          <a:solidFill>
            <a:srgbClr val="000000">
              <a:alpha val="0"/>
            </a:srgbClr>
          </a:solidFill>
        </p:spPr>
      </p:sp>
      <p:sp>
        <p:nvSpPr>
          <p:cNvPr name="AutoShape 9" id="9"/>
          <p:cNvSpPr/>
          <p:nvPr/>
        </p:nvSpPr>
        <p:spPr>
          <a:xfrm>
            <a:off x="4064000" y="1905000"/>
            <a:ext cx="0" cy="1130300"/>
          </a:xfrm>
          <a:prstGeom prst="rect">
            <a:avLst/>
          </a:prstGeom>
          <a:solidFill>
            <a:srgbClr val="FFFFFF"/>
          </a:solidFill>
        </p:spPr>
      </p:sp>
      <p:sp>
        <p:nvSpPr>
          <p:cNvPr name="AutoShape 10" id="10"/>
          <p:cNvSpPr/>
          <p:nvPr/>
        </p:nvSpPr>
        <p:spPr>
          <a:xfrm>
            <a:off x="4064000" y="3568700"/>
            <a:ext cx="0" cy="1308100"/>
          </a:xfrm>
          <a:prstGeom prst="rect">
            <a:avLst/>
          </a:prstGeom>
          <a:solidFill>
            <a:srgbClr val="FFFFFF"/>
          </a:solidFill>
        </p:spPr>
      </p:sp>
      <p:sp>
        <p:nvSpPr>
          <p:cNvPr name="AutoShape 11" id="11"/>
          <p:cNvSpPr/>
          <p:nvPr/>
        </p:nvSpPr>
        <p:spPr>
          <a:xfrm>
            <a:off x="4064000" y="5435600"/>
            <a:ext cx="0" cy="1308100"/>
          </a:xfrm>
          <a:prstGeom prst="rect">
            <a:avLst/>
          </a:prstGeom>
          <a:solidFill>
            <a:srgbClr val="FFFFFF"/>
          </a:solidFill>
        </p:spPr>
      </p:sp>
      <p:sp>
        <p:nvSpPr>
          <p:cNvPr name="AutoShape 12" id="12"/>
          <p:cNvSpPr/>
          <p:nvPr/>
        </p:nvSpPr>
        <p:spPr>
          <a:xfrm>
            <a:off x="0" y="0"/>
            <a:ext cx="0" cy="0"/>
          </a:xfrm>
          <a:prstGeom prst="rect">
            <a:avLst/>
          </a:prstGeom>
          <a:solidFill>
            <a:srgbClr val="000000">
              <a:alpha val="0"/>
            </a:srgbClr>
          </a:solidFill>
        </p:spPr>
      </p:sp>
      <p:sp>
        <p:nvSpPr>
          <p:cNvPr name="TextBox 13" id="13"/>
          <p:cNvSpPr txBox="true"/>
          <p:nvPr/>
        </p:nvSpPr>
        <p:spPr>
          <a:xfrm>
            <a:off x="4064000" y="457200"/>
            <a:ext cx="5829300" cy="850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2800" b="true">
                <a:solidFill>
                  <a:srgbClr val="FFFFFF">
                    <a:alpha val="98824"/>
                  </a:srgbClr>
                </a:solidFill>
                <a:latin typeface="苹方-简"/>
              </a:rPr>
              <a:t>Ethical Considerations and Challenges</a:t>
            </a:r>
            <a:endParaRPr lang="en-US" sz="1100"/>
          </a:p>
        </p:txBody>
      </p:sp>
      <p:sp>
        <p:nvSpPr>
          <p:cNvPr name="TextBox 14" id="14"/>
          <p:cNvSpPr txBox="true"/>
          <p:nvPr/>
        </p:nvSpPr>
        <p:spPr>
          <a:xfrm>
            <a:off x="4267200" y="1981200"/>
            <a:ext cx="53975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FFFF"/>
                </a:solidFill>
                <a:latin typeface="苹方-简"/>
              </a:rPr>
              <a:t>Bias in AI Algorithms</a:t>
            </a:r>
            <a:endParaRPr lang="en-US" sz="1100"/>
          </a:p>
        </p:txBody>
      </p:sp>
      <p:sp>
        <p:nvSpPr>
          <p:cNvPr name="TextBox 15" id="15"/>
          <p:cNvSpPr txBox="true"/>
          <p:nvPr/>
        </p:nvSpPr>
        <p:spPr>
          <a:xfrm>
            <a:off x="4267200" y="3619500"/>
            <a:ext cx="53975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FFFF"/>
                </a:solidFill>
                <a:latin typeface="苹方-简"/>
              </a:rPr>
              <a:t>Intellectual Property Issues</a:t>
            </a:r>
            <a:endParaRPr lang="en-US" sz="1100"/>
          </a:p>
        </p:txBody>
      </p:sp>
      <p:sp>
        <p:nvSpPr>
          <p:cNvPr name="TextBox 16" id="16"/>
          <p:cNvSpPr txBox="true"/>
          <p:nvPr/>
        </p:nvSpPr>
        <p:spPr>
          <a:xfrm>
            <a:off x="4267200" y="5486400"/>
            <a:ext cx="53975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FFFF"/>
                </a:solidFill>
                <a:latin typeface="苹方-简"/>
              </a:rPr>
              <a:t>Impact on Employment</a:t>
            </a:r>
            <a:endParaRPr lang="en-US" sz="1100"/>
          </a:p>
        </p:txBody>
      </p:sp>
      <p:sp>
        <p:nvSpPr>
          <p:cNvPr name="TextBox 17" id="17"/>
          <p:cNvSpPr txBox="true"/>
          <p:nvPr/>
        </p:nvSpPr>
        <p:spPr>
          <a:xfrm>
            <a:off x="4267200" y="2349500"/>
            <a:ext cx="5397500" cy="6350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EFE"/>
                </a:solidFill>
                <a:latin typeface="苹方-简"/>
              </a:rPr>
              <a:t>AI systems can inadvertently perpetuate biases present in training data, leading to unfair representation and discrimination in media content, which raises significant ethical concerns about inclusivity and diversity.</a:t>
            </a:r>
            <a:endParaRPr lang="en-US" sz="1100"/>
          </a:p>
        </p:txBody>
      </p:sp>
      <p:sp>
        <p:nvSpPr>
          <p:cNvPr name="TextBox 18" id="18"/>
          <p:cNvSpPr txBox="true"/>
          <p:nvPr/>
        </p:nvSpPr>
        <p:spPr>
          <a:xfrm>
            <a:off x="4267200" y="4000500"/>
            <a:ext cx="5397500" cy="850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DFD"/>
                </a:solidFill>
                <a:latin typeface="苹方-简"/>
              </a:rPr>
              <a:t>The use of AI in content creation poses challenges regarding copyright and ownership, as it becomes increasingly difficult to determine the rights of human creators versus AI-generated works, necessitating new legal frameworks.</a:t>
            </a:r>
            <a:endParaRPr lang="en-US" sz="1100"/>
          </a:p>
        </p:txBody>
      </p:sp>
      <p:sp>
        <p:nvSpPr>
          <p:cNvPr name="TextBox 19" id="19"/>
          <p:cNvSpPr txBox="true"/>
          <p:nvPr/>
        </p:nvSpPr>
        <p:spPr>
          <a:xfrm>
            <a:off x="4267200" y="5854700"/>
            <a:ext cx="5397500" cy="850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EFE"/>
                </a:solidFill>
                <a:latin typeface="苹方-简"/>
              </a:rPr>
              <a:t>The automation of creative processes through AI may threaten traditional jobs in the media and entertainment industry, prompting ethical discussions about the future of work and the need for reskilling and support for affected professionals.</a:t>
            </a:r>
            <a:endParaRPr lang="en-US" sz="1100"/>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10000" r="10000"/>
          <a:stretch>
            <a:fillRect/>
          </a:stretch>
        </p:blipFill>
        <p:spPr>
          <a:xfrm>
            <a:off x="0" y="0"/>
            <a:ext cx="10388600" cy="7137400"/>
          </a:xfrm>
          <a:prstGeom prst="rect">
            <a:avLst/>
          </a:prstGeom>
        </p:spPr>
      </p:pic>
      <p:sp>
        <p:nvSpPr>
          <p:cNvPr name="AutoShape 3" id="3"/>
          <p:cNvSpPr/>
          <p:nvPr/>
        </p:nvSpPr>
        <p:spPr>
          <a:xfrm>
            <a:off x="0" y="0"/>
            <a:ext cx="10388600" cy="7137400"/>
          </a:xfrm>
          <a:prstGeom prst="rect">
            <a:avLst/>
          </a:prstGeom>
          <a:solidFill>
            <a:srgbClr val="000000">
              <a:alpha val="0"/>
            </a:srgbClr>
          </a:solidFill>
        </p:spPr>
      </p:sp>
      <p:sp>
        <p:nvSpPr>
          <p:cNvPr name="AutoShape 4" id="4"/>
          <p:cNvSpPr/>
          <p:nvPr/>
        </p:nvSpPr>
        <p:spPr>
          <a:xfrm>
            <a:off x="762000" y="1536700"/>
            <a:ext cx="2743200" cy="4826000"/>
          </a:xfrm>
          <a:prstGeom prst="roundRect">
            <a:avLst>
              <a:gd name="adj" fmla="val 9259"/>
            </a:avLst>
          </a:prstGeom>
          <a:solidFill>
            <a:srgbClr val="F884F7">
              <a:alpha val="84706"/>
            </a:srgbClr>
          </a:solidFill>
          <a:ln w="12700">
            <a:solidFill>
              <a:srgbClr val="D142D0"/>
            </a:solidFill>
          </a:ln>
        </p:spPr>
      </p:sp>
      <p:sp>
        <p:nvSpPr>
          <p:cNvPr name="AutoShape 5" id="5"/>
          <p:cNvSpPr/>
          <p:nvPr/>
        </p:nvSpPr>
        <p:spPr>
          <a:xfrm>
            <a:off x="3810000" y="1536700"/>
            <a:ext cx="2743200" cy="4826000"/>
          </a:xfrm>
          <a:prstGeom prst="roundRect">
            <a:avLst>
              <a:gd name="adj" fmla="val 9259"/>
            </a:avLst>
          </a:prstGeom>
          <a:solidFill>
            <a:srgbClr val="F884F7">
              <a:alpha val="84706"/>
            </a:srgbClr>
          </a:solidFill>
          <a:ln w="12700">
            <a:solidFill>
              <a:srgbClr val="D142D0"/>
            </a:solidFill>
          </a:ln>
        </p:spPr>
      </p:sp>
      <p:sp>
        <p:nvSpPr>
          <p:cNvPr name="AutoShape 6" id="6"/>
          <p:cNvSpPr/>
          <p:nvPr/>
        </p:nvSpPr>
        <p:spPr>
          <a:xfrm>
            <a:off x="6870700" y="1536700"/>
            <a:ext cx="2743200" cy="4826000"/>
          </a:xfrm>
          <a:prstGeom prst="roundRect">
            <a:avLst>
              <a:gd name="adj" fmla="val 9259"/>
            </a:avLst>
          </a:prstGeom>
          <a:solidFill>
            <a:srgbClr val="F884F7">
              <a:alpha val="84706"/>
            </a:srgbClr>
          </a:solidFill>
          <a:ln w="12700">
            <a:solidFill>
              <a:srgbClr val="D142D0"/>
            </a:solidFill>
          </a:ln>
        </p:spPr>
      </p:sp>
      <p:sp>
        <p:nvSpPr>
          <p:cNvPr name="AutoShape 7" id="7"/>
          <p:cNvSpPr/>
          <p:nvPr/>
        </p:nvSpPr>
        <p:spPr>
          <a:xfrm>
            <a:off x="762000" y="1739900"/>
            <a:ext cx="0" cy="711200"/>
          </a:xfrm>
          <a:prstGeom prst="rect">
            <a:avLst/>
          </a:prstGeom>
          <a:solidFill>
            <a:srgbClr val="000000"/>
          </a:solidFill>
        </p:spPr>
      </p:sp>
      <p:sp>
        <p:nvSpPr>
          <p:cNvPr name="AutoShape 8" id="8"/>
          <p:cNvSpPr/>
          <p:nvPr/>
        </p:nvSpPr>
        <p:spPr>
          <a:xfrm>
            <a:off x="762000" y="1536700"/>
            <a:ext cx="2743200" cy="4826000"/>
          </a:xfrm>
          <a:prstGeom prst="roundRect">
            <a:avLst>
              <a:gd name="adj" fmla="val 9259"/>
            </a:avLst>
          </a:prstGeom>
          <a:solidFill>
            <a:srgbClr val="000000">
              <a:alpha val="0"/>
            </a:srgbClr>
          </a:solidFill>
          <a:ln w="12700">
            <a:solidFill>
              <a:srgbClr val="D142D0"/>
            </a:solidFill>
          </a:ln>
        </p:spPr>
      </p:sp>
      <p:sp>
        <p:nvSpPr>
          <p:cNvPr name="AutoShape 9" id="9"/>
          <p:cNvSpPr/>
          <p:nvPr/>
        </p:nvSpPr>
        <p:spPr>
          <a:xfrm>
            <a:off x="3810000" y="1739900"/>
            <a:ext cx="0" cy="711200"/>
          </a:xfrm>
          <a:prstGeom prst="rect">
            <a:avLst/>
          </a:prstGeom>
          <a:solidFill>
            <a:srgbClr val="000000"/>
          </a:solidFill>
        </p:spPr>
      </p:sp>
      <p:sp>
        <p:nvSpPr>
          <p:cNvPr name="AutoShape 10" id="10"/>
          <p:cNvSpPr/>
          <p:nvPr/>
        </p:nvSpPr>
        <p:spPr>
          <a:xfrm>
            <a:off x="3810000" y="1536700"/>
            <a:ext cx="2743200" cy="4826000"/>
          </a:xfrm>
          <a:prstGeom prst="roundRect">
            <a:avLst>
              <a:gd name="adj" fmla="val 9259"/>
            </a:avLst>
          </a:prstGeom>
          <a:solidFill>
            <a:srgbClr val="000000">
              <a:alpha val="0"/>
            </a:srgbClr>
          </a:solidFill>
          <a:ln w="12700">
            <a:solidFill>
              <a:srgbClr val="D142D0"/>
            </a:solidFill>
          </a:ln>
        </p:spPr>
      </p:sp>
      <p:sp>
        <p:nvSpPr>
          <p:cNvPr name="AutoShape 11" id="11"/>
          <p:cNvSpPr/>
          <p:nvPr/>
        </p:nvSpPr>
        <p:spPr>
          <a:xfrm>
            <a:off x="6870700" y="1739900"/>
            <a:ext cx="0" cy="711200"/>
          </a:xfrm>
          <a:prstGeom prst="rect">
            <a:avLst/>
          </a:prstGeom>
          <a:solidFill>
            <a:srgbClr val="000000"/>
          </a:solidFill>
        </p:spPr>
      </p:sp>
      <p:sp>
        <p:nvSpPr>
          <p:cNvPr name="AutoShape 12" id="12"/>
          <p:cNvSpPr/>
          <p:nvPr/>
        </p:nvSpPr>
        <p:spPr>
          <a:xfrm>
            <a:off x="6870700" y="1536700"/>
            <a:ext cx="2743200" cy="4826000"/>
          </a:xfrm>
          <a:prstGeom prst="roundRect">
            <a:avLst>
              <a:gd name="adj" fmla="val 9259"/>
            </a:avLst>
          </a:prstGeom>
          <a:solidFill>
            <a:srgbClr val="000000">
              <a:alpha val="0"/>
            </a:srgbClr>
          </a:solidFill>
          <a:ln w="12700">
            <a:solidFill>
              <a:srgbClr val="D142D0"/>
            </a:solidFill>
          </a:ln>
        </p:spPr>
      </p:sp>
      <p:sp>
        <p:nvSpPr>
          <p:cNvPr name="TextBox 13" id="13"/>
          <p:cNvSpPr txBox="true"/>
          <p:nvPr/>
        </p:nvSpPr>
        <p:spPr>
          <a:xfrm>
            <a:off x="1079500" y="1866900"/>
            <a:ext cx="2095500" cy="6350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4200" b="true">
                <a:solidFill>
                  <a:srgbClr val="FFFBFB"/>
                </a:solidFill>
                <a:latin typeface="苹方-简"/>
              </a:rPr>
              <a:t>01</a:t>
            </a:r>
            <a:endParaRPr lang="en-US" sz="1100"/>
          </a:p>
        </p:txBody>
      </p:sp>
      <p:sp>
        <p:nvSpPr>
          <p:cNvPr name="TextBox 14" id="14"/>
          <p:cNvSpPr txBox="true"/>
          <p:nvPr/>
        </p:nvSpPr>
        <p:spPr>
          <a:xfrm>
            <a:off x="4140200" y="1866900"/>
            <a:ext cx="2095500" cy="6350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4200" b="true">
                <a:solidFill>
                  <a:srgbClr val="FFF8F8"/>
                </a:solidFill>
                <a:latin typeface="苹方-简"/>
              </a:rPr>
              <a:t>02</a:t>
            </a:r>
            <a:endParaRPr lang="en-US" sz="1100"/>
          </a:p>
        </p:txBody>
      </p:sp>
      <p:sp>
        <p:nvSpPr>
          <p:cNvPr name="TextBox 15" id="15"/>
          <p:cNvSpPr txBox="true"/>
          <p:nvPr/>
        </p:nvSpPr>
        <p:spPr>
          <a:xfrm>
            <a:off x="7188200" y="1866900"/>
            <a:ext cx="2095500" cy="6350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4200" b="true">
                <a:solidFill>
                  <a:srgbClr val="FFFBFB"/>
                </a:solidFill>
                <a:latin typeface="苹方-简"/>
              </a:rPr>
              <a:t>03</a:t>
            </a:r>
            <a:endParaRPr lang="en-US" sz="1100"/>
          </a:p>
        </p:txBody>
      </p:sp>
      <p:sp>
        <p:nvSpPr>
          <p:cNvPr name="TextBox 16" id="16"/>
          <p:cNvSpPr txBox="true"/>
          <p:nvPr/>
        </p:nvSpPr>
        <p:spPr>
          <a:xfrm>
            <a:off x="762000" y="406400"/>
            <a:ext cx="8864600" cy="419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2800" b="true">
                <a:solidFill>
                  <a:srgbClr val="FFFFFF"/>
                </a:solidFill>
                <a:latin typeface="苹方-简"/>
              </a:rPr>
              <a:t>Call to Action: Embrace AI for Future Success</a:t>
            </a:r>
            <a:endParaRPr lang="en-US" sz="1100"/>
          </a:p>
        </p:txBody>
      </p:sp>
      <p:sp>
        <p:nvSpPr>
          <p:cNvPr name="TextBox 17" id="17"/>
          <p:cNvSpPr txBox="true"/>
          <p:nvPr/>
        </p:nvSpPr>
        <p:spPr>
          <a:xfrm>
            <a:off x="1079500" y="3213100"/>
            <a:ext cx="2095500" cy="546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FFFF"/>
                </a:solidFill>
                <a:latin typeface="苹方-简"/>
              </a:rPr>
              <a:t>Unlock Competitive Advantage</a:t>
            </a:r>
            <a:endParaRPr lang="en-US" sz="1100"/>
          </a:p>
        </p:txBody>
      </p:sp>
      <p:sp>
        <p:nvSpPr>
          <p:cNvPr name="TextBox 18" id="18"/>
          <p:cNvSpPr txBox="true"/>
          <p:nvPr/>
        </p:nvSpPr>
        <p:spPr>
          <a:xfrm>
            <a:off x="4140200" y="3213100"/>
            <a:ext cx="20955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FFFF"/>
                </a:solidFill>
                <a:latin typeface="苹方-简"/>
              </a:rPr>
              <a:t>Invest in Innovation</a:t>
            </a:r>
            <a:endParaRPr lang="en-US" sz="1100"/>
          </a:p>
        </p:txBody>
      </p:sp>
      <p:sp>
        <p:nvSpPr>
          <p:cNvPr name="TextBox 19" id="19"/>
          <p:cNvSpPr txBox="true"/>
          <p:nvPr/>
        </p:nvSpPr>
        <p:spPr>
          <a:xfrm>
            <a:off x="7188200" y="3213100"/>
            <a:ext cx="2095500" cy="546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FFFF"/>
                </a:solidFill>
                <a:latin typeface="苹方-简"/>
              </a:rPr>
              <a:t>Collaborate for Growth</a:t>
            </a:r>
            <a:endParaRPr lang="en-US" sz="1100"/>
          </a:p>
        </p:txBody>
      </p:sp>
      <p:sp>
        <p:nvSpPr>
          <p:cNvPr name="TextBox 20" id="20"/>
          <p:cNvSpPr txBox="true"/>
          <p:nvPr/>
        </p:nvSpPr>
        <p:spPr>
          <a:xfrm>
            <a:off x="1079500" y="3911600"/>
            <a:ext cx="2095500" cy="17018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By adopting AI technologies, stakeholders can streamline operations, enhance content creation, and deliver personalized experiences, positioning themselves ahead of competitors in the rapidly evolving media landscape.</a:t>
            </a:r>
            <a:endParaRPr lang="en-US" sz="1100"/>
          </a:p>
        </p:txBody>
      </p:sp>
      <p:sp>
        <p:nvSpPr>
          <p:cNvPr name="TextBox 21" id="21"/>
          <p:cNvSpPr txBox="true"/>
          <p:nvPr/>
        </p:nvSpPr>
        <p:spPr>
          <a:xfrm>
            <a:off x="4140200" y="3644900"/>
            <a:ext cx="2095500" cy="21336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Embracing AI is not just a trend; it is a strategic investment that can lead to groundbreaking advancements in storytelling, audience engagement, and marketing strategies, ultimately driving long-term success in the entertainment industry.</a:t>
            </a:r>
            <a:endParaRPr lang="en-US" sz="1100"/>
          </a:p>
        </p:txBody>
      </p:sp>
      <p:sp>
        <p:nvSpPr>
          <p:cNvPr name="TextBox 22" id="22"/>
          <p:cNvSpPr txBox="true"/>
          <p:nvPr/>
        </p:nvSpPr>
        <p:spPr>
          <a:xfrm>
            <a:off x="7188200" y="3911600"/>
            <a:ext cx="2095500" cy="21336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Encourage partnerships between technology providers and media companies to foster innovation, share best practices, and develop AI solutions tailored to the unique challenges of the media and entertainment sector.</a:t>
            </a:r>
            <a:endParaRPr lang="en-US" sz="1100"/>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a:off x="0" y="0"/>
            <a:ext cx="10388600" cy="5854700"/>
          </a:xfrm>
          <a:prstGeom prst="rect">
            <a:avLst/>
          </a:prstGeom>
          <a:solidFill>
            <a:srgbClr val="000000">
              <a:alpha val="0"/>
            </a:srgbClr>
          </a:solidFill>
        </p:spPr>
      </p:sp>
      <p:pic>
        <p:nvPicPr>
          <p:cNvPr name="Picture 3" id="3"/>
          <p:cNvPicPr>
            <a:picLocks noChangeAspect="true"/>
          </p:cNvPicPr>
          <p:nvPr/>
        </p:nvPicPr>
        <p:blipFill>
          <a:blip r:embed="rId2"/>
          <a:srcRect l="1000" r="1000"/>
          <a:stretch>
            <a:fillRect/>
          </a:stretch>
        </p:blipFill>
        <p:spPr>
          <a:xfrm>
            <a:off x="0" y="0"/>
            <a:ext cx="10388600" cy="5854700"/>
          </a:xfrm>
          <a:prstGeom prst="rect">
            <a:avLst/>
          </a:prstGeom>
        </p:spPr>
      </p:pic>
      <p:sp>
        <p:nvSpPr>
          <p:cNvPr name="AutoShape 4" id="4"/>
          <p:cNvSpPr/>
          <p:nvPr/>
        </p:nvSpPr>
        <p:spPr>
          <a:xfrm>
            <a:off x="0" y="3619500"/>
            <a:ext cx="10388600" cy="1219200"/>
          </a:xfrm>
          <a:prstGeom prst="rect">
            <a:avLst/>
          </a:prstGeom>
          <a:solidFill>
            <a:srgbClr val="000000">
              <a:alpha val="0"/>
            </a:srgbClr>
          </a:solidFill>
        </p:spPr>
      </p:sp>
      <p:sp>
        <p:nvSpPr>
          <p:cNvPr name="AutoShape 5" id="5"/>
          <p:cNvSpPr/>
          <p:nvPr/>
        </p:nvSpPr>
        <p:spPr>
          <a:xfrm>
            <a:off x="0" y="0"/>
            <a:ext cx="10388600" cy="5854700"/>
          </a:xfrm>
          <a:prstGeom prst="rect">
            <a:avLst/>
          </a:prstGeom>
          <a:solidFill>
            <a:srgbClr val="000000">
              <a:alpha val="0"/>
            </a:srgbClr>
          </a:solidFill>
        </p:spPr>
      </p:sp>
      <p:sp>
        <p:nvSpPr>
          <p:cNvPr name="TextBox 6" id="6"/>
          <p:cNvSpPr txBox="true"/>
          <p:nvPr/>
        </p:nvSpPr>
        <p:spPr>
          <a:xfrm>
            <a:off x="0" y="2349500"/>
            <a:ext cx="10388600" cy="965200"/>
          </a:xfrm>
          <a:prstGeom prst="rect">
            <a:avLst/>
          </a:prstGeom>
          <a:solidFill>
            <a:srgbClr val="000000">
              <a:alpha val="0"/>
            </a:srgbClr>
          </a:solidFill>
        </p:spPr>
        <p:txBody>
          <a:bodyPr anchor="t" rtlCol="false" rIns="0" lIns="0" tIns="0" bIns="0"/>
          <a:lstStyle/>
          <a:p>
            <a:pPr algn="ctr">
              <a:lnSpc>
                <a:spcPct val="100000"/>
              </a:lnSpc>
              <a:defRPr/>
            </a:pPr>
            <a:r>
              <a:rPr lang="en"/>
              <a:t/>
            </a:r>
            <a:r>
              <a:rPr lang="en-US" sz="6400" b="true">
                <a:solidFill>
                  <a:srgbClr val="FAFAFA"/>
                </a:solidFill>
                <a:latin typeface="苹方-简"/>
              </a:rPr>
              <a:t>Join Us!</a:t>
            </a:r>
            <a:endParaRPr lang="en-US" sz="1100"/>
          </a:p>
        </p:txBody>
      </p:sp>
      <p:sp>
        <p:nvSpPr>
          <p:cNvPr name="TextBox 7" id="7"/>
          <p:cNvSpPr txBox="true"/>
          <p:nvPr/>
        </p:nvSpPr>
        <p:spPr>
          <a:xfrm>
            <a:off x="0" y="3619500"/>
            <a:ext cx="10388600" cy="241300"/>
          </a:xfrm>
          <a:prstGeom prst="rect">
            <a:avLst/>
          </a:prstGeom>
          <a:solidFill>
            <a:srgbClr val="000000">
              <a:alpha val="0"/>
            </a:srgbClr>
          </a:solidFill>
        </p:spPr>
        <p:txBody>
          <a:bodyPr anchor="t" rtlCol="false" rIns="0" lIns="0" tIns="0" bIns="0"/>
          <a:lstStyle/>
          <a:p>
            <a:pPr algn="ctr">
              <a:lnSpc>
                <a:spcPct val="100000"/>
              </a:lnSpc>
              <a:defRPr/>
            </a:pPr>
            <a:r>
              <a:rPr lang="en"/>
              <a:t/>
            </a:r>
            <a:r>
              <a:rPr lang="en-US" sz="1600" b="true">
                <a:solidFill>
                  <a:srgbClr val="FAFAFA">
                    <a:alpha val="96863"/>
                  </a:srgbClr>
                </a:solidFill>
                <a:latin typeface="苹方-简"/>
              </a:rPr>
              <a:t>Interested in learning more about how AI can enhance your Media &amp; Entertainment experience?</a:t>
            </a:r>
            <a:endParaRPr lang="en-US" sz="1100"/>
          </a:p>
        </p:txBody>
      </p:sp>
      <p:sp>
        <p:nvSpPr>
          <p:cNvPr name="TextBox 8" id="8"/>
          <p:cNvSpPr txBox="true"/>
          <p:nvPr/>
        </p:nvSpPr>
        <p:spPr>
          <a:xfrm>
            <a:off x="0" y="4114800"/>
            <a:ext cx="10388600" cy="241300"/>
          </a:xfrm>
          <a:prstGeom prst="rect">
            <a:avLst/>
          </a:prstGeom>
          <a:solidFill>
            <a:srgbClr val="000000">
              <a:alpha val="0"/>
            </a:srgbClr>
          </a:solidFill>
        </p:spPr>
        <p:txBody>
          <a:bodyPr anchor="t" rtlCol="false" rIns="0" lIns="0" tIns="0" bIns="0"/>
          <a:lstStyle/>
          <a:p>
            <a:pPr algn="ctr">
              <a:lnSpc>
                <a:spcPct val="100000"/>
              </a:lnSpc>
              <a:defRPr/>
            </a:pPr>
            <a:r>
              <a:rPr lang="en"/>
              <a:t/>
            </a:r>
            <a:r>
              <a:rPr lang="en-US" sz="1600" b="true">
                <a:solidFill>
                  <a:srgbClr val="FAFAFA">
                    <a:alpha val="96863"/>
                  </a:srgbClr>
                </a:solidFill>
                <a:latin typeface="苹方-简"/>
              </a:rPr>
              <a:t> Contact us today to discover our innovative solutions tailored to meet your needs.</a:t>
            </a:r>
            <a:endParaRPr lang="en-US" sz="1100"/>
          </a:p>
        </p:txBody>
      </p:sp>
      <p:sp>
        <p:nvSpPr>
          <p:cNvPr name="TextBox 9" id="9"/>
          <p:cNvSpPr txBox="true"/>
          <p:nvPr/>
        </p:nvSpPr>
        <p:spPr>
          <a:xfrm>
            <a:off x="0" y="4597400"/>
            <a:ext cx="10388600" cy="241300"/>
          </a:xfrm>
          <a:prstGeom prst="rect">
            <a:avLst/>
          </a:prstGeom>
          <a:solidFill>
            <a:srgbClr val="000000">
              <a:alpha val="0"/>
            </a:srgbClr>
          </a:solidFill>
        </p:spPr>
        <p:txBody>
          <a:bodyPr anchor="t" rtlCol="false" rIns="0" lIns="0" tIns="0" bIns="0"/>
          <a:lstStyle/>
          <a:p>
            <a:pPr algn="ctr">
              <a:lnSpc>
                <a:spcPct val="100000"/>
              </a:lnSpc>
              <a:defRPr/>
            </a:pPr>
            <a:r>
              <a:rPr lang="en"/>
              <a:t/>
            </a:r>
            <a:r>
              <a:rPr lang="en-US" sz="1600" b="true">
                <a:solidFill>
                  <a:srgbClr val="FAFAFA">
                    <a:alpha val="96863"/>
                  </a:srgbClr>
                </a:solidFill>
                <a:latin typeface="苹方-简"/>
              </a:rPr>
              <a:t>Contact:Koncpt.ai@gmail.com</a:t>
            </a:r>
            <a:endParaRPr lang="en-US" sz="1100"/>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1000" r="1000"/>
          <a:stretch>
            <a:fillRect/>
          </a:stretch>
        </p:blipFill>
        <p:spPr>
          <a:xfrm>
            <a:off x="0" y="0"/>
            <a:ext cx="10388600" cy="5854700"/>
          </a:xfrm>
          <a:prstGeom prst="rect">
            <a:avLst/>
          </a:prstGeom>
        </p:spPr>
      </p:pic>
      <p:sp>
        <p:nvSpPr>
          <p:cNvPr name="AutoShape 3" id="3"/>
          <p:cNvSpPr/>
          <p:nvPr/>
        </p:nvSpPr>
        <p:spPr>
          <a:xfrm>
            <a:off x="0" y="0"/>
            <a:ext cx="10388600" cy="5854700"/>
          </a:xfrm>
          <a:prstGeom prst="rect">
            <a:avLst/>
          </a:prstGeom>
          <a:solidFill>
            <a:srgbClr val="000000">
              <a:alpha val="0"/>
            </a:srgbClr>
          </a:solidFill>
        </p:spPr>
      </p:sp>
      <p:pic>
        <p:nvPicPr>
          <p:cNvPr name="Picture 4" id="4"/>
          <p:cNvPicPr>
            <a:picLocks noChangeAspect="true"/>
          </p:cNvPicPr>
          <p:nvPr/>
        </p:nvPicPr>
        <p:blipFill>
          <a:blip r:embed="rId3"/>
          <a:srcRect l="1000" r="1000"/>
          <a:stretch>
            <a:fillRect/>
          </a:stretch>
        </p:blipFill>
        <p:spPr>
          <a:xfrm>
            <a:off x="0" y="0"/>
            <a:ext cx="10388600" cy="5854700"/>
          </a:xfrm>
          <a:prstGeom prst="rect">
            <a:avLst/>
          </a:prstGeom>
        </p:spPr>
      </p:pic>
      <p:sp>
        <p:nvSpPr>
          <p:cNvPr name="AutoShape 5" id="5"/>
          <p:cNvSpPr/>
          <p:nvPr/>
        </p:nvSpPr>
        <p:spPr>
          <a:xfrm>
            <a:off x="254000" y="1524000"/>
            <a:ext cx="5562600" cy="635000"/>
          </a:xfrm>
          <a:prstGeom prst="rect">
            <a:avLst/>
          </a:prstGeom>
          <a:solidFill>
            <a:srgbClr val="000000">
              <a:alpha val="0"/>
            </a:srgbClr>
          </a:solidFill>
        </p:spPr>
      </p:sp>
      <p:sp>
        <p:nvSpPr>
          <p:cNvPr name="AutoShape 6" id="6"/>
          <p:cNvSpPr/>
          <p:nvPr/>
        </p:nvSpPr>
        <p:spPr>
          <a:xfrm>
            <a:off x="0" y="0"/>
            <a:ext cx="10388600" cy="5854700"/>
          </a:xfrm>
          <a:prstGeom prst="rect">
            <a:avLst/>
          </a:prstGeom>
          <a:solidFill>
            <a:srgbClr val="000000">
              <a:alpha val="0"/>
            </a:srgbClr>
          </a:solidFill>
        </p:spPr>
      </p:sp>
      <p:sp>
        <p:nvSpPr>
          <p:cNvPr name="AutoShape 7" id="7"/>
          <p:cNvSpPr/>
          <p:nvPr/>
        </p:nvSpPr>
        <p:spPr>
          <a:xfrm>
            <a:off x="3632200" y="4584700"/>
            <a:ext cx="3111500" cy="0"/>
          </a:xfrm>
          <a:prstGeom prst="rect">
            <a:avLst/>
          </a:prstGeom>
          <a:solidFill>
            <a:srgbClr val="000000"/>
          </a:solidFill>
        </p:spPr>
      </p:sp>
      <p:sp>
        <p:nvSpPr>
          <p:cNvPr name="TextBox 8" id="8"/>
          <p:cNvSpPr txBox="true"/>
          <p:nvPr/>
        </p:nvSpPr>
        <p:spPr>
          <a:xfrm>
            <a:off x="254000" y="2971800"/>
            <a:ext cx="5562600" cy="355600"/>
          </a:xfrm>
          <a:prstGeom prst="rect">
            <a:avLst/>
          </a:prstGeom>
          <a:solidFill>
            <a:srgbClr val="000000">
              <a:alpha val="0"/>
            </a:srgbClr>
          </a:solidFill>
        </p:spPr>
        <p:txBody>
          <a:bodyPr anchor="t" rtlCol="false" rIns="0" lIns="0" tIns="0" bIns="0"/>
          <a:lstStyle/>
          <a:p>
            <a:pPr algn="ctr">
              <a:lnSpc>
                <a:spcPct val="100000"/>
              </a:lnSpc>
              <a:defRPr/>
            </a:pPr>
            <a:r>
              <a:rPr lang="en"/>
              <a:t/>
            </a:r>
            <a:r>
              <a:rPr lang="en-US" sz="2400" b="true">
                <a:solidFill>
                  <a:srgbClr val="FFFFFF"/>
                </a:solidFill>
                <a:latin typeface="苹方-简"/>
              </a:rPr>
              <a:t>The Impact of AI on Content Creation</a:t>
            </a:r>
            <a:endParaRPr lang="en-US" sz="1100"/>
          </a:p>
        </p:txBody>
      </p:sp>
      <p:sp>
        <p:nvSpPr>
          <p:cNvPr name="TextBox 9" id="9"/>
          <p:cNvSpPr txBox="true"/>
          <p:nvPr/>
        </p:nvSpPr>
        <p:spPr>
          <a:xfrm>
            <a:off x="254000" y="1524000"/>
            <a:ext cx="5562600" cy="635000"/>
          </a:xfrm>
          <a:prstGeom prst="rect">
            <a:avLst/>
          </a:prstGeom>
          <a:solidFill>
            <a:srgbClr val="000000">
              <a:alpha val="0"/>
            </a:srgbClr>
          </a:solidFill>
        </p:spPr>
        <p:txBody>
          <a:bodyPr anchor="t" rtlCol="false" rIns="0" lIns="0" tIns="0" bIns="0"/>
          <a:lstStyle/>
          <a:p>
            <a:pPr algn="ctr">
              <a:lnSpc>
                <a:spcPct val="100000"/>
              </a:lnSpc>
              <a:defRPr/>
            </a:pPr>
            <a:r>
              <a:rPr lang="en"/>
              <a:t/>
            </a:r>
            <a:r>
              <a:rPr lang="en-US" sz="3200" b="true">
                <a:solidFill>
                  <a:srgbClr val="FFFFFF"/>
                </a:solidFill>
                <a:latin typeface="苹方-简"/>
              </a:rPr>
              <a:t>Section 1</a:t>
            </a:r>
            <a:endParaRPr lang="en-US" sz="1100"/>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7000" r="7000"/>
          <a:stretch>
            <a:fillRect/>
          </a:stretch>
        </p:blipFill>
        <p:spPr>
          <a:xfrm>
            <a:off x="0" y="0"/>
            <a:ext cx="10388600" cy="6769100"/>
          </a:xfrm>
          <a:prstGeom prst="rect">
            <a:avLst/>
          </a:prstGeom>
        </p:spPr>
      </p:pic>
      <p:sp>
        <p:nvSpPr>
          <p:cNvPr name="AutoShape 3" id="3"/>
          <p:cNvSpPr/>
          <p:nvPr/>
        </p:nvSpPr>
        <p:spPr>
          <a:xfrm>
            <a:off x="0" y="0"/>
            <a:ext cx="10388600" cy="6769100"/>
          </a:xfrm>
          <a:prstGeom prst="rect">
            <a:avLst/>
          </a:prstGeom>
          <a:solidFill>
            <a:srgbClr val="000000">
              <a:alpha val="0"/>
            </a:srgbClr>
          </a:solidFill>
        </p:spPr>
      </p:sp>
      <p:sp>
        <p:nvSpPr>
          <p:cNvPr name="AutoShape 4" id="4"/>
          <p:cNvSpPr/>
          <p:nvPr/>
        </p:nvSpPr>
        <p:spPr>
          <a:xfrm>
            <a:off x="762000" y="1536700"/>
            <a:ext cx="2743200" cy="4470400"/>
          </a:xfrm>
          <a:prstGeom prst="roundRect">
            <a:avLst>
              <a:gd name="adj" fmla="val 9259"/>
            </a:avLst>
          </a:prstGeom>
          <a:solidFill>
            <a:srgbClr val="F884F7">
              <a:alpha val="84706"/>
            </a:srgbClr>
          </a:solidFill>
          <a:ln w="12700">
            <a:solidFill>
              <a:srgbClr val="D142D0"/>
            </a:solidFill>
          </a:ln>
        </p:spPr>
      </p:sp>
      <p:sp>
        <p:nvSpPr>
          <p:cNvPr name="AutoShape 5" id="5"/>
          <p:cNvSpPr/>
          <p:nvPr/>
        </p:nvSpPr>
        <p:spPr>
          <a:xfrm>
            <a:off x="3810000" y="1536700"/>
            <a:ext cx="2743200" cy="4470400"/>
          </a:xfrm>
          <a:prstGeom prst="roundRect">
            <a:avLst>
              <a:gd name="adj" fmla="val 9259"/>
            </a:avLst>
          </a:prstGeom>
          <a:solidFill>
            <a:srgbClr val="F884F7">
              <a:alpha val="84706"/>
            </a:srgbClr>
          </a:solidFill>
          <a:ln w="12700">
            <a:solidFill>
              <a:srgbClr val="D142D0"/>
            </a:solidFill>
          </a:ln>
        </p:spPr>
      </p:sp>
      <p:sp>
        <p:nvSpPr>
          <p:cNvPr name="AutoShape 6" id="6"/>
          <p:cNvSpPr/>
          <p:nvPr/>
        </p:nvSpPr>
        <p:spPr>
          <a:xfrm>
            <a:off x="6870700" y="1536700"/>
            <a:ext cx="2743200" cy="4470400"/>
          </a:xfrm>
          <a:prstGeom prst="roundRect">
            <a:avLst>
              <a:gd name="adj" fmla="val 9259"/>
            </a:avLst>
          </a:prstGeom>
          <a:solidFill>
            <a:srgbClr val="F884F7">
              <a:alpha val="84706"/>
            </a:srgbClr>
          </a:solidFill>
          <a:ln w="12700">
            <a:solidFill>
              <a:srgbClr val="D142D0"/>
            </a:solidFill>
          </a:ln>
        </p:spPr>
      </p:sp>
      <p:sp>
        <p:nvSpPr>
          <p:cNvPr name="AutoShape 7" id="7"/>
          <p:cNvSpPr/>
          <p:nvPr/>
        </p:nvSpPr>
        <p:spPr>
          <a:xfrm>
            <a:off x="762000" y="1739900"/>
            <a:ext cx="0" cy="711200"/>
          </a:xfrm>
          <a:prstGeom prst="rect">
            <a:avLst/>
          </a:prstGeom>
          <a:solidFill>
            <a:srgbClr val="000000"/>
          </a:solidFill>
        </p:spPr>
      </p:sp>
      <p:sp>
        <p:nvSpPr>
          <p:cNvPr name="AutoShape 8" id="8"/>
          <p:cNvSpPr/>
          <p:nvPr/>
        </p:nvSpPr>
        <p:spPr>
          <a:xfrm>
            <a:off x="762000" y="1536700"/>
            <a:ext cx="2743200" cy="4470400"/>
          </a:xfrm>
          <a:prstGeom prst="roundRect">
            <a:avLst>
              <a:gd name="adj" fmla="val 9259"/>
            </a:avLst>
          </a:prstGeom>
          <a:solidFill>
            <a:srgbClr val="000000">
              <a:alpha val="0"/>
            </a:srgbClr>
          </a:solidFill>
          <a:ln w="12700">
            <a:solidFill>
              <a:srgbClr val="D142D0"/>
            </a:solidFill>
          </a:ln>
        </p:spPr>
      </p:sp>
      <p:sp>
        <p:nvSpPr>
          <p:cNvPr name="AutoShape 9" id="9"/>
          <p:cNvSpPr/>
          <p:nvPr/>
        </p:nvSpPr>
        <p:spPr>
          <a:xfrm>
            <a:off x="3810000" y="1739900"/>
            <a:ext cx="0" cy="711200"/>
          </a:xfrm>
          <a:prstGeom prst="rect">
            <a:avLst/>
          </a:prstGeom>
          <a:solidFill>
            <a:srgbClr val="000000"/>
          </a:solidFill>
        </p:spPr>
      </p:sp>
      <p:sp>
        <p:nvSpPr>
          <p:cNvPr name="AutoShape 10" id="10"/>
          <p:cNvSpPr/>
          <p:nvPr/>
        </p:nvSpPr>
        <p:spPr>
          <a:xfrm>
            <a:off x="3810000" y="1536700"/>
            <a:ext cx="2743200" cy="4470400"/>
          </a:xfrm>
          <a:prstGeom prst="roundRect">
            <a:avLst>
              <a:gd name="adj" fmla="val 9259"/>
            </a:avLst>
          </a:prstGeom>
          <a:solidFill>
            <a:srgbClr val="000000">
              <a:alpha val="0"/>
            </a:srgbClr>
          </a:solidFill>
          <a:ln w="12700">
            <a:solidFill>
              <a:srgbClr val="D142D0"/>
            </a:solidFill>
          </a:ln>
        </p:spPr>
      </p:sp>
      <p:sp>
        <p:nvSpPr>
          <p:cNvPr name="AutoShape 11" id="11"/>
          <p:cNvSpPr/>
          <p:nvPr/>
        </p:nvSpPr>
        <p:spPr>
          <a:xfrm>
            <a:off x="6870700" y="1739900"/>
            <a:ext cx="0" cy="711200"/>
          </a:xfrm>
          <a:prstGeom prst="rect">
            <a:avLst/>
          </a:prstGeom>
          <a:solidFill>
            <a:srgbClr val="000000"/>
          </a:solidFill>
        </p:spPr>
      </p:sp>
      <p:sp>
        <p:nvSpPr>
          <p:cNvPr name="AutoShape 12" id="12"/>
          <p:cNvSpPr/>
          <p:nvPr/>
        </p:nvSpPr>
        <p:spPr>
          <a:xfrm>
            <a:off x="6870700" y="1536700"/>
            <a:ext cx="2743200" cy="4470400"/>
          </a:xfrm>
          <a:prstGeom prst="roundRect">
            <a:avLst>
              <a:gd name="adj" fmla="val 9259"/>
            </a:avLst>
          </a:prstGeom>
          <a:solidFill>
            <a:srgbClr val="000000">
              <a:alpha val="0"/>
            </a:srgbClr>
          </a:solidFill>
          <a:ln w="12700">
            <a:solidFill>
              <a:srgbClr val="D142D0"/>
            </a:solidFill>
          </a:ln>
        </p:spPr>
      </p:sp>
      <p:sp>
        <p:nvSpPr>
          <p:cNvPr name="TextBox 13" id="13"/>
          <p:cNvSpPr txBox="true"/>
          <p:nvPr/>
        </p:nvSpPr>
        <p:spPr>
          <a:xfrm>
            <a:off x="1079500" y="1866900"/>
            <a:ext cx="2095500" cy="6350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4200" b="true">
                <a:solidFill>
                  <a:srgbClr val="FFFBFB"/>
                </a:solidFill>
                <a:latin typeface="苹方-简"/>
              </a:rPr>
              <a:t>01</a:t>
            </a:r>
            <a:endParaRPr lang="en-US" sz="1100"/>
          </a:p>
        </p:txBody>
      </p:sp>
      <p:sp>
        <p:nvSpPr>
          <p:cNvPr name="TextBox 14" id="14"/>
          <p:cNvSpPr txBox="true"/>
          <p:nvPr/>
        </p:nvSpPr>
        <p:spPr>
          <a:xfrm>
            <a:off x="4140200" y="1866900"/>
            <a:ext cx="2095500" cy="6350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4200" b="true">
                <a:solidFill>
                  <a:srgbClr val="FFF8F8"/>
                </a:solidFill>
                <a:latin typeface="苹方-简"/>
              </a:rPr>
              <a:t>02</a:t>
            </a:r>
            <a:endParaRPr lang="en-US" sz="1100"/>
          </a:p>
        </p:txBody>
      </p:sp>
      <p:sp>
        <p:nvSpPr>
          <p:cNvPr name="TextBox 15" id="15"/>
          <p:cNvSpPr txBox="true"/>
          <p:nvPr/>
        </p:nvSpPr>
        <p:spPr>
          <a:xfrm>
            <a:off x="7188200" y="1866900"/>
            <a:ext cx="2095500" cy="6350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4200" b="true">
                <a:solidFill>
                  <a:srgbClr val="FFFBFB"/>
                </a:solidFill>
                <a:latin typeface="苹方-简"/>
              </a:rPr>
              <a:t>03</a:t>
            </a:r>
            <a:endParaRPr lang="en-US" sz="1100"/>
          </a:p>
        </p:txBody>
      </p:sp>
      <p:sp>
        <p:nvSpPr>
          <p:cNvPr name="TextBox 16" id="16"/>
          <p:cNvSpPr txBox="true"/>
          <p:nvPr/>
        </p:nvSpPr>
        <p:spPr>
          <a:xfrm>
            <a:off x="762000" y="406400"/>
            <a:ext cx="8864600" cy="419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2800" b="true">
                <a:solidFill>
                  <a:srgbClr val="FFFFFF"/>
                </a:solidFill>
                <a:latin typeface="苹方-简"/>
              </a:rPr>
              <a:t>AI-Driven Storytelling Techniques</a:t>
            </a:r>
            <a:endParaRPr lang="en-US" sz="1100"/>
          </a:p>
        </p:txBody>
      </p:sp>
      <p:sp>
        <p:nvSpPr>
          <p:cNvPr name="TextBox 17" id="17"/>
          <p:cNvSpPr txBox="true"/>
          <p:nvPr/>
        </p:nvSpPr>
        <p:spPr>
          <a:xfrm>
            <a:off x="1079500" y="3213100"/>
            <a:ext cx="2095500" cy="546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FFFF"/>
                </a:solidFill>
                <a:latin typeface="苹方-简"/>
              </a:rPr>
              <a:t>Dynamic Narrative Generation</a:t>
            </a:r>
            <a:endParaRPr lang="en-US" sz="1100"/>
          </a:p>
        </p:txBody>
      </p:sp>
      <p:sp>
        <p:nvSpPr>
          <p:cNvPr name="TextBox 18" id="18"/>
          <p:cNvSpPr txBox="true"/>
          <p:nvPr/>
        </p:nvSpPr>
        <p:spPr>
          <a:xfrm>
            <a:off x="4140200" y="3213100"/>
            <a:ext cx="2095500" cy="8128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FFFF"/>
                </a:solidFill>
                <a:latin typeface="苹方-简"/>
              </a:rPr>
              <a:t>Character Development Enhancement</a:t>
            </a:r>
            <a:endParaRPr lang="en-US" sz="1100"/>
          </a:p>
        </p:txBody>
      </p:sp>
      <p:sp>
        <p:nvSpPr>
          <p:cNvPr name="TextBox 19" id="19"/>
          <p:cNvSpPr txBox="true"/>
          <p:nvPr/>
        </p:nvSpPr>
        <p:spPr>
          <a:xfrm>
            <a:off x="7188200" y="3213100"/>
            <a:ext cx="2095500" cy="8128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FFFF"/>
                </a:solidFill>
                <a:latin typeface="苹方-简"/>
              </a:rPr>
              <a:t>Interactive Storytelling Experiences</a:t>
            </a:r>
            <a:endParaRPr lang="en-US" sz="1100"/>
          </a:p>
        </p:txBody>
      </p:sp>
      <p:sp>
        <p:nvSpPr>
          <p:cNvPr name="TextBox 20" id="20"/>
          <p:cNvSpPr txBox="true"/>
          <p:nvPr/>
        </p:nvSpPr>
        <p:spPr>
          <a:xfrm>
            <a:off x="1079500" y="3911600"/>
            <a:ext cx="2095500" cy="1485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AI algorithms can analyze vast amounts of data to create engaging storylines that adapt to audience preferences, ensuring a more personalized viewing experience.</a:t>
            </a:r>
            <a:endParaRPr lang="en-US" sz="1100"/>
          </a:p>
        </p:txBody>
      </p:sp>
      <p:sp>
        <p:nvSpPr>
          <p:cNvPr name="TextBox 21" id="21"/>
          <p:cNvSpPr txBox="true"/>
          <p:nvPr/>
        </p:nvSpPr>
        <p:spPr>
          <a:xfrm>
            <a:off x="4140200" y="4191000"/>
            <a:ext cx="2095500" cy="1485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By utilizing machine learning, creators can develop complex characters with realistic traits and arcs, allowing for deeper emotional connections with the audience.</a:t>
            </a:r>
            <a:endParaRPr lang="en-US" sz="1100"/>
          </a:p>
        </p:txBody>
      </p:sp>
      <p:sp>
        <p:nvSpPr>
          <p:cNvPr name="TextBox 22" id="22"/>
          <p:cNvSpPr txBox="true"/>
          <p:nvPr/>
        </p:nvSpPr>
        <p:spPr>
          <a:xfrm>
            <a:off x="7188200" y="4191000"/>
            <a:ext cx="2095500" cy="12700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AI enables the creation of interactive narratives where viewers can influence plot outcomes, fostering greater engagement and investment in the story.</a:t>
            </a:r>
            <a:endParaRPr lang="en-US" sz="1100"/>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1000" r="1000"/>
          <a:stretch>
            <a:fillRect/>
          </a:stretch>
        </p:blipFill>
        <p:spPr>
          <a:xfrm>
            <a:off x="0" y="0"/>
            <a:ext cx="10388600" cy="5956300"/>
          </a:xfrm>
          <a:prstGeom prst="rect">
            <a:avLst/>
          </a:prstGeom>
        </p:spPr>
      </p:pic>
      <p:sp>
        <p:nvSpPr>
          <p:cNvPr name="AutoShape 3" id="3"/>
          <p:cNvSpPr/>
          <p:nvPr/>
        </p:nvSpPr>
        <p:spPr>
          <a:xfrm>
            <a:off x="0" y="0"/>
            <a:ext cx="10388600" cy="5956300"/>
          </a:xfrm>
          <a:prstGeom prst="rect">
            <a:avLst/>
          </a:prstGeom>
          <a:solidFill>
            <a:srgbClr val="000000">
              <a:alpha val="0"/>
            </a:srgbClr>
          </a:solidFill>
        </p:spPr>
      </p:sp>
      <p:sp>
        <p:nvSpPr>
          <p:cNvPr name="AutoShape 4" id="4"/>
          <p:cNvSpPr/>
          <p:nvPr/>
        </p:nvSpPr>
        <p:spPr>
          <a:xfrm>
            <a:off x="762000" y="1435100"/>
            <a:ext cx="2743200" cy="3695700"/>
          </a:xfrm>
          <a:prstGeom prst="roundRect">
            <a:avLst>
              <a:gd name="adj" fmla="val 3703"/>
            </a:avLst>
          </a:prstGeom>
          <a:solidFill>
            <a:srgbClr val="000000">
              <a:alpha val="0"/>
            </a:srgbClr>
          </a:solidFill>
        </p:spPr>
      </p:sp>
      <p:sp>
        <p:nvSpPr>
          <p:cNvPr name="AutoShape 5" id="5"/>
          <p:cNvSpPr/>
          <p:nvPr/>
        </p:nvSpPr>
        <p:spPr>
          <a:xfrm>
            <a:off x="3810000" y="1435100"/>
            <a:ext cx="2743200" cy="3695700"/>
          </a:xfrm>
          <a:prstGeom prst="roundRect">
            <a:avLst>
              <a:gd name="adj" fmla="val 3703"/>
            </a:avLst>
          </a:prstGeom>
          <a:solidFill>
            <a:srgbClr val="000000">
              <a:alpha val="0"/>
            </a:srgbClr>
          </a:solidFill>
        </p:spPr>
      </p:sp>
      <p:sp>
        <p:nvSpPr>
          <p:cNvPr name="AutoShape 6" id="6"/>
          <p:cNvSpPr/>
          <p:nvPr/>
        </p:nvSpPr>
        <p:spPr>
          <a:xfrm>
            <a:off x="6870700" y="1435100"/>
            <a:ext cx="2743200" cy="3695700"/>
          </a:xfrm>
          <a:prstGeom prst="roundRect">
            <a:avLst>
              <a:gd name="adj" fmla="val 3703"/>
            </a:avLst>
          </a:prstGeom>
          <a:solidFill>
            <a:srgbClr val="000000">
              <a:alpha val="0"/>
            </a:srgbClr>
          </a:solidFill>
        </p:spPr>
      </p:sp>
      <p:sp>
        <p:nvSpPr>
          <p:cNvPr name="AutoShape 7" id="7"/>
          <p:cNvSpPr/>
          <p:nvPr/>
        </p:nvSpPr>
        <p:spPr>
          <a:xfrm>
            <a:off x="762000" y="5270500"/>
            <a:ext cx="2743200" cy="0"/>
          </a:xfrm>
          <a:prstGeom prst="rect">
            <a:avLst/>
          </a:prstGeom>
          <a:solidFill>
            <a:srgbClr val="000000"/>
          </a:solidFill>
        </p:spPr>
      </p:sp>
      <p:sp>
        <p:nvSpPr>
          <p:cNvPr name="AutoShape 8" id="8"/>
          <p:cNvSpPr/>
          <p:nvPr/>
        </p:nvSpPr>
        <p:spPr>
          <a:xfrm>
            <a:off x="3810000" y="5270500"/>
            <a:ext cx="2743200" cy="0"/>
          </a:xfrm>
          <a:prstGeom prst="rect">
            <a:avLst/>
          </a:prstGeom>
          <a:solidFill>
            <a:srgbClr val="000000"/>
          </a:solidFill>
        </p:spPr>
      </p:sp>
      <p:sp>
        <p:nvSpPr>
          <p:cNvPr name="AutoShape 9" id="9"/>
          <p:cNvSpPr/>
          <p:nvPr/>
        </p:nvSpPr>
        <p:spPr>
          <a:xfrm>
            <a:off x="6870700" y="5270500"/>
            <a:ext cx="2743200" cy="0"/>
          </a:xfrm>
          <a:prstGeom prst="rect">
            <a:avLst/>
          </a:prstGeom>
          <a:solidFill>
            <a:srgbClr val="000000"/>
          </a:solidFill>
        </p:spPr>
      </p:sp>
      <p:pic>
        <p:nvPicPr>
          <p:cNvPr name="Picture 10" id="10"/>
          <p:cNvPicPr>
            <a:picLocks noChangeAspect="true"/>
          </p:cNvPicPr>
          <p:nvPr/>
        </p:nvPicPr>
        <p:blipFill>
          <a:blip r:embed="rId3"/>
          <a:srcRect l="3000" r="3000"/>
          <a:stretch>
            <a:fillRect/>
          </a:stretch>
        </p:blipFill>
        <p:spPr>
          <a:xfrm>
            <a:off x="762000" y="1435100"/>
            <a:ext cx="2743200" cy="1536700"/>
          </a:xfrm>
          <a:prstGeom prst="roundRect">
            <a:avLst>
              <a:gd name="adj" fmla="val 6611"/>
            </a:avLst>
          </a:prstGeom>
        </p:spPr>
      </p:pic>
      <p:pic>
        <p:nvPicPr>
          <p:cNvPr name="Picture 11" id="11"/>
          <p:cNvPicPr>
            <a:picLocks noChangeAspect="true"/>
          </p:cNvPicPr>
          <p:nvPr/>
        </p:nvPicPr>
        <p:blipFill>
          <a:blip r:embed="rId4"/>
          <a:srcRect t="15000" b="15000"/>
          <a:stretch>
            <a:fillRect/>
          </a:stretch>
        </p:blipFill>
        <p:spPr>
          <a:xfrm>
            <a:off x="3810000" y="1435100"/>
            <a:ext cx="2743200" cy="1536700"/>
          </a:xfrm>
          <a:prstGeom prst="roundRect">
            <a:avLst>
              <a:gd name="adj" fmla="val 6611"/>
            </a:avLst>
          </a:prstGeom>
        </p:spPr>
      </p:pic>
      <p:pic>
        <p:nvPicPr>
          <p:cNvPr name="Picture 12" id="12"/>
          <p:cNvPicPr>
            <a:picLocks noChangeAspect="true"/>
          </p:cNvPicPr>
          <p:nvPr/>
        </p:nvPicPr>
        <p:blipFill>
          <a:blip r:embed="rId5"/>
          <a:srcRect t="22000" b="22000"/>
          <a:stretch>
            <a:fillRect/>
          </a:stretch>
        </p:blipFill>
        <p:spPr>
          <a:xfrm>
            <a:off x="6870700" y="1435100"/>
            <a:ext cx="2743200" cy="1536700"/>
          </a:xfrm>
          <a:prstGeom prst="roundRect">
            <a:avLst>
              <a:gd name="adj" fmla="val 6611"/>
            </a:avLst>
          </a:prstGeom>
        </p:spPr>
      </p:pic>
      <p:sp>
        <p:nvSpPr>
          <p:cNvPr name="TextBox 13" id="13"/>
          <p:cNvSpPr txBox="true"/>
          <p:nvPr/>
        </p:nvSpPr>
        <p:spPr>
          <a:xfrm>
            <a:off x="762000" y="355600"/>
            <a:ext cx="8864600" cy="419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2800" b="true">
                <a:solidFill>
                  <a:srgbClr val="FFFFFF"/>
                </a:solidFill>
                <a:latin typeface="苹方-简"/>
              </a:rPr>
              <a:t>Enhancing Visual Effects with AI</a:t>
            </a:r>
            <a:endParaRPr lang="en-US" sz="1100"/>
          </a:p>
        </p:txBody>
      </p:sp>
      <p:sp>
        <p:nvSpPr>
          <p:cNvPr name="TextBox 14" id="14"/>
          <p:cNvSpPr txBox="true"/>
          <p:nvPr/>
        </p:nvSpPr>
        <p:spPr>
          <a:xfrm>
            <a:off x="762000" y="3187700"/>
            <a:ext cx="27432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D6ED0"/>
                </a:solidFill>
                <a:latin typeface="苹方-简"/>
              </a:rPr>
              <a:t>Realistic CGI Creation</a:t>
            </a:r>
            <a:endParaRPr lang="en-US" sz="1100"/>
          </a:p>
        </p:txBody>
      </p:sp>
      <p:sp>
        <p:nvSpPr>
          <p:cNvPr name="TextBox 15" id="15"/>
          <p:cNvSpPr txBox="true"/>
          <p:nvPr/>
        </p:nvSpPr>
        <p:spPr>
          <a:xfrm>
            <a:off x="3810000" y="3187700"/>
            <a:ext cx="2743200" cy="546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D6ED0"/>
                </a:solidFill>
                <a:latin typeface="苹方-简"/>
              </a:rPr>
              <a:t>Automated Animation Techniques</a:t>
            </a:r>
            <a:endParaRPr lang="en-US" sz="1100"/>
          </a:p>
        </p:txBody>
      </p:sp>
      <p:sp>
        <p:nvSpPr>
          <p:cNvPr name="TextBox 16" id="16"/>
          <p:cNvSpPr txBox="true"/>
          <p:nvPr/>
        </p:nvSpPr>
        <p:spPr>
          <a:xfrm>
            <a:off x="6870700" y="3187700"/>
            <a:ext cx="2743200" cy="546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D6ED0"/>
                </a:solidFill>
                <a:latin typeface="苹方-简"/>
              </a:rPr>
              <a:t>Enhanced Post-Production Processes</a:t>
            </a:r>
            <a:endParaRPr lang="en-US" sz="1100"/>
          </a:p>
        </p:txBody>
      </p:sp>
      <p:sp>
        <p:nvSpPr>
          <p:cNvPr name="TextBox 17" id="17"/>
          <p:cNvSpPr txBox="true"/>
          <p:nvPr/>
        </p:nvSpPr>
        <p:spPr>
          <a:xfrm>
            <a:off x="762000" y="3594100"/>
            <a:ext cx="2743200" cy="12700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AI technologies streamline the process of generating high-quality computer-generated imagery (CGI), allowing for more lifelike visuals that enhance the overall storytelling experience in films and games.</a:t>
            </a:r>
            <a:endParaRPr lang="en-US" sz="1100"/>
          </a:p>
        </p:txBody>
      </p:sp>
      <p:sp>
        <p:nvSpPr>
          <p:cNvPr name="TextBox 18" id="18"/>
          <p:cNvSpPr txBox="true"/>
          <p:nvPr/>
        </p:nvSpPr>
        <p:spPr>
          <a:xfrm>
            <a:off x="3810000" y="3860800"/>
            <a:ext cx="2743200" cy="10668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Machine learning algorithms can automate tedious animation tasks, enabling artists to focus on creative aspects while significantly reducing production time and costs.</a:t>
            </a:r>
            <a:endParaRPr lang="en-US" sz="1100"/>
          </a:p>
        </p:txBody>
      </p:sp>
      <p:sp>
        <p:nvSpPr>
          <p:cNvPr name="TextBox 19" id="19"/>
          <p:cNvSpPr txBox="true"/>
          <p:nvPr/>
        </p:nvSpPr>
        <p:spPr>
          <a:xfrm>
            <a:off x="6870700" y="3860800"/>
            <a:ext cx="2743200" cy="12700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AI tools assist in color grading, visual effects compositing, and image restoration, improving the efficiency and quality of post-production workflows in the media and entertainment industry.</a:t>
            </a:r>
            <a:endParaRPr lang="en-US" sz="1100"/>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9000" r="9000"/>
          <a:stretch>
            <a:fillRect/>
          </a:stretch>
        </p:blipFill>
        <p:spPr>
          <a:xfrm>
            <a:off x="0" y="0"/>
            <a:ext cx="10388600" cy="7048500"/>
          </a:xfrm>
          <a:prstGeom prst="rect">
            <a:avLst/>
          </a:prstGeom>
        </p:spPr>
      </p:pic>
      <p:sp>
        <p:nvSpPr>
          <p:cNvPr name="AutoShape 3" id="3"/>
          <p:cNvSpPr/>
          <p:nvPr/>
        </p:nvSpPr>
        <p:spPr>
          <a:xfrm>
            <a:off x="0" y="0"/>
            <a:ext cx="10388600" cy="7048500"/>
          </a:xfrm>
          <a:prstGeom prst="rect">
            <a:avLst/>
          </a:prstGeom>
          <a:solidFill>
            <a:srgbClr val="000000">
              <a:alpha val="0"/>
            </a:srgbClr>
          </a:solidFill>
        </p:spPr>
      </p:sp>
      <p:pic>
        <p:nvPicPr>
          <p:cNvPr name="Picture 4" id="4"/>
          <p:cNvPicPr>
            <a:picLocks noChangeAspect="true"/>
          </p:cNvPicPr>
          <p:nvPr/>
        </p:nvPicPr>
        <p:blipFill>
          <a:blip r:embed="rId3"/>
          <a:srcRect l="7000" r="7000"/>
          <a:stretch>
            <a:fillRect/>
          </a:stretch>
        </p:blipFill>
        <p:spPr>
          <a:xfrm>
            <a:off x="0" y="0"/>
            <a:ext cx="3454400" cy="7048500"/>
          </a:xfrm>
          <a:prstGeom prst="rect">
            <a:avLst/>
          </a:prstGeom>
        </p:spPr>
      </p:pic>
      <p:sp>
        <p:nvSpPr>
          <p:cNvPr name="AutoShape 5" id="5"/>
          <p:cNvSpPr/>
          <p:nvPr/>
        </p:nvSpPr>
        <p:spPr>
          <a:xfrm>
            <a:off x="4064000" y="1333500"/>
            <a:ext cx="5829300" cy="1435100"/>
          </a:xfrm>
          <a:prstGeom prst="roundRect">
            <a:avLst>
              <a:gd name="adj" fmla="val 13274"/>
            </a:avLst>
          </a:prstGeom>
          <a:solidFill>
            <a:srgbClr val="F884F7">
              <a:alpha val="84706"/>
            </a:srgbClr>
          </a:solidFill>
        </p:spPr>
      </p:sp>
      <p:sp>
        <p:nvSpPr>
          <p:cNvPr name="AutoShape 6" id="6"/>
          <p:cNvSpPr/>
          <p:nvPr/>
        </p:nvSpPr>
        <p:spPr>
          <a:xfrm>
            <a:off x="4064000" y="2984500"/>
            <a:ext cx="5829300" cy="1435100"/>
          </a:xfrm>
          <a:prstGeom prst="roundRect">
            <a:avLst>
              <a:gd name="adj" fmla="val 13274"/>
            </a:avLst>
          </a:prstGeom>
          <a:solidFill>
            <a:srgbClr val="F884F7">
              <a:alpha val="84706"/>
            </a:srgbClr>
          </a:solidFill>
        </p:spPr>
      </p:sp>
      <p:sp>
        <p:nvSpPr>
          <p:cNvPr name="AutoShape 7" id="7"/>
          <p:cNvSpPr/>
          <p:nvPr/>
        </p:nvSpPr>
        <p:spPr>
          <a:xfrm>
            <a:off x="4064000" y="4622800"/>
            <a:ext cx="5829300" cy="1651000"/>
          </a:xfrm>
          <a:prstGeom prst="roundRect">
            <a:avLst>
              <a:gd name="adj" fmla="val 11538"/>
            </a:avLst>
          </a:prstGeom>
          <a:solidFill>
            <a:srgbClr val="F884F7">
              <a:alpha val="84706"/>
            </a:srgbClr>
          </a:solidFill>
        </p:spPr>
      </p:sp>
      <p:sp>
        <p:nvSpPr>
          <p:cNvPr name="AutoShape 8" id="8"/>
          <p:cNvSpPr/>
          <p:nvPr/>
        </p:nvSpPr>
        <p:spPr>
          <a:xfrm>
            <a:off x="0" y="0"/>
            <a:ext cx="3454400" cy="7048500"/>
          </a:xfrm>
          <a:prstGeom prst="rect">
            <a:avLst/>
          </a:prstGeom>
          <a:solidFill>
            <a:srgbClr val="000000">
              <a:alpha val="0"/>
            </a:srgbClr>
          </a:solidFill>
        </p:spPr>
      </p:sp>
      <p:sp>
        <p:nvSpPr>
          <p:cNvPr name="AutoShape 9" id="9"/>
          <p:cNvSpPr/>
          <p:nvPr/>
        </p:nvSpPr>
        <p:spPr>
          <a:xfrm>
            <a:off x="4064000" y="1473200"/>
            <a:ext cx="0" cy="1130300"/>
          </a:xfrm>
          <a:prstGeom prst="rect">
            <a:avLst/>
          </a:prstGeom>
          <a:solidFill>
            <a:srgbClr val="FFFFFF"/>
          </a:solidFill>
        </p:spPr>
      </p:sp>
      <p:sp>
        <p:nvSpPr>
          <p:cNvPr name="AutoShape 10" id="10"/>
          <p:cNvSpPr/>
          <p:nvPr/>
        </p:nvSpPr>
        <p:spPr>
          <a:xfrm>
            <a:off x="4064000" y="3124200"/>
            <a:ext cx="0" cy="1130300"/>
          </a:xfrm>
          <a:prstGeom prst="rect">
            <a:avLst/>
          </a:prstGeom>
          <a:solidFill>
            <a:srgbClr val="FFFFFF"/>
          </a:solidFill>
        </p:spPr>
      </p:sp>
      <p:sp>
        <p:nvSpPr>
          <p:cNvPr name="AutoShape 11" id="11"/>
          <p:cNvSpPr/>
          <p:nvPr/>
        </p:nvSpPr>
        <p:spPr>
          <a:xfrm>
            <a:off x="4064000" y="4787900"/>
            <a:ext cx="0" cy="1308100"/>
          </a:xfrm>
          <a:prstGeom prst="rect">
            <a:avLst/>
          </a:prstGeom>
          <a:solidFill>
            <a:srgbClr val="FFFFFF"/>
          </a:solidFill>
        </p:spPr>
      </p:sp>
      <p:sp>
        <p:nvSpPr>
          <p:cNvPr name="AutoShape 12" id="12"/>
          <p:cNvSpPr/>
          <p:nvPr/>
        </p:nvSpPr>
        <p:spPr>
          <a:xfrm>
            <a:off x="0" y="0"/>
            <a:ext cx="0" cy="0"/>
          </a:xfrm>
          <a:prstGeom prst="rect">
            <a:avLst/>
          </a:prstGeom>
          <a:solidFill>
            <a:srgbClr val="000000">
              <a:alpha val="0"/>
            </a:srgbClr>
          </a:solidFill>
        </p:spPr>
      </p:sp>
      <p:sp>
        <p:nvSpPr>
          <p:cNvPr name="TextBox 13" id="13"/>
          <p:cNvSpPr txBox="true"/>
          <p:nvPr/>
        </p:nvSpPr>
        <p:spPr>
          <a:xfrm>
            <a:off x="4064000" y="457200"/>
            <a:ext cx="5829300" cy="419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2800" b="true">
                <a:solidFill>
                  <a:srgbClr val="FFFFFF">
                    <a:alpha val="98824"/>
                  </a:srgbClr>
                </a:solidFill>
                <a:latin typeface="苹方-简"/>
              </a:rPr>
              <a:t>AI in Music Composition</a:t>
            </a:r>
            <a:endParaRPr lang="en-US" sz="1100"/>
          </a:p>
        </p:txBody>
      </p:sp>
      <p:sp>
        <p:nvSpPr>
          <p:cNvPr name="TextBox 14" id="14"/>
          <p:cNvSpPr txBox="true"/>
          <p:nvPr/>
        </p:nvSpPr>
        <p:spPr>
          <a:xfrm>
            <a:off x="4267200" y="1549400"/>
            <a:ext cx="53975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FFFF"/>
                </a:solidFill>
                <a:latin typeface="苹方-简"/>
              </a:rPr>
              <a:t>Innovative Composition Tools</a:t>
            </a:r>
            <a:endParaRPr lang="en-US" sz="1100"/>
          </a:p>
        </p:txBody>
      </p:sp>
      <p:sp>
        <p:nvSpPr>
          <p:cNvPr name="TextBox 15" id="15"/>
          <p:cNvSpPr txBox="true"/>
          <p:nvPr/>
        </p:nvSpPr>
        <p:spPr>
          <a:xfrm>
            <a:off x="4267200" y="3200400"/>
            <a:ext cx="53975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FFFF"/>
                </a:solidFill>
                <a:latin typeface="苹方-简"/>
              </a:rPr>
              <a:t>Collaboration Between Humans and AI</a:t>
            </a:r>
            <a:endParaRPr lang="en-US" sz="1100"/>
          </a:p>
        </p:txBody>
      </p:sp>
      <p:sp>
        <p:nvSpPr>
          <p:cNvPr name="TextBox 16" id="16"/>
          <p:cNvSpPr txBox="true"/>
          <p:nvPr/>
        </p:nvSpPr>
        <p:spPr>
          <a:xfrm>
            <a:off x="4267200" y="4838700"/>
            <a:ext cx="53975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FFFF"/>
                </a:solidFill>
                <a:latin typeface="苹方-简"/>
              </a:rPr>
              <a:t>Impact on Music Production</a:t>
            </a:r>
            <a:endParaRPr lang="en-US" sz="1100"/>
          </a:p>
        </p:txBody>
      </p:sp>
      <p:sp>
        <p:nvSpPr>
          <p:cNvPr name="TextBox 17" id="17"/>
          <p:cNvSpPr txBox="true"/>
          <p:nvPr/>
        </p:nvSpPr>
        <p:spPr>
          <a:xfrm>
            <a:off x="4267200" y="1930400"/>
            <a:ext cx="5397500" cy="6350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EFE"/>
                </a:solidFill>
                <a:latin typeface="苹方-简"/>
              </a:rPr>
              <a:t>AI-powered software can analyze existing music trends and styles, enabling composers to create original pieces that resonate with contemporary audiences while maintaining artistic integrity.</a:t>
            </a:r>
            <a:endParaRPr lang="en-US" sz="1100"/>
          </a:p>
        </p:txBody>
      </p:sp>
      <p:sp>
        <p:nvSpPr>
          <p:cNvPr name="TextBox 18" id="18"/>
          <p:cNvSpPr txBox="true"/>
          <p:nvPr/>
        </p:nvSpPr>
        <p:spPr>
          <a:xfrm>
            <a:off x="4267200" y="3568700"/>
            <a:ext cx="5397500" cy="6350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DFD"/>
                </a:solidFill>
                <a:latin typeface="苹方-简"/>
              </a:rPr>
              <a:t>Musicians can leverage AI as a collaborative partner, using algorithms to generate melodies or harmonies that inspire new creative directions, thus enhancing the overall composition process.</a:t>
            </a:r>
            <a:endParaRPr lang="en-US" sz="1100"/>
          </a:p>
        </p:txBody>
      </p:sp>
      <p:sp>
        <p:nvSpPr>
          <p:cNvPr name="TextBox 19" id="19"/>
          <p:cNvSpPr txBox="true"/>
          <p:nvPr/>
        </p:nvSpPr>
        <p:spPr>
          <a:xfrm>
            <a:off x="4267200" y="5219700"/>
            <a:ext cx="5397500" cy="850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EFE"/>
                </a:solidFill>
                <a:latin typeface="苹方-简"/>
              </a:rPr>
              <a:t>The integration of AI in music composition streamlines production workflows, reduces costs, and allows for rapid prototyping of musical ideas, ultimately transforming how music is created and consumed in the entertainment industry.</a:t>
            </a:r>
            <a:endParaRPr lang="en-US" sz="1100"/>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7000" r="7000"/>
          <a:stretch>
            <a:fillRect/>
          </a:stretch>
        </p:blipFill>
        <p:spPr>
          <a:xfrm>
            <a:off x="0" y="0"/>
            <a:ext cx="10388600" cy="6769100"/>
          </a:xfrm>
          <a:prstGeom prst="rect">
            <a:avLst/>
          </a:prstGeom>
        </p:spPr>
      </p:pic>
      <p:sp>
        <p:nvSpPr>
          <p:cNvPr name="AutoShape 3" id="3"/>
          <p:cNvSpPr/>
          <p:nvPr/>
        </p:nvSpPr>
        <p:spPr>
          <a:xfrm>
            <a:off x="0" y="0"/>
            <a:ext cx="10388600" cy="6769100"/>
          </a:xfrm>
          <a:prstGeom prst="rect">
            <a:avLst/>
          </a:prstGeom>
          <a:solidFill>
            <a:srgbClr val="000000">
              <a:alpha val="0"/>
            </a:srgbClr>
          </a:solidFill>
        </p:spPr>
      </p:sp>
      <p:sp>
        <p:nvSpPr>
          <p:cNvPr name="AutoShape 4" id="4"/>
          <p:cNvSpPr/>
          <p:nvPr/>
        </p:nvSpPr>
        <p:spPr>
          <a:xfrm>
            <a:off x="762000" y="1536700"/>
            <a:ext cx="2743200" cy="4470400"/>
          </a:xfrm>
          <a:prstGeom prst="roundRect">
            <a:avLst>
              <a:gd name="adj" fmla="val 9259"/>
            </a:avLst>
          </a:prstGeom>
          <a:solidFill>
            <a:srgbClr val="F884F7">
              <a:alpha val="84706"/>
            </a:srgbClr>
          </a:solidFill>
          <a:ln w="12700">
            <a:solidFill>
              <a:srgbClr val="D142D0"/>
            </a:solidFill>
          </a:ln>
        </p:spPr>
      </p:sp>
      <p:sp>
        <p:nvSpPr>
          <p:cNvPr name="AutoShape 5" id="5"/>
          <p:cNvSpPr/>
          <p:nvPr/>
        </p:nvSpPr>
        <p:spPr>
          <a:xfrm>
            <a:off x="3810000" y="1536700"/>
            <a:ext cx="2743200" cy="4470400"/>
          </a:xfrm>
          <a:prstGeom prst="roundRect">
            <a:avLst>
              <a:gd name="adj" fmla="val 9259"/>
            </a:avLst>
          </a:prstGeom>
          <a:solidFill>
            <a:srgbClr val="F884F7">
              <a:alpha val="84706"/>
            </a:srgbClr>
          </a:solidFill>
          <a:ln w="12700">
            <a:solidFill>
              <a:srgbClr val="D142D0"/>
            </a:solidFill>
          </a:ln>
        </p:spPr>
      </p:sp>
      <p:sp>
        <p:nvSpPr>
          <p:cNvPr name="AutoShape 6" id="6"/>
          <p:cNvSpPr/>
          <p:nvPr/>
        </p:nvSpPr>
        <p:spPr>
          <a:xfrm>
            <a:off x="6870700" y="1536700"/>
            <a:ext cx="2743200" cy="4470400"/>
          </a:xfrm>
          <a:prstGeom prst="roundRect">
            <a:avLst>
              <a:gd name="adj" fmla="val 9259"/>
            </a:avLst>
          </a:prstGeom>
          <a:solidFill>
            <a:srgbClr val="F884F7">
              <a:alpha val="84706"/>
            </a:srgbClr>
          </a:solidFill>
          <a:ln w="12700">
            <a:solidFill>
              <a:srgbClr val="D142D0"/>
            </a:solidFill>
          </a:ln>
        </p:spPr>
      </p:sp>
      <p:sp>
        <p:nvSpPr>
          <p:cNvPr name="AutoShape 7" id="7"/>
          <p:cNvSpPr/>
          <p:nvPr/>
        </p:nvSpPr>
        <p:spPr>
          <a:xfrm>
            <a:off x="762000" y="1739900"/>
            <a:ext cx="0" cy="711200"/>
          </a:xfrm>
          <a:prstGeom prst="rect">
            <a:avLst/>
          </a:prstGeom>
          <a:solidFill>
            <a:srgbClr val="000000"/>
          </a:solidFill>
        </p:spPr>
      </p:sp>
      <p:sp>
        <p:nvSpPr>
          <p:cNvPr name="AutoShape 8" id="8"/>
          <p:cNvSpPr/>
          <p:nvPr/>
        </p:nvSpPr>
        <p:spPr>
          <a:xfrm>
            <a:off x="762000" y="1536700"/>
            <a:ext cx="2743200" cy="4470400"/>
          </a:xfrm>
          <a:prstGeom prst="roundRect">
            <a:avLst>
              <a:gd name="adj" fmla="val 9259"/>
            </a:avLst>
          </a:prstGeom>
          <a:solidFill>
            <a:srgbClr val="000000">
              <a:alpha val="0"/>
            </a:srgbClr>
          </a:solidFill>
          <a:ln w="12700">
            <a:solidFill>
              <a:srgbClr val="D142D0"/>
            </a:solidFill>
          </a:ln>
        </p:spPr>
      </p:sp>
      <p:sp>
        <p:nvSpPr>
          <p:cNvPr name="AutoShape 9" id="9"/>
          <p:cNvSpPr/>
          <p:nvPr/>
        </p:nvSpPr>
        <p:spPr>
          <a:xfrm>
            <a:off x="3810000" y="1739900"/>
            <a:ext cx="0" cy="711200"/>
          </a:xfrm>
          <a:prstGeom prst="rect">
            <a:avLst/>
          </a:prstGeom>
          <a:solidFill>
            <a:srgbClr val="000000"/>
          </a:solidFill>
        </p:spPr>
      </p:sp>
      <p:sp>
        <p:nvSpPr>
          <p:cNvPr name="AutoShape 10" id="10"/>
          <p:cNvSpPr/>
          <p:nvPr/>
        </p:nvSpPr>
        <p:spPr>
          <a:xfrm>
            <a:off x="3810000" y="1536700"/>
            <a:ext cx="2743200" cy="4470400"/>
          </a:xfrm>
          <a:prstGeom prst="roundRect">
            <a:avLst>
              <a:gd name="adj" fmla="val 9259"/>
            </a:avLst>
          </a:prstGeom>
          <a:solidFill>
            <a:srgbClr val="000000">
              <a:alpha val="0"/>
            </a:srgbClr>
          </a:solidFill>
          <a:ln w="12700">
            <a:solidFill>
              <a:srgbClr val="D142D0"/>
            </a:solidFill>
          </a:ln>
        </p:spPr>
      </p:sp>
      <p:sp>
        <p:nvSpPr>
          <p:cNvPr name="AutoShape 11" id="11"/>
          <p:cNvSpPr/>
          <p:nvPr/>
        </p:nvSpPr>
        <p:spPr>
          <a:xfrm>
            <a:off x="6870700" y="1739900"/>
            <a:ext cx="0" cy="711200"/>
          </a:xfrm>
          <a:prstGeom prst="rect">
            <a:avLst/>
          </a:prstGeom>
          <a:solidFill>
            <a:srgbClr val="000000"/>
          </a:solidFill>
        </p:spPr>
      </p:sp>
      <p:sp>
        <p:nvSpPr>
          <p:cNvPr name="AutoShape 12" id="12"/>
          <p:cNvSpPr/>
          <p:nvPr/>
        </p:nvSpPr>
        <p:spPr>
          <a:xfrm>
            <a:off x="6870700" y="1536700"/>
            <a:ext cx="2743200" cy="4470400"/>
          </a:xfrm>
          <a:prstGeom prst="roundRect">
            <a:avLst>
              <a:gd name="adj" fmla="val 9259"/>
            </a:avLst>
          </a:prstGeom>
          <a:solidFill>
            <a:srgbClr val="000000">
              <a:alpha val="0"/>
            </a:srgbClr>
          </a:solidFill>
          <a:ln w="12700">
            <a:solidFill>
              <a:srgbClr val="D142D0"/>
            </a:solidFill>
          </a:ln>
        </p:spPr>
      </p:sp>
      <p:sp>
        <p:nvSpPr>
          <p:cNvPr name="TextBox 13" id="13"/>
          <p:cNvSpPr txBox="true"/>
          <p:nvPr/>
        </p:nvSpPr>
        <p:spPr>
          <a:xfrm>
            <a:off x="1079500" y="1866900"/>
            <a:ext cx="2095500" cy="6350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4200" b="true">
                <a:solidFill>
                  <a:srgbClr val="FFFBFB"/>
                </a:solidFill>
                <a:latin typeface="苹方-简"/>
              </a:rPr>
              <a:t>01</a:t>
            </a:r>
            <a:endParaRPr lang="en-US" sz="1100"/>
          </a:p>
        </p:txBody>
      </p:sp>
      <p:sp>
        <p:nvSpPr>
          <p:cNvPr name="TextBox 14" id="14"/>
          <p:cNvSpPr txBox="true"/>
          <p:nvPr/>
        </p:nvSpPr>
        <p:spPr>
          <a:xfrm>
            <a:off x="4140200" y="1866900"/>
            <a:ext cx="2095500" cy="6350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4200" b="true">
                <a:solidFill>
                  <a:srgbClr val="FFF8F8"/>
                </a:solidFill>
                <a:latin typeface="苹方-简"/>
              </a:rPr>
              <a:t>02</a:t>
            </a:r>
            <a:endParaRPr lang="en-US" sz="1100"/>
          </a:p>
        </p:txBody>
      </p:sp>
      <p:sp>
        <p:nvSpPr>
          <p:cNvPr name="TextBox 15" id="15"/>
          <p:cNvSpPr txBox="true"/>
          <p:nvPr/>
        </p:nvSpPr>
        <p:spPr>
          <a:xfrm>
            <a:off x="7188200" y="1866900"/>
            <a:ext cx="2095500" cy="6350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4200" b="true">
                <a:solidFill>
                  <a:srgbClr val="FFFBFB"/>
                </a:solidFill>
                <a:latin typeface="苹方-简"/>
              </a:rPr>
              <a:t>03</a:t>
            </a:r>
            <a:endParaRPr lang="en-US" sz="1100"/>
          </a:p>
        </p:txBody>
      </p:sp>
      <p:sp>
        <p:nvSpPr>
          <p:cNvPr name="TextBox 16" id="16"/>
          <p:cNvSpPr txBox="true"/>
          <p:nvPr/>
        </p:nvSpPr>
        <p:spPr>
          <a:xfrm>
            <a:off x="762000" y="406400"/>
            <a:ext cx="8864600" cy="419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2800" b="true">
                <a:solidFill>
                  <a:srgbClr val="FFFFFF"/>
                </a:solidFill>
                <a:latin typeface="苹方-简"/>
              </a:rPr>
              <a:t>Case Studies of Successful AI Content</a:t>
            </a:r>
            <a:endParaRPr lang="en-US" sz="1100"/>
          </a:p>
        </p:txBody>
      </p:sp>
      <p:sp>
        <p:nvSpPr>
          <p:cNvPr name="TextBox 17" id="17"/>
          <p:cNvSpPr txBox="true"/>
          <p:nvPr/>
        </p:nvSpPr>
        <p:spPr>
          <a:xfrm>
            <a:off x="1079500" y="3213100"/>
            <a:ext cx="2095500" cy="8128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FFFF"/>
                </a:solidFill>
                <a:latin typeface="苹方-简"/>
              </a:rPr>
              <a:t>Netflix's Personalized Recommendations</a:t>
            </a:r>
            <a:endParaRPr lang="en-US" sz="1100"/>
          </a:p>
        </p:txBody>
      </p:sp>
      <p:sp>
        <p:nvSpPr>
          <p:cNvPr name="TextBox 18" id="18"/>
          <p:cNvSpPr txBox="true"/>
          <p:nvPr/>
        </p:nvSpPr>
        <p:spPr>
          <a:xfrm>
            <a:off x="4140200" y="3213100"/>
            <a:ext cx="2095500" cy="546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FFFF"/>
                </a:solidFill>
                <a:latin typeface="苹方-简"/>
              </a:rPr>
              <a:t>Warner Bros. AI Script Analysis</a:t>
            </a:r>
            <a:endParaRPr lang="en-US" sz="1100"/>
          </a:p>
        </p:txBody>
      </p:sp>
      <p:sp>
        <p:nvSpPr>
          <p:cNvPr name="TextBox 19" id="19"/>
          <p:cNvSpPr txBox="true"/>
          <p:nvPr/>
        </p:nvSpPr>
        <p:spPr>
          <a:xfrm>
            <a:off x="7188200" y="3213100"/>
            <a:ext cx="2095500" cy="546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FFFF"/>
                </a:solidFill>
                <a:latin typeface="苹方-简"/>
              </a:rPr>
              <a:t>AI-Generated Music for Ads</a:t>
            </a:r>
            <a:endParaRPr lang="en-US" sz="1100"/>
          </a:p>
        </p:txBody>
      </p:sp>
      <p:sp>
        <p:nvSpPr>
          <p:cNvPr name="TextBox 20" id="20"/>
          <p:cNvSpPr txBox="true"/>
          <p:nvPr/>
        </p:nvSpPr>
        <p:spPr>
          <a:xfrm>
            <a:off x="1079500" y="4191000"/>
            <a:ext cx="2095500" cy="1485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By utilizing advanced AI algorithms, Netflix analyzes viewer behavior to provide tailored content suggestions, significantly increasing user engagement and retention rates.</a:t>
            </a:r>
            <a:endParaRPr lang="en-US" sz="1100"/>
          </a:p>
        </p:txBody>
      </p:sp>
      <p:sp>
        <p:nvSpPr>
          <p:cNvPr name="TextBox 21" id="21"/>
          <p:cNvSpPr txBox="true"/>
          <p:nvPr/>
        </p:nvSpPr>
        <p:spPr>
          <a:xfrm>
            <a:off x="4140200" y="3911600"/>
            <a:ext cx="2095500" cy="12700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Warner Bros. employs AI to evaluate scripts for potential success, using data-driven insights to inform production decisions and optimize box office performance.</a:t>
            </a:r>
            <a:endParaRPr lang="en-US" sz="1100"/>
          </a:p>
        </p:txBody>
      </p:sp>
      <p:sp>
        <p:nvSpPr>
          <p:cNvPr name="TextBox 22" id="22"/>
          <p:cNvSpPr txBox="true"/>
          <p:nvPr/>
        </p:nvSpPr>
        <p:spPr>
          <a:xfrm>
            <a:off x="7188200" y="3911600"/>
            <a:ext cx="2095500" cy="17018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Companies like Amper Music create custom soundtracks using AI, allowing brands to produce unique audio content quickly and cost-effectively, enhancing their marketing campaigns.</a:t>
            </a:r>
            <a:endParaRPr lang="en-US" sz="1100"/>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1000" r="1000"/>
          <a:stretch>
            <a:fillRect/>
          </a:stretch>
        </p:blipFill>
        <p:spPr>
          <a:xfrm>
            <a:off x="0" y="0"/>
            <a:ext cx="10388600" cy="5854700"/>
          </a:xfrm>
          <a:prstGeom prst="rect">
            <a:avLst/>
          </a:prstGeom>
        </p:spPr>
      </p:pic>
      <p:sp>
        <p:nvSpPr>
          <p:cNvPr name="AutoShape 3" id="3"/>
          <p:cNvSpPr/>
          <p:nvPr/>
        </p:nvSpPr>
        <p:spPr>
          <a:xfrm>
            <a:off x="0" y="0"/>
            <a:ext cx="10388600" cy="5854700"/>
          </a:xfrm>
          <a:prstGeom prst="rect">
            <a:avLst/>
          </a:prstGeom>
          <a:solidFill>
            <a:srgbClr val="000000">
              <a:alpha val="0"/>
            </a:srgbClr>
          </a:solidFill>
        </p:spPr>
      </p:sp>
      <p:pic>
        <p:nvPicPr>
          <p:cNvPr name="Picture 4" id="4"/>
          <p:cNvPicPr>
            <a:picLocks noChangeAspect="true"/>
          </p:cNvPicPr>
          <p:nvPr/>
        </p:nvPicPr>
        <p:blipFill>
          <a:blip r:embed="rId3"/>
          <a:srcRect l="1000" r="1000"/>
          <a:stretch>
            <a:fillRect/>
          </a:stretch>
        </p:blipFill>
        <p:spPr>
          <a:xfrm>
            <a:off x="0" y="0"/>
            <a:ext cx="10388600" cy="5854700"/>
          </a:xfrm>
          <a:prstGeom prst="rect">
            <a:avLst/>
          </a:prstGeom>
        </p:spPr>
      </p:pic>
      <p:sp>
        <p:nvSpPr>
          <p:cNvPr name="AutoShape 5" id="5"/>
          <p:cNvSpPr/>
          <p:nvPr/>
        </p:nvSpPr>
        <p:spPr>
          <a:xfrm>
            <a:off x="254000" y="1524000"/>
            <a:ext cx="5562600" cy="635000"/>
          </a:xfrm>
          <a:prstGeom prst="rect">
            <a:avLst/>
          </a:prstGeom>
          <a:solidFill>
            <a:srgbClr val="000000">
              <a:alpha val="0"/>
            </a:srgbClr>
          </a:solidFill>
        </p:spPr>
      </p:sp>
      <p:sp>
        <p:nvSpPr>
          <p:cNvPr name="AutoShape 6" id="6"/>
          <p:cNvSpPr/>
          <p:nvPr/>
        </p:nvSpPr>
        <p:spPr>
          <a:xfrm>
            <a:off x="0" y="0"/>
            <a:ext cx="10388600" cy="5854700"/>
          </a:xfrm>
          <a:prstGeom prst="rect">
            <a:avLst/>
          </a:prstGeom>
          <a:solidFill>
            <a:srgbClr val="000000">
              <a:alpha val="0"/>
            </a:srgbClr>
          </a:solidFill>
        </p:spPr>
      </p:sp>
      <p:sp>
        <p:nvSpPr>
          <p:cNvPr name="AutoShape 7" id="7"/>
          <p:cNvSpPr/>
          <p:nvPr/>
        </p:nvSpPr>
        <p:spPr>
          <a:xfrm>
            <a:off x="3632200" y="4584700"/>
            <a:ext cx="3111500" cy="0"/>
          </a:xfrm>
          <a:prstGeom prst="rect">
            <a:avLst/>
          </a:prstGeom>
          <a:solidFill>
            <a:srgbClr val="000000"/>
          </a:solidFill>
        </p:spPr>
      </p:sp>
      <p:sp>
        <p:nvSpPr>
          <p:cNvPr name="TextBox 8" id="8"/>
          <p:cNvSpPr txBox="true"/>
          <p:nvPr/>
        </p:nvSpPr>
        <p:spPr>
          <a:xfrm>
            <a:off x="254000" y="2971800"/>
            <a:ext cx="5562600" cy="355600"/>
          </a:xfrm>
          <a:prstGeom prst="rect">
            <a:avLst/>
          </a:prstGeom>
          <a:solidFill>
            <a:srgbClr val="000000">
              <a:alpha val="0"/>
            </a:srgbClr>
          </a:solidFill>
        </p:spPr>
        <p:txBody>
          <a:bodyPr anchor="t" rtlCol="false" rIns="0" lIns="0" tIns="0" bIns="0"/>
          <a:lstStyle/>
          <a:p>
            <a:pPr algn="ctr">
              <a:lnSpc>
                <a:spcPct val="100000"/>
              </a:lnSpc>
              <a:defRPr/>
            </a:pPr>
            <a:r>
              <a:rPr lang="en"/>
              <a:t/>
            </a:r>
            <a:r>
              <a:rPr lang="en-US" sz="2400" b="true">
                <a:solidFill>
                  <a:srgbClr val="FFFFFF"/>
                </a:solidFill>
                <a:latin typeface="苹方-简"/>
              </a:rPr>
              <a:t>AI's Role in Audience Engagement</a:t>
            </a:r>
            <a:endParaRPr lang="en-US" sz="1100"/>
          </a:p>
        </p:txBody>
      </p:sp>
      <p:sp>
        <p:nvSpPr>
          <p:cNvPr name="TextBox 9" id="9"/>
          <p:cNvSpPr txBox="true"/>
          <p:nvPr/>
        </p:nvSpPr>
        <p:spPr>
          <a:xfrm>
            <a:off x="254000" y="1524000"/>
            <a:ext cx="5562600" cy="635000"/>
          </a:xfrm>
          <a:prstGeom prst="rect">
            <a:avLst/>
          </a:prstGeom>
          <a:solidFill>
            <a:srgbClr val="000000">
              <a:alpha val="0"/>
            </a:srgbClr>
          </a:solidFill>
        </p:spPr>
        <p:txBody>
          <a:bodyPr anchor="t" rtlCol="false" rIns="0" lIns="0" tIns="0" bIns="0"/>
          <a:lstStyle/>
          <a:p>
            <a:pPr algn="ctr">
              <a:lnSpc>
                <a:spcPct val="100000"/>
              </a:lnSpc>
              <a:defRPr/>
            </a:pPr>
            <a:r>
              <a:rPr lang="en"/>
              <a:t/>
            </a:r>
            <a:r>
              <a:rPr lang="en-US" sz="3200" b="true">
                <a:solidFill>
                  <a:srgbClr val="FFFFFF"/>
                </a:solidFill>
                <a:latin typeface="苹方-简"/>
              </a:rPr>
              <a:t>Section 2</a:t>
            </a:r>
            <a:endParaRPr lang="en-US" sz="1100"/>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1000" r="1000"/>
          <a:stretch>
            <a:fillRect/>
          </a:stretch>
        </p:blipFill>
        <p:spPr>
          <a:xfrm>
            <a:off x="0" y="0"/>
            <a:ext cx="10388600" cy="5956300"/>
          </a:xfrm>
          <a:prstGeom prst="rect">
            <a:avLst/>
          </a:prstGeom>
        </p:spPr>
      </p:pic>
      <p:sp>
        <p:nvSpPr>
          <p:cNvPr name="AutoShape 3" id="3"/>
          <p:cNvSpPr/>
          <p:nvPr/>
        </p:nvSpPr>
        <p:spPr>
          <a:xfrm>
            <a:off x="0" y="0"/>
            <a:ext cx="10388600" cy="5956300"/>
          </a:xfrm>
          <a:prstGeom prst="rect">
            <a:avLst/>
          </a:prstGeom>
          <a:solidFill>
            <a:srgbClr val="000000">
              <a:alpha val="0"/>
            </a:srgbClr>
          </a:solidFill>
        </p:spPr>
      </p:sp>
      <p:sp>
        <p:nvSpPr>
          <p:cNvPr name="AutoShape 4" id="4"/>
          <p:cNvSpPr/>
          <p:nvPr/>
        </p:nvSpPr>
        <p:spPr>
          <a:xfrm>
            <a:off x="762000" y="1435100"/>
            <a:ext cx="2743200" cy="3695700"/>
          </a:xfrm>
          <a:prstGeom prst="roundRect">
            <a:avLst>
              <a:gd name="adj" fmla="val 3703"/>
            </a:avLst>
          </a:prstGeom>
          <a:solidFill>
            <a:srgbClr val="000000">
              <a:alpha val="0"/>
            </a:srgbClr>
          </a:solidFill>
        </p:spPr>
      </p:sp>
      <p:sp>
        <p:nvSpPr>
          <p:cNvPr name="AutoShape 5" id="5"/>
          <p:cNvSpPr/>
          <p:nvPr/>
        </p:nvSpPr>
        <p:spPr>
          <a:xfrm>
            <a:off x="3810000" y="1435100"/>
            <a:ext cx="2743200" cy="3695700"/>
          </a:xfrm>
          <a:prstGeom prst="roundRect">
            <a:avLst>
              <a:gd name="adj" fmla="val 3703"/>
            </a:avLst>
          </a:prstGeom>
          <a:solidFill>
            <a:srgbClr val="000000">
              <a:alpha val="0"/>
            </a:srgbClr>
          </a:solidFill>
        </p:spPr>
      </p:sp>
      <p:sp>
        <p:nvSpPr>
          <p:cNvPr name="AutoShape 6" id="6"/>
          <p:cNvSpPr/>
          <p:nvPr/>
        </p:nvSpPr>
        <p:spPr>
          <a:xfrm>
            <a:off x="6870700" y="1435100"/>
            <a:ext cx="2743200" cy="3695700"/>
          </a:xfrm>
          <a:prstGeom prst="roundRect">
            <a:avLst>
              <a:gd name="adj" fmla="val 3703"/>
            </a:avLst>
          </a:prstGeom>
          <a:solidFill>
            <a:srgbClr val="000000">
              <a:alpha val="0"/>
            </a:srgbClr>
          </a:solidFill>
        </p:spPr>
      </p:sp>
      <p:sp>
        <p:nvSpPr>
          <p:cNvPr name="AutoShape 7" id="7"/>
          <p:cNvSpPr/>
          <p:nvPr/>
        </p:nvSpPr>
        <p:spPr>
          <a:xfrm>
            <a:off x="762000" y="5270500"/>
            <a:ext cx="2743200" cy="0"/>
          </a:xfrm>
          <a:prstGeom prst="rect">
            <a:avLst/>
          </a:prstGeom>
          <a:solidFill>
            <a:srgbClr val="000000"/>
          </a:solidFill>
        </p:spPr>
      </p:sp>
      <p:sp>
        <p:nvSpPr>
          <p:cNvPr name="AutoShape 8" id="8"/>
          <p:cNvSpPr/>
          <p:nvPr/>
        </p:nvSpPr>
        <p:spPr>
          <a:xfrm>
            <a:off x="3810000" y="5270500"/>
            <a:ext cx="2743200" cy="0"/>
          </a:xfrm>
          <a:prstGeom prst="rect">
            <a:avLst/>
          </a:prstGeom>
          <a:solidFill>
            <a:srgbClr val="000000"/>
          </a:solidFill>
        </p:spPr>
      </p:sp>
      <p:sp>
        <p:nvSpPr>
          <p:cNvPr name="AutoShape 9" id="9"/>
          <p:cNvSpPr/>
          <p:nvPr/>
        </p:nvSpPr>
        <p:spPr>
          <a:xfrm>
            <a:off x="6870700" y="5270500"/>
            <a:ext cx="2743200" cy="0"/>
          </a:xfrm>
          <a:prstGeom prst="rect">
            <a:avLst/>
          </a:prstGeom>
          <a:solidFill>
            <a:srgbClr val="000000"/>
          </a:solidFill>
        </p:spPr>
      </p:sp>
      <p:pic>
        <p:nvPicPr>
          <p:cNvPr name="Picture 10" id="10"/>
          <p:cNvPicPr>
            <a:picLocks noChangeAspect="true"/>
          </p:cNvPicPr>
          <p:nvPr/>
        </p:nvPicPr>
        <p:blipFill>
          <a:blip r:embed="rId3"/>
          <a:srcRect t="32000" b="32000"/>
          <a:stretch>
            <a:fillRect/>
          </a:stretch>
        </p:blipFill>
        <p:spPr>
          <a:xfrm>
            <a:off x="762000" y="1435100"/>
            <a:ext cx="2743200" cy="1536700"/>
          </a:xfrm>
          <a:prstGeom prst="roundRect">
            <a:avLst>
              <a:gd name="adj" fmla="val 6611"/>
            </a:avLst>
          </a:prstGeom>
        </p:spPr>
      </p:pic>
      <p:pic>
        <p:nvPicPr>
          <p:cNvPr name="Picture 11" id="11"/>
          <p:cNvPicPr>
            <a:picLocks noChangeAspect="true"/>
          </p:cNvPicPr>
          <p:nvPr/>
        </p:nvPicPr>
        <p:blipFill>
          <a:blip r:embed="rId4"/>
          <a:srcRect t="35000" b="35000"/>
          <a:stretch>
            <a:fillRect/>
          </a:stretch>
        </p:blipFill>
        <p:spPr>
          <a:xfrm>
            <a:off x="3810000" y="1435100"/>
            <a:ext cx="2743200" cy="1536700"/>
          </a:xfrm>
          <a:prstGeom prst="roundRect">
            <a:avLst>
              <a:gd name="adj" fmla="val 6611"/>
            </a:avLst>
          </a:prstGeom>
        </p:spPr>
      </p:pic>
      <p:pic>
        <p:nvPicPr>
          <p:cNvPr name="Picture 12" id="12"/>
          <p:cNvPicPr>
            <a:picLocks noChangeAspect="true"/>
          </p:cNvPicPr>
          <p:nvPr/>
        </p:nvPicPr>
        <p:blipFill>
          <a:blip r:embed="rId4"/>
          <a:srcRect t="35000" b="35000"/>
          <a:stretch>
            <a:fillRect/>
          </a:stretch>
        </p:blipFill>
        <p:spPr>
          <a:xfrm>
            <a:off x="6870700" y="1435100"/>
            <a:ext cx="2743200" cy="1536700"/>
          </a:xfrm>
          <a:prstGeom prst="roundRect">
            <a:avLst>
              <a:gd name="adj" fmla="val 6611"/>
            </a:avLst>
          </a:prstGeom>
        </p:spPr>
      </p:pic>
      <p:sp>
        <p:nvSpPr>
          <p:cNvPr name="TextBox 13" id="13"/>
          <p:cNvSpPr txBox="true"/>
          <p:nvPr/>
        </p:nvSpPr>
        <p:spPr>
          <a:xfrm>
            <a:off x="762000" y="355600"/>
            <a:ext cx="8864600" cy="419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2800" b="true">
                <a:solidFill>
                  <a:srgbClr val="FFFFFF"/>
                </a:solidFill>
                <a:latin typeface="苹方-简"/>
              </a:rPr>
              <a:t>Personalization through AI Algorithms</a:t>
            </a:r>
            <a:endParaRPr lang="en-US" sz="1100"/>
          </a:p>
        </p:txBody>
      </p:sp>
      <p:sp>
        <p:nvSpPr>
          <p:cNvPr name="TextBox 14" id="14"/>
          <p:cNvSpPr txBox="true"/>
          <p:nvPr/>
        </p:nvSpPr>
        <p:spPr>
          <a:xfrm>
            <a:off x="762000" y="3187700"/>
            <a:ext cx="2743200" cy="546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D6ED0"/>
                </a:solidFill>
                <a:latin typeface="苹方-简"/>
              </a:rPr>
              <a:t>Tailored Content Recommendations</a:t>
            </a:r>
            <a:endParaRPr lang="en-US" sz="1100"/>
          </a:p>
        </p:txBody>
      </p:sp>
      <p:sp>
        <p:nvSpPr>
          <p:cNvPr name="TextBox 15" id="15"/>
          <p:cNvSpPr txBox="true"/>
          <p:nvPr/>
        </p:nvSpPr>
        <p:spPr>
          <a:xfrm>
            <a:off x="3810000" y="3187700"/>
            <a:ext cx="27432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D6ED0"/>
                </a:solidFill>
                <a:latin typeface="苹方-简"/>
              </a:rPr>
              <a:t>Dynamic User Experience</a:t>
            </a:r>
            <a:endParaRPr lang="en-US" sz="1100"/>
          </a:p>
        </p:txBody>
      </p:sp>
      <p:sp>
        <p:nvSpPr>
          <p:cNvPr name="TextBox 16" id="16"/>
          <p:cNvSpPr txBox="true"/>
          <p:nvPr/>
        </p:nvSpPr>
        <p:spPr>
          <a:xfrm>
            <a:off x="6870700" y="3187700"/>
            <a:ext cx="27432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D6ED0"/>
                </a:solidFill>
                <a:latin typeface="苹方-简"/>
              </a:rPr>
              <a:t>Data-Driven Insights</a:t>
            </a:r>
            <a:endParaRPr lang="en-US" sz="1100"/>
          </a:p>
        </p:txBody>
      </p:sp>
      <p:sp>
        <p:nvSpPr>
          <p:cNvPr name="TextBox 17" id="17"/>
          <p:cNvSpPr txBox="true"/>
          <p:nvPr/>
        </p:nvSpPr>
        <p:spPr>
          <a:xfrm>
            <a:off x="762000" y="3860800"/>
            <a:ext cx="2743200" cy="12700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AI algorithms analyze user behavior and preferences to deliver personalized content suggestions, enhancing viewer satisfaction and engagement in the media and entertainment landscape.</a:t>
            </a:r>
            <a:endParaRPr lang="en-US" sz="1100"/>
          </a:p>
        </p:txBody>
      </p:sp>
      <p:sp>
        <p:nvSpPr>
          <p:cNvPr name="TextBox 18" id="18"/>
          <p:cNvSpPr txBox="true"/>
          <p:nvPr/>
        </p:nvSpPr>
        <p:spPr>
          <a:xfrm>
            <a:off x="3810000" y="3594100"/>
            <a:ext cx="2743200" cy="12700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By leveraging machine learning, platforms can adapt content in real-time based on audience interactions, creating a more immersive and relevant experience for each individual user.</a:t>
            </a:r>
            <a:endParaRPr lang="en-US" sz="1100"/>
          </a:p>
        </p:txBody>
      </p:sp>
      <p:sp>
        <p:nvSpPr>
          <p:cNvPr name="TextBox 19" id="19"/>
          <p:cNvSpPr txBox="true"/>
          <p:nvPr/>
        </p:nvSpPr>
        <p:spPr>
          <a:xfrm>
            <a:off x="6870700" y="3594100"/>
            <a:ext cx="2743200" cy="12700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AI enables media companies to gather and analyze vast amounts of audience data, allowing for targeted marketing strategies and content creation that resonate with specific demographics and interests.</a:t>
            </a:r>
            <a:endParaRPr lang="en-US" sz="110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terms:modified xsi:type="dcterms:W3CDTF">2011-08-01T06:04:30Z</dcterms:modified>
  <cp:revision>1</cp:revision>
</cp:coreProperties>
</file>