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0388600" cy="58547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ing" id="{D37302B3-3CEA-4171-9D51-462C3B900CE4}">
          <p14:sldIdLst>
            <p14:sldId id="256"/>
          </p14:sldIdLst>
        </p14:section>
        <p14:section name="Starting" id="{6227DE03-8047-4051-B276-25283A792F98}">
          <p14:sldIdLst>
            <p14:sldId id="257"/>
          </p14:sldIdLst>
        </p14:section>
        <p14:section name="The Impact of AI on Business Operations" id="{1FC9AD81-8819-4852-BC4F-12698D8DAE47}">
          <p14:sldIdLst>
            <p14:sldId id="258"/>
            <p14:sldId id="259"/>
            <p14:sldId id="260"/>
            <p14:sldId id="261"/>
            <p14:sldId id="262"/>
          </p14:sldIdLst>
        </p14:section>
        <p14:section name="AI-Driven Innovation in Products and Services" id="{B831815C-FF5C-40DB-9F56-9699FE6A0DCA}">
          <p14:sldIdLst>
            <p14:sldId id="263"/>
            <p14:sldId id="264"/>
            <p14:sldId id="265"/>
            <p14:sldId id="266"/>
            <p14:sldId id="267"/>
          </p14:sldIdLst>
        </p14:section>
        <p14:section name="Challenges and Considerations in AI Adoption" id="{545F52D9-EF93-4145-BFE9-52D5A3B61909}">
          <p14:sldIdLst>
            <p14:sldId id="268"/>
            <p14:sldId id="269"/>
            <p14:sldId id="270"/>
            <p14:sldId id="271"/>
            <p14:sldId id="272"/>
          </p14:sldIdLst>
        </p14:section>
        <p14:section name=" Embracing AI for Future Success" id="{4FD96D6F-D4C7-4176-AEC4-FFA0951E6D31}">
          <p14:sldIdLst>
            <p14:sldId id="273"/>
            <p14:sldId id="274"/>
            <p14:sldId id="275"/>
            <p14:sldId id="276"/>
          </p14:sldIdLst>
        </p14:section>
        <p14:section name="Ending" id="{D2979FCB-8E8E-4C05-9D87-B7A7B4866BFE}">
          <p14:sldIdLst>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7.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1.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25.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6578600"/>
          </a:xfrm>
          <a:prstGeom prst="rect">
            <a:avLst/>
          </a:prstGeom>
          <a:solidFill>
            <a:srgbClr val="000000">
              <a:alpha val="0"/>
            </a:srgbClr>
          </a:solidFill>
        </p:spPr>
      </p:sp>
      <p:pic>
        <p:nvPicPr>
          <p:cNvPr name="Picture 3" id="3"/>
          <p:cNvPicPr>
            <a:picLocks noChangeAspect="true"/>
          </p:cNvPicPr>
          <p:nvPr/>
        </p:nvPicPr>
        <p:blipFill>
          <a:blip r:embed="rId2"/>
          <a:srcRect l="6000" r="6000"/>
          <a:stretch>
            <a:fillRect/>
          </a:stretch>
        </p:blipFill>
        <p:spPr>
          <a:xfrm>
            <a:off x="0" y="0"/>
            <a:ext cx="10388600" cy="6578600"/>
          </a:xfrm>
          <a:prstGeom prst="rect">
            <a:avLst/>
          </a:prstGeom>
        </p:spPr>
      </p:pic>
      <p:sp>
        <p:nvSpPr>
          <p:cNvPr name="AutoShape 4" id="4"/>
          <p:cNvSpPr/>
          <p:nvPr/>
        </p:nvSpPr>
        <p:spPr>
          <a:xfrm>
            <a:off x="1371600" y="5499100"/>
            <a:ext cx="7645400" cy="266700"/>
          </a:xfrm>
          <a:prstGeom prst="rect">
            <a:avLst/>
          </a:prstGeom>
          <a:solidFill>
            <a:srgbClr val="000000">
              <a:alpha val="0"/>
            </a:srgbClr>
          </a:solidFill>
        </p:spPr>
      </p:sp>
      <p:sp>
        <p:nvSpPr>
          <p:cNvPr name="AutoShape 5" id="5"/>
          <p:cNvSpPr/>
          <p:nvPr/>
        </p:nvSpPr>
        <p:spPr>
          <a:xfrm>
            <a:off x="0" y="0"/>
            <a:ext cx="10388600" cy="6578600"/>
          </a:xfrm>
          <a:prstGeom prst="rect">
            <a:avLst/>
          </a:prstGeom>
          <a:solidFill>
            <a:srgbClr val="000000">
              <a:alpha val="0"/>
            </a:srgbClr>
          </a:solidFill>
        </p:spPr>
      </p:sp>
      <p:sp>
        <p:nvSpPr>
          <p:cNvPr name="AutoShape 6" id="6"/>
          <p:cNvSpPr/>
          <p:nvPr/>
        </p:nvSpPr>
        <p:spPr>
          <a:xfrm>
            <a:off x="3632200" y="762000"/>
            <a:ext cx="3111500" cy="12700"/>
          </a:xfrm>
          <a:prstGeom prst="rect">
            <a:avLst/>
          </a:prstGeom>
          <a:solidFill>
            <a:srgbClr val="FFFFFF"/>
          </a:solidFill>
        </p:spPr>
      </p:sp>
      <p:sp>
        <p:nvSpPr>
          <p:cNvPr name="TextBox 7" id="7"/>
          <p:cNvSpPr txBox="true"/>
          <p:nvPr/>
        </p:nvSpPr>
        <p:spPr>
          <a:xfrm>
            <a:off x="1371600" y="1879600"/>
            <a:ext cx="7645400" cy="29845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5600" b="true">
                <a:solidFill>
                  <a:srgbClr val="0EAFB7"/>
                </a:solidFill>
                <a:latin typeface="苹方-简"/>
              </a:rPr>
              <a:t>How AI is Transforming Technology &amp; Innovation Businesses</a:t>
            </a:r>
            <a:endParaRPr lang="en-US" sz="1100"/>
          </a:p>
        </p:txBody>
      </p:sp>
      <p:sp>
        <p:nvSpPr>
          <p:cNvPr name="TextBox 8" id="8"/>
          <p:cNvSpPr txBox="true"/>
          <p:nvPr/>
        </p:nvSpPr>
        <p:spPr>
          <a:xfrm>
            <a:off x="1371600" y="5499100"/>
            <a:ext cx="7645400" cy="2667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800" b="false">
                <a:solidFill>
                  <a:srgbClr val="FFFFFF"/>
                </a:solidFill>
                <a:latin typeface="苹方-简"/>
              </a:rPr>
              <a:t>Presenter: AI Transformation Team</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000" r="4000"/>
          <a:stretch>
            <a:fillRect/>
          </a:stretch>
        </p:blipFill>
        <p:spPr>
          <a:xfrm>
            <a:off x="0" y="0"/>
            <a:ext cx="10388600" cy="6248400"/>
          </a:xfrm>
          <a:prstGeom prst="rect">
            <a:avLst/>
          </a:prstGeom>
        </p:spPr>
      </p:pic>
      <p:sp>
        <p:nvSpPr>
          <p:cNvPr name="AutoShape 3" id="3"/>
          <p:cNvSpPr/>
          <p:nvPr/>
        </p:nvSpPr>
        <p:spPr>
          <a:xfrm>
            <a:off x="0" y="0"/>
            <a:ext cx="10388600" cy="6248400"/>
          </a:xfrm>
          <a:prstGeom prst="rect">
            <a:avLst/>
          </a:prstGeom>
          <a:solidFill>
            <a:srgbClr val="000000">
              <a:alpha val="0"/>
            </a:srgbClr>
          </a:solidFill>
        </p:spPr>
      </p:sp>
      <p:sp>
        <p:nvSpPr>
          <p:cNvPr name="AutoShape 4" id="4"/>
          <p:cNvSpPr/>
          <p:nvPr/>
        </p:nvSpPr>
        <p:spPr>
          <a:xfrm>
            <a:off x="762000" y="1409700"/>
            <a:ext cx="2717800" cy="4076700"/>
          </a:xfrm>
          <a:prstGeom prst="roundRect">
            <a:avLst>
              <a:gd name="adj" fmla="val 3738"/>
            </a:avLst>
          </a:prstGeom>
          <a:solidFill>
            <a:srgbClr val="000000">
              <a:alpha val="0"/>
            </a:srgbClr>
          </a:solidFill>
        </p:spPr>
      </p:sp>
      <p:sp>
        <p:nvSpPr>
          <p:cNvPr name="AutoShape 5" id="5"/>
          <p:cNvSpPr/>
          <p:nvPr/>
        </p:nvSpPr>
        <p:spPr>
          <a:xfrm>
            <a:off x="3835400" y="1409700"/>
            <a:ext cx="2717800" cy="4076700"/>
          </a:xfrm>
          <a:prstGeom prst="roundRect">
            <a:avLst>
              <a:gd name="adj" fmla="val 3738"/>
            </a:avLst>
          </a:prstGeom>
          <a:solidFill>
            <a:srgbClr val="000000">
              <a:alpha val="0"/>
            </a:srgbClr>
          </a:solidFill>
        </p:spPr>
      </p:sp>
      <p:sp>
        <p:nvSpPr>
          <p:cNvPr name="AutoShape 6" id="6"/>
          <p:cNvSpPr/>
          <p:nvPr/>
        </p:nvSpPr>
        <p:spPr>
          <a:xfrm>
            <a:off x="6908800" y="1409700"/>
            <a:ext cx="2717800" cy="4076700"/>
          </a:xfrm>
          <a:prstGeom prst="roundRect">
            <a:avLst>
              <a:gd name="adj" fmla="val 3738"/>
            </a:avLst>
          </a:prstGeom>
          <a:solidFill>
            <a:srgbClr val="000000">
              <a:alpha val="0"/>
            </a:srgbClr>
          </a:solidFill>
        </p:spPr>
      </p:sp>
      <p:sp>
        <p:nvSpPr>
          <p:cNvPr name="AutoShape 7" id="7"/>
          <p:cNvSpPr/>
          <p:nvPr/>
        </p:nvSpPr>
        <p:spPr>
          <a:xfrm>
            <a:off x="762000" y="5664200"/>
            <a:ext cx="2717800" cy="50800"/>
          </a:xfrm>
          <a:prstGeom prst="rect">
            <a:avLst/>
          </a:prstGeom>
          <a:solidFill>
            <a:srgbClr val="0EAFB7"/>
          </a:solidFill>
        </p:spPr>
      </p:sp>
      <p:sp>
        <p:nvSpPr>
          <p:cNvPr name="AutoShape 8" id="8"/>
          <p:cNvSpPr/>
          <p:nvPr/>
        </p:nvSpPr>
        <p:spPr>
          <a:xfrm>
            <a:off x="3835400" y="5664200"/>
            <a:ext cx="2717800" cy="50800"/>
          </a:xfrm>
          <a:prstGeom prst="rect">
            <a:avLst/>
          </a:prstGeom>
          <a:solidFill>
            <a:srgbClr val="0EAFB7"/>
          </a:solidFill>
        </p:spPr>
      </p:sp>
      <p:sp>
        <p:nvSpPr>
          <p:cNvPr name="AutoShape 9" id="9"/>
          <p:cNvSpPr/>
          <p:nvPr/>
        </p:nvSpPr>
        <p:spPr>
          <a:xfrm>
            <a:off x="6908800" y="5664200"/>
            <a:ext cx="2717800" cy="50800"/>
          </a:xfrm>
          <a:prstGeom prst="rect">
            <a:avLst/>
          </a:prstGeom>
          <a:solidFill>
            <a:srgbClr val="0EAFB7"/>
          </a:solidFill>
        </p:spPr>
      </p:sp>
      <p:pic>
        <p:nvPicPr>
          <p:cNvPr name="Picture 10" id="10"/>
          <p:cNvPicPr>
            <a:picLocks noChangeAspect="true"/>
          </p:cNvPicPr>
          <p:nvPr/>
        </p:nvPicPr>
        <p:blipFill>
          <a:blip r:embed="rId3"/>
          <a:srcRect t="13000" b="13000"/>
          <a:stretch>
            <a:fillRect/>
          </a:stretch>
        </p:blipFill>
        <p:spPr>
          <a:xfrm>
            <a:off x="762000" y="1409700"/>
            <a:ext cx="2717800" cy="1524000"/>
          </a:xfrm>
          <a:prstGeom prst="roundRect">
            <a:avLst>
              <a:gd name="adj" fmla="val 833"/>
            </a:avLst>
          </a:prstGeom>
        </p:spPr>
      </p:pic>
      <p:pic>
        <p:nvPicPr>
          <p:cNvPr name="Picture 11" id="11"/>
          <p:cNvPicPr>
            <a:picLocks noChangeAspect="true"/>
          </p:cNvPicPr>
          <p:nvPr/>
        </p:nvPicPr>
        <p:blipFill>
          <a:blip r:embed="rId4"/>
          <a:srcRect t="31000" b="31000"/>
          <a:stretch>
            <a:fillRect/>
          </a:stretch>
        </p:blipFill>
        <p:spPr>
          <a:xfrm>
            <a:off x="3835400" y="1409700"/>
            <a:ext cx="2717800" cy="1524000"/>
          </a:xfrm>
          <a:prstGeom prst="roundRect">
            <a:avLst>
              <a:gd name="adj" fmla="val 833"/>
            </a:avLst>
          </a:prstGeom>
        </p:spPr>
      </p:pic>
      <p:pic>
        <p:nvPicPr>
          <p:cNvPr name="Picture 12" id="12"/>
          <p:cNvPicPr>
            <a:picLocks noChangeAspect="true"/>
          </p:cNvPicPr>
          <p:nvPr/>
        </p:nvPicPr>
        <p:blipFill>
          <a:blip r:embed="rId5"/>
          <a:srcRect t="17000" b="17000"/>
          <a:stretch>
            <a:fillRect/>
          </a:stretch>
        </p:blipFill>
        <p:spPr>
          <a:xfrm>
            <a:off x="6908800" y="1409700"/>
            <a:ext cx="2717800" cy="1524000"/>
          </a:xfrm>
          <a:prstGeom prst="roundRect">
            <a:avLst>
              <a:gd name="adj" fmla="val 833"/>
            </a:avLst>
          </a:prstGeom>
        </p:spPr>
      </p:pic>
      <p:sp>
        <p:nvSpPr>
          <p:cNvPr name="TextBox 13" id="13"/>
          <p:cNvSpPr txBox="true"/>
          <p:nvPr/>
        </p:nvSpPr>
        <p:spPr>
          <a:xfrm>
            <a:off x="762000" y="5334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Personalization and Customer Experience Enhancement</a:t>
            </a:r>
            <a:endParaRPr lang="en-US" sz="1100"/>
          </a:p>
        </p:txBody>
      </p:sp>
      <p:sp>
        <p:nvSpPr>
          <p:cNvPr name="TextBox 14" id="14"/>
          <p:cNvSpPr txBox="true"/>
          <p:nvPr/>
        </p:nvSpPr>
        <p:spPr>
          <a:xfrm>
            <a:off x="7620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AI-Driven Customer Insights</a:t>
            </a:r>
            <a:endParaRPr lang="en-US" sz="1100"/>
          </a:p>
        </p:txBody>
      </p:sp>
      <p:sp>
        <p:nvSpPr>
          <p:cNvPr name="TextBox 15" id="15"/>
          <p:cNvSpPr txBox="true"/>
          <p:nvPr/>
        </p:nvSpPr>
        <p:spPr>
          <a:xfrm>
            <a:off x="3835400" y="3086100"/>
            <a:ext cx="27178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Dynamic Content Customization</a:t>
            </a:r>
            <a:endParaRPr lang="en-US" sz="1100"/>
          </a:p>
        </p:txBody>
      </p:sp>
      <p:sp>
        <p:nvSpPr>
          <p:cNvPr name="TextBox 16" id="16"/>
          <p:cNvSpPr txBox="true"/>
          <p:nvPr/>
        </p:nvSpPr>
        <p:spPr>
          <a:xfrm>
            <a:off x="6908800" y="3086100"/>
            <a:ext cx="27178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Enhanced Customer Interactions</a:t>
            </a:r>
            <a:endParaRPr lang="en-US" sz="1100"/>
          </a:p>
        </p:txBody>
      </p:sp>
      <p:sp>
        <p:nvSpPr>
          <p:cNvPr name="TextBox 17" id="17"/>
          <p:cNvSpPr txBox="true"/>
          <p:nvPr/>
        </p:nvSpPr>
        <p:spPr>
          <a:xfrm>
            <a:off x="762000" y="3467100"/>
            <a:ext cx="2717800" cy="1739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technologies analyze customer data to uncover preferences and behaviors, enabling businesses to tailor their offerings and communications, resulting in a more personalized and engaging customer experience.</a:t>
            </a:r>
            <a:endParaRPr lang="en-US" sz="1100"/>
          </a:p>
        </p:txBody>
      </p:sp>
      <p:sp>
        <p:nvSpPr>
          <p:cNvPr name="TextBox 18" id="18"/>
          <p:cNvSpPr txBox="true"/>
          <p:nvPr/>
        </p:nvSpPr>
        <p:spPr>
          <a:xfrm>
            <a:off x="3835400" y="3746500"/>
            <a:ext cx="2717800" cy="1739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leveraging machine learning algorithms, companies can deliver personalized content and product recommendations in real-time, enhancing user satisfaction and increasing conversion rates through targeted marketing strategies.</a:t>
            </a:r>
            <a:endParaRPr lang="en-US" sz="1100"/>
          </a:p>
        </p:txBody>
      </p:sp>
      <p:sp>
        <p:nvSpPr>
          <p:cNvPr name="TextBox 19" id="19"/>
          <p:cNvSpPr txBox="true"/>
          <p:nvPr/>
        </p:nvSpPr>
        <p:spPr>
          <a:xfrm>
            <a:off x="6908800" y="3746500"/>
            <a:ext cx="2717800" cy="1739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AI-powered chatbots and virtual assistants provide instant support and personalized responses, improving customer service efficiency and fostering stronger relationships by addressing individual needs and inquiries promptly.</a:t>
            </a:r>
            <a:endParaRPr lang="en-US" sz="1100"/>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8000" r="8000"/>
          <a:stretch>
            <a:fillRect/>
          </a:stretch>
        </p:blipFill>
        <p:spPr>
          <a:xfrm>
            <a:off x="0" y="0"/>
            <a:ext cx="10388600" cy="6934200"/>
          </a:xfrm>
          <a:prstGeom prst="rect">
            <a:avLst/>
          </a:prstGeom>
        </p:spPr>
      </p:pic>
      <p:sp>
        <p:nvSpPr>
          <p:cNvPr name="AutoShape 3" id="3"/>
          <p:cNvSpPr/>
          <p:nvPr/>
        </p:nvSpPr>
        <p:spPr>
          <a:xfrm>
            <a:off x="0" y="0"/>
            <a:ext cx="10388600" cy="6934200"/>
          </a:xfrm>
          <a:prstGeom prst="rect">
            <a:avLst/>
          </a:prstGeom>
          <a:solidFill>
            <a:srgbClr val="000000">
              <a:alpha val="0"/>
            </a:srgbClr>
          </a:solidFill>
        </p:spPr>
      </p:sp>
      <p:sp>
        <p:nvSpPr>
          <p:cNvPr name="AutoShape 4" id="4"/>
          <p:cNvSpPr/>
          <p:nvPr/>
        </p:nvSpPr>
        <p:spPr>
          <a:xfrm>
            <a:off x="762000" y="1689100"/>
            <a:ext cx="2705100" cy="4470400"/>
          </a:xfrm>
          <a:prstGeom prst="rect">
            <a:avLst/>
          </a:prstGeom>
          <a:solidFill>
            <a:srgbClr val="05494D"/>
          </a:solidFill>
        </p:spPr>
      </p:sp>
      <p:sp>
        <p:nvSpPr>
          <p:cNvPr name="AutoShape 5" id="5"/>
          <p:cNvSpPr/>
          <p:nvPr/>
        </p:nvSpPr>
        <p:spPr>
          <a:xfrm>
            <a:off x="3835400" y="1689100"/>
            <a:ext cx="2705100" cy="4470400"/>
          </a:xfrm>
          <a:prstGeom prst="rect">
            <a:avLst/>
          </a:prstGeom>
          <a:solidFill>
            <a:srgbClr val="4CC2C8"/>
          </a:solidFill>
        </p:spPr>
      </p:sp>
      <p:sp>
        <p:nvSpPr>
          <p:cNvPr name="AutoShape 6" id="6"/>
          <p:cNvSpPr/>
          <p:nvPr/>
        </p:nvSpPr>
        <p:spPr>
          <a:xfrm>
            <a:off x="6908800" y="1689100"/>
            <a:ext cx="2705100" cy="4470400"/>
          </a:xfrm>
          <a:prstGeom prst="rect">
            <a:avLst/>
          </a:prstGeom>
          <a:solidFill>
            <a:srgbClr val="05494D"/>
          </a:solidFill>
        </p:spPr>
      </p:sp>
      <p:sp>
        <p:nvSpPr>
          <p:cNvPr name="AutoShape 7" id="7"/>
          <p:cNvSpPr/>
          <p:nvPr/>
        </p:nvSpPr>
        <p:spPr>
          <a:xfrm>
            <a:off x="762000" y="1892300"/>
            <a:ext cx="50800" cy="711200"/>
          </a:xfrm>
          <a:prstGeom prst="rect">
            <a:avLst/>
          </a:prstGeom>
          <a:solidFill>
            <a:srgbClr val="4CC2C8"/>
          </a:solidFill>
        </p:spPr>
      </p:sp>
      <p:sp>
        <p:nvSpPr>
          <p:cNvPr name="AutoShape 8" id="8"/>
          <p:cNvSpPr/>
          <p:nvPr/>
        </p:nvSpPr>
        <p:spPr>
          <a:xfrm>
            <a:off x="3835400" y="1892300"/>
            <a:ext cx="50800" cy="711200"/>
          </a:xfrm>
          <a:prstGeom prst="rect">
            <a:avLst/>
          </a:prstGeom>
          <a:solidFill>
            <a:srgbClr val="05494D"/>
          </a:solidFill>
        </p:spPr>
      </p:sp>
      <p:sp>
        <p:nvSpPr>
          <p:cNvPr name="AutoShape 9" id="9"/>
          <p:cNvSpPr/>
          <p:nvPr/>
        </p:nvSpPr>
        <p:spPr>
          <a:xfrm>
            <a:off x="6908800" y="1892300"/>
            <a:ext cx="50800" cy="711200"/>
          </a:xfrm>
          <a:prstGeom prst="rect">
            <a:avLst/>
          </a:prstGeom>
          <a:solidFill>
            <a:srgbClr val="4CC2C8"/>
          </a:solidFill>
        </p:spPr>
      </p:sp>
      <p:sp>
        <p:nvSpPr>
          <p:cNvPr name="TextBox 10" id="10"/>
          <p:cNvSpPr txBox="true"/>
          <p:nvPr/>
        </p:nvSpPr>
        <p:spPr>
          <a:xfrm>
            <a:off x="10668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01</a:t>
            </a:r>
            <a:endParaRPr lang="en-US" sz="1100"/>
          </a:p>
        </p:txBody>
      </p:sp>
      <p:sp>
        <p:nvSpPr>
          <p:cNvPr name="TextBox 11" id="11"/>
          <p:cNvSpPr txBox="true"/>
          <p:nvPr/>
        </p:nvSpPr>
        <p:spPr>
          <a:xfrm>
            <a:off x="41402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05494D"/>
                </a:solidFill>
                <a:latin typeface="苹方-简"/>
              </a:rPr>
              <a:t>02</a:t>
            </a:r>
            <a:endParaRPr lang="en-US" sz="1100"/>
          </a:p>
        </p:txBody>
      </p:sp>
      <p:sp>
        <p:nvSpPr>
          <p:cNvPr name="TextBox 12" id="12"/>
          <p:cNvSpPr txBox="true"/>
          <p:nvPr/>
        </p:nvSpPr>
        <p:spPr>
          <a:xfrm>
            <a:off x="72136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03</a:t>
            </a:r>
            <a:endParaRPr lang="en-US" sz="1100"/>
          </a:p>
        </p:txBody>
      </p:sp>
      <p:sp>
        <p:nvSpPr>
          <p:cNvPr name="TextBox 13" id="13"/>
          <p:cNvSpPr txBox="true"/>
          <p:nvPr/>
        </p:nvSpPr>
        <p:spPr>
          <a:xfrm>
            <a:off x="762000" y="4572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true">
                <a:solidFill>
                  <a:srgbClr val="FFFFFF"/>
                </a:solidFill>
                <a:latin typeface="苹方-简"/>
              </a:rPr>
              <a:t>The Role of AI in Service Automation</a:t>
            </a:r>
            <a:endParaRPr lang="en-US" sz="1100"/>
          </a:p>
        </p:txBody>
      </p:sp>
      <p:sp>
        <p:nvSpPr>
          <p:cNvPr name="TextBox 14" id="14"/>
          <p:cNvSpPr txBox="true"/>
          <p:nvPr/>
        </p:nvSpPr>
        <p:spPr>
          <a:xfrm>
            <a:off x="10668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Efficiency in Service Delivery</a:t>
            </a:r>
            <a:endParaRPr lang="en-US" sz="1100"/>
          </a:p>
        </p:txBody>
      </p:sp>
      <p:sp>
        <p:nvSpPr>
          <p:cNvPr name="TextBox 15" id="15"/>
          <p:cNvSpPr txBox="true"/>
          <p:nvPr/>
        </p:nvSpPr>
        <p:spPr>
          <a:xfrm>
            <a:off x="41402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Improved Customer Engagement</a:t>
            </a:r>
            <a:endParaRPr lang="en-US" sz="1100"/>
          </a:p>
        </p:txBody>
      </p:sp>
      <p:sp>
        <p:nvSpPr>
          <p:cNvPr name="TextBox 16" id="16"/>
          <p:cNvSpPr txBox="true"/>
          <p:nvPr/>
        </p:nvSpPr>
        <p:spPr>
          <a:xfrm>
            <a:off x="72136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Data-Driven Service Optimization</a:t>
            </a:r>
            <a:endParaRPr lang="en-US" sz="1100"/>
          </a:p>
        </p:txBody>
      </p:sp>
      <p:sp>
        <p:nvSpPr>
          <p:cNvPr name="TextBox 17" id="17"/>
          <p:cNvSpPr txBox="true"/>
          <p:nvPr/>
        </p:nvSpPr>
        <p:spPr>
          <a:xfrm>
            <a:off x="1066800" y="39497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automates routine service tasks, such as scheduling and customer inquiries, significantly reducing response times and allowing businesses to allocate resources more effectively, enhancing overall operational efficiency.</a:t>
            </a:r>
            <a:endParaRPr lang="en-US" sz="1100"/>
          </a:p>
        </p:txBody>
      </p:sp>
      <p:sp>
        <p:nvSpPr>
          <p:cNvPr name="TextBox 18" id="18"/>
          <p:cNvSpPr txBox="true"/>
          <p:nvPr/>
        </p:nvSpPr>
        <p:spPr>
          <a:xfrm>
            <a:off x="4140200" y="39497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utilizing AI-driven tools like chatbots and virtual assistants, businesses can provide 24/7 support, ensuring that customer queries are addressed promptly, which leads to higher satisfaction and loyalty rates.</a:t>
            </a:r>
            <a:endParaRPr lang="en-US" sz="1100"/>
          </a:p>
        </p:txBody>
      </p:sp>
      <p:sp>
        <p:nvSpPr>
          <p:cNvPr name="TextBox 19" id="19"/>
          <p:cNvSpPr txBox="true"/>
          <p:nvPr/>
        </p:nvSpPr>
        <p:spPr>
          <a:xfrm>
            <a:off x="7213600" y="39497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analyzes customer interactions and feedback to identify trends and areas for improvement, enabling businesses to refine their service offerings continuously and adapt to changing customer needs and preferences.</a:t>
            </a:r>
            <a:endParaRPr lang="en-US" sz="1100"/>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000" r="4000"/>
          <a:stretch>
            <a:fillRect/>
          </a:stretch>
        </p:blipFill>
        <p:spPr>
          <a:xfrm>
            <a:off x="0" y="0"/>
            <a:ext cx="10388600" cy="7683500"/>
          </a:xfrm>
          <a:prstGeom prst="rect">
            <a:avLst/>
          </a:prstGeom>
        </p:spPr>
      </p:pic>
      <p:sp>
        <p:nvSpPr>
          <p:cNvPr name="AutoShape 3" id="3"/>
          <p:cNvSpPr/>
          <p:nvPr/>
        </p:nvSpPr>
        <p:spPr>
          <a:xfrm>
            <a:off x="0" y="0"/>
            <a:ext cx="10388600" cy="7683500"/>
          </a:xfrm>
          <a:prstGeom prst="rect">
            <a:avLst/>
          </a:prstGeom>
          <a:solidFill>
            <a:srgbClr val="000000">
              <a:alpha val="0"/>
            </a:srgbClr>
          </a:solidFill>
        </p:spPr>
      </p:sp>
      <p:pic>
        <p:nvPicPr>
          <p:cNvPr name="Picture 4" id="4"/>
          <p:cNvPicPr>
            <a:picLocks noChangeAspect="true"/>
          </p:cNvPicPr>
          <p:nvPr/>
        </p:nvPicPr>
        <p:blipFill>
          <a:blip r:embed="rId3"/>
          <a:srcRect l="33000" r="33000"/>
          <a:stretch>
            <a:fillRect/>
          </a:stretch>
        </p:blipFill>
        <p:spPr>
          <a:xfrm>
            <a:off x="533400" y="533400"/>
            <a:ext cx="3454400" cy="6616700"/>
          </a:xfrm>
          <a:prstGeom prst="rect">
            <a:avLst/>
          </a:prstGeom>
        </p:spPr>
      </p:pic>
      <p:sp>
        <p:nvSpPr>
          <p:cNvPr name="AutoShape 5" id="5"/>
          <p:cNvSpPr/>
          <p:nvPr/>
        </p:nvSpPr>
        <p:spPr>
          <a:xfrm>
            <a:off x="4572000" y="1917700"/>
            <a:ext cx="5156200" cy="1524000"/>
          </a:xfrm>
          <a:prstGeom prst="rect">
            <a:avLst/>
          </a:prstGeom>
          <a:solidFill>
            <a:srgbClr val="05494D"/>
          </a:solidFill>
        </p:spPr>
      </p:sp>
      <p:sp>
        <p:nvSpPr>
          <p:cNvPr name="AutoShape 6" id="6"/>
          <p:cNvSpPr/>
          <p:nvPr/>
        </p:nvSpPr>
        <p:spPr>
          <a:xfrm>
            <a:off x="4572000" y="3657600"/>
            <a:ext cx="5156200" cy="1524000"/>
          </a:xfrm>
          <a:prstGeom prst="rect">
            <a:avLst/>
          </a:prstGeom>
          <a:solidFill>
            <a:srgbClr val="4CC2C8"/>
          </a:solidFill>
        </p:spPr>
      </p:sp>
      <p:sp>
        <p:nvSpPr>
          <p:cNvPr name="AutoShape 7" id="7"/>
          <p:cNvSpPr/>
          <p:nvPr/>
        </p:nvSpPr>
        <p:spPr>
          <a:xfrm>
            <a:off x="4572000" y="5384800"/>
            <a:ext cx="5156200" cy="1524000"/>
          </a:xfrm>
          <a:prstGeom prst="rect">
            <a:avLst/>
          </a:prstGeom>
          <a:solidFill>
            <a:srgbClr val="05494D"/>
          </a:solidFill>
        </p:spPr>
      </p:sp>
      <p:sp>
        <p:nvSpPr>
          <p:cNvPr name="AutoShape 8" id="8"/>
          <p:cNvSpPr/>
          <p:nvPr/>
        </p:nvSpPr>
        <p:spPr>
          <a:xfrm>
            <a:off x="533400" y="533400"/>
            <a:ext cx="3454400" cy="6616700"/>
          </a:xfrm>
          <a:prstGeom prst="rect">
            <a:avLst/>
          </a:prstGeom>
          <a:solidFill>
            <a:srgbClr val="000000">
              <a:alpha val="0"/>
            </a:srgbClr>
          </a:solidFill>
        </p:spPr>
      </p:sp>
      <p:sp>
        <p:nvSpPr>
          <p:cNvPr name="AutoShape 9" id="9"/>
          <p:cNvSpPr/>
          <p:nvPr/>
        </p:nvSpPr>
        <p:spPr>
          <a:xfrm>
            <a:off x="4572000" y="2070100"/>
            <a:ext cx="50800" cy="1219200"/>
          </a:xfrm>
          <a:prstGeom prst="rect">
            <a:avLst/>
          </a:prstGeom>
          <a:solidFill>
            <a:srgbClr val="4CC2C8"/>
          </a:solidFill>
        </p:spPr>
      </p:sp>
      <p:sp>
        <p:nvSpPr>
          <p:cNvPr name="AutoShape 10" id="10"/>
          <p:cNvSpPr/>
          <p:nvPr/>
        </p:nvSpPr>
        <p:spPr>
          <a:xfrm>
            <a:off x="4572000" y="3810000"/>
            <a:ext cx="50800" cy="1219200"/>
          </a:xfrm>
          <a:prstGeom prst="rect">
            <a:avLst/>
          </a:prstGeom>
          <a:solidFill>
            <a:srgbClr val="05494D"/>
          </a:solidFill>
        </p:spPr>
      </p:sp>
      <p:sp>
        <p:nvSpPr>
          <p:cNvPr name="AutoShape 11" id="11"/>
          <p:cNvSpPr/>
          <p:nvPr/>
        </p:nvSpPr>
        <p:spPr>
          <a:xfrm>
            <a:off x="4572000" y="5537200"/>
            <a:ext cx="50800" cy="1219200"/>
          </a:xfrm>
          <a:prstGeom prst="rect">
            <a:avLst/>
          </a:prstGeom>
          <a:solidFill>
            <a:srgbClr val="4CC2C8"/>
          </a:solidFill>
        </p:spPr>
      </p:sp>
      <p:sp>
        <p:nvSpPr>
          <p:cNvPr name="AutoShape 12" id="12"/>
          <p:cNvSpPr/>
          <p:nvPr/>
        </p:nvSpPr>
        <p:spPr>
          <a:xfrm>
            <a:off x="533400" y="0"/>
            <a:ext cx="0" cy="0"/>
          </a:xfrm>
          <a:prstGeom prst="rect">
            <a:avLst/>
          </a:prstGeom>
          <a:solidFill>
            <a:srgbClr val="000000">
              <a:alpha val="0"/>
            </a:srgbClr>
          </a:solidFill>
        </p:spPr>
      </p:sp>
      <p:sp>
        <p:nvSpPr>
          <p:cNvPr name="TextBox 13" id="13"/>
          <p:cNvSpPr txBox="true"/>
          <p:nvPr/>
        </p:nvSpPr>
        <p:spPr>
          <a:xfrm>
            <a:off x="4572000" y="609600"/>
            <a:ext cx="51562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Examples of Innovative AI Solutions</a:t>
            </a:r>
            <a:endParaRPr lang="en-US" sz="1100"/>
          </a:p>
        </p:txBody>
      </p:sp>
      <p:sp>
        <p:nvSpPr>
          <p:cNvPr name="TextBox 14" id="14"/>
          <p:cNvSpPr txBox="true"/>
          <p:nvPr/>
        </p:nvSpPr>
        <p:spPr>
          <a:xfrm>
            <a:off x="4724400" y="20701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AI in Healthcare Diagnostics</a:t>
            </a:r>
            <a:endParaRPr lang="en-US" sz="1100"/>
          </a:p>
        </p:txBody>
      </p:sp>
      <p:sp>
        <p:nvSpPr>
          <p:cNvPr name="TextBox 15" id="15"/>
          <p:cNvSpPr txBox="true"/>
          <p:nvPr/>
        </p:nvSpPr>
        <p:spPr>
          <a:xfrm>
            <a:off x="4724400" y="38100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Smart Manufacturing Systems</a:t>
            </a:r>
            <a:endParaRPr lang="en-US" sz="1100"/>
          </a:p>
        </p:txBody>
      </p:sp>
      <p:sp>
        <p:nvSpPr>
          <p:cNvPr name="TextBox 16" id="16"/>
          <p:cNvSpPr txBox="true"/>
          <p:nvPr/>
        </p:nvSpPr>
        <p:spPr>
          <a:xfrm>
            <a:off x="4724400" y="55372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Personalized Marketing Strategies</a:t>
            </a:r>
            <a:endParaRPr lang="en-US" sz="1100"/>
          </a:p>
        </p:txBody>
      </p:sp>
      <p:sp>
        <p:nvSpPr>
          <p:cNvPr name="TextBox 17" id="17"/>
          <p:cNvSpPr txBox="true"/>
          <p:nvPr/>
        </p:nvSpPr>
        <p:spPr>
          <a:xfrm>
            <a:off x="4724400" y="24384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Innovative AI solutions are revolutionizing healthcare by enhancing diagnostic accuracy through machine learning algorithms that analyze medical images, leading to faster and more reliable patient care.</a:t>
            </a:r>
            <a:endParaRPr lang="en-US" sz="1100"/>
          </a:p>
        </p:txBody>
      </p:sp>
      <p:sp>
        <p:nvSpPr>
          <p:cNvPr name="TextBox 18" id="18"/>
          <p:cNvSpPr txBox="true"/>
          <p:nvPr/>
        </p:nvSpPr>
        <p:spPr>
          <a:xfrm>
            <a:off x="4724400" y="41783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AI-driven automation in manufacturing optimizes production processes by predicting equipment failures and streamlining supply chain management, resulting in reduced downtime and increased operational efficiency.</a:t>
            </a:r>
            <a:endParaRPr lang="en-US" sz="1100"/>
          </a:p>
        </p:txBody>
      </p:sp>
      <p:sp>
        <p:nvSpPr>
          <p:cNvPr name="TextBox 19" id="19"/>
          <p:cNvSpPr txBox="true"/>
          <p:nvPr/>
        </p:nvSpPr>
        <p:spPr>
          <a:xfrm>
            <a:off x="4724400" y="59182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Companies are leveraging AI to analyze consumer behavior and preferences, enabling the creation of highly targeted marketing campaigns that improve customer engagement and drive sales growth.</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762000" y="1270000"/>
            <a:ext cx="8864600" cy="2667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72000"/>
            <a:ext cx="3111500" cy="12700"/>
          </a:xfrm>
          <a:prstGeom prst="rect">
            <a:avLst/>
          </a:prstGeom>
          <a:solidFill>
            <a:srgbClr val="0EAFB7"/>
          </a:solidFill>
        </p:spPr>
      </p:sp>
      <p:sp>
        <p:nvSpPr>
          <p:cNvPr name="TextBox 8" id="8"/>
          <p:cNvSpPr txBox="true"/>
          <p:nvPr/>
        </p:nvSpPr>
        <p:spPr>
          <a:xfrm>
            <a:off x="762000" y="21463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Challenges and Considerations in AI Adoption</a:t>
            </a:r>
            <a:endParaRPr lang="en-US" sz="1100"/>
          </a:p>
        </p:txBody>
      </p:sp>
      <p:sp>
        <p:nvSpPr>
          <p:cNvPr name="TextBox 9" id="9"/>
          <p:cNvSpPr txBox="true"/>
          <p:nvPr/>
        </p:nvSpPr>
        <p:spPr>
          <a:xfrm>
            <a:off x="762000" y="1270000"/>
            <a:ext cx="8864600" cy="2667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800" b="true">
                <a:solidFill>
                  <a:srgbClr val="0EAFB7"/>
                </a:solidFill>
                <a:latin typeface="苹方-简"/>
              </a:rPr>
              <a:t>Section 3</a:t>
            </a:r>
            <a:endParaRPr lang="en-US" sz="1100"/>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5000" r="5000"/>
          <a:stretch>
            <a:fillRect/>
          </a:stretch>
        </p:blipFill>
        <p:spPr>
          <a:xfrm>
            <a:off x="0" y="0"/>
            <a:ext cx="10388600" cy="6464300"/>
          </a:xfrm>
          <a:prstGeom prst="rect">
            <a:avLst/>
          </a:prstGeom>
        </p:spPr>
      </p:pic>
      <p:sp>
        <p:nvSpPr>
          <p:cNvPr name="AutoShape 3" id="3"/>
          <p:cNvSpPr/>
          <p:nvPr/>
        </p:nvSpPr>
        <p:spPr>
          <a:xfrm>
            <a:off x="0" y="0"/>
            <a:ext cx="10388600" cy="6464300"/>
          </a:xfrm>
          <a:prstGeom prst="rect">
            <a:avLst/>
          </a:prstGeom>
          <a:solidFill>
            <a:srgbClr val="000000">
              <a:alpha val="0"/>
            </a:srgbClr>
          </a:solidFill>
        </p:spPr>
      </p:sp>
      <p:sp>
        <p:nvSpPr>
          <p:cNvPr name="AutoShape 4" id="4"/>
          <p:cNvSpPr/>
          <p:nvPr/>
        </p:nvSpPr>
        <p:spPr>
          <a:xfrm>
            <a:off x="762000" y="1409700"/>
            <a:ext cx="2717800" cy="4279900"/>
          </a:xfrm>
          <a:prstGeom prst="roundRect">
            <a:avLst>
              <a:gd name="adj" fmla="val 3738"/>
            </a:avLst>
          </a:prstGeom>
          <a:solidFill>
            <a:srgbClr val="000000">
              <a:alpha val="0"/>
            </a:srgbClr>
          </a:solidFill>
        </p:spPr>
      </p:sp>
      <p:sp>
        <p:nvSpPr>
          <p:cNvPr name="AutoShape 5" id="5"/>
          <p:cNvSpPr/>
          <p:nvPr/>
        </p:nvSpPr>
        <p:spPr>
          <a:xfrm>
            <a:off x="3835400" y="1409700"/>
            <a:ext cx="2717800" cy="4279900"/>
          </a:xfrm>
          <a:prstGeom prst="roundRect">
            <a:avLst>
              <a:gd name="adj" fmla="val 3738"/>
            </a:avLst>
          </a:prstGeom>
          <a:solidFill>
            <a:srgbClr val="000000">
              <a:alpha val="0"/>
            </a:srgbClr>
          </a:solidFill>
        </p:spPr>
      </p:sp>
      <p:sp>
        <p:nvSpPr>
          <p:cNvPr name="AutoShape 6" id="6"/>
          <p:cNvSpPr/>
          <p:nvPr/>
        </p:nvSpPr>
        <p:spPr>
          <a:xfrm>
            <a:off x="6908800" y="1409700"/>
            <a:ext cx="2717800" cy="4279900"/>
          </a:xfrm>
          <a:prstGeom prst="roundRect">
            <a:avLst>
              <a:gd name="adj" fmla="val 3738"/>
            </a:avLst>
          </a:prstGeom>
          <a:solidFill>
            <a:srgbClr val="000000">
              <a:alpha val="0"/>
            </a:srgbClr>
          </a:solidFill>
        </p:spPr>
      </p:sp>
      <p:sp>
        <p:nvSpPr>
          <p:cNvPr name="AutoShape 7" id="7"/>
          <p:cNvSpPr/>
          <p:nvPr/>
        </p:nvSpPr>
        <p:spPr>
          <a:xfrm>
            <a:off x="762000" y="5880100"/>
            <a:ext cx="2717800" cy="50800"/>
          </a:xfrm>
          <a:prstGeom prst="rect">
            <a:avLst/>
          </a:prstGeom>
          <a:solidFill>
            <a:srgbClr val="0EAFB7"/>
          </a:solidFill>
        </p:spPr>
      </p:sp>
      <p:sp>
        <p:nvSpPr>
          <p:cNvPr name="AutoShape 8" id="8"/>
          <p:cNvSpPr/>
          <p:nvPr/>
        </p:nvSpPr>
        <p:spPr>
          <a:xfrm>
            <a:off x="3835400" y="5880100"/>
            <a:ext cx="2717800" cy="50800"/>
          </a:xfrm>
          <a:prstGeom prst="rect">
            <a:avLst/>
          </a:prstGeom>
          <a:solidFill>
            <a:srgbClr val="0EAFB7"/>
          </a:solidFill>
        </p:spPr>
      </p:sp>
      <p:sp>
        <p:nvSpPr>
          <p:cNvPr name="AutoShape 9" id="9"/>
          <p:cNvSpPr/>
          <p:nvPr/>
        </p:nvSpPr>
        <p:spPr>
          <a:xfrm>
            <a:off x="6908800" y="5880100"/>
            <a:ext cx="2717800" cy="50800"/>
          </a:xfrm>
          <a:prstGeom prst="rect">
            <a:avLst/>
          </a:prstGeom>
          <a:solidFill>
            <a:srgbClr val="0EAFB7"/>
          </a:solidFill>
        </p:spPr>
      </p:sp>
      <p:pic>
        <p:nvPicPr>
          <p:cNvPr name="Picture 10" id="10"/>
          <p:cNvPicPr>
            <a:picLocks noChangeAspect="true"/>
          </p:cNvPicPr>
          <p:nvPr/>
        </p:nvPicPr>
        <p:blipFill>
          <a:blip r:embed="rId3"/>
          <a:srcRect t="31000" b="31000"/>
          <a:stretch>
            <a:fillRect/>
          </a:stretch>
        </p:blipFill>
        <p:spPr>
          <a:xfrm>
            <a:off x="762000" y="1409700"/>
            <a:ext cx="2717800" cy="1524000"/>
          </a:xfrm>
          <a:prstGeom prst="roundRect">
            <a:avLst>
              <a:gd name="adj" fmla="val 833"/>
            </a:avLst>
          </a:prstGeom>
        </p:spPr>
      </p:pic>
      <p:pic>
        <p:nvPicPr>
          <p:cNvPr name="Picture 11" id="11"/>
          <p:cNvPicPr>
            <a:picLocks noChangeAspect="true"/>
          </p:cNvPicPr>
          <p:nvPr/>
        </p:nvPicPr>
        <p:blipFill>
          <a:blip r:embed="rId4"/>
          <a:srcRect l="1000" r="1000"/>
          <a:stretch>
            <a:fillRect/>
          </a:stretch>
        </p:blipFill>
        <p:spPr>
          <a:xfrm>
            <a:off x="3835400" y="1409700"/>
            <a:ext cx="2717800" cy="1524000"/>
          </a:xfrm>
          <a:prstGeom prst="roundRect">
            <a:avLst>
              <a:gd name="adj" fmla="val 833"/>
            </a:avLst>
          </a:prstGeom>
        </p:spPr>
      </p:pic>
      <p:pic>
        <p:nvPicPr>
          <p:cNvPr name="Picture 12" id="12"/>
          <p:cNvPicPr>
            <a:picLocks noChangeAspect="true"/>
          </p:cNvPicPr>
          <p:nvPr/>
        </p:nvPicPr>
        <p:blipFill>
          <a:blip r:embed="rId5"/>
          <a:srcRect t="32000" b="32000"/>
          <a:stretch>
            <a:fillRect/>
          </a:stretch>
        </p:blipFill>
        <p:spPr>
          <a:xfrm>
            <a:off x="6908800" y="1409700"/>
            <a:ext cx="2717800" cy="1524000"/>
          </a:xfrm>
          <a:prstGeom prst="roundRect">
            <a:avLst>
              <a:gd name="adj" fmla="val 833"/>
            </a:avLst>
          </a:prstGeom>
        </p:spPr>
      </p:pic>
      <p:sp>
        <p:nvSpPr>
          <p:cNvPr name="TextBox 13" id="13"/>
          <p:cNvSpPr txBox="true"/>
          <p:nvPr/>
        </p:nvSpPr>
        <p:spPr>
          <a:xfrm>
            <a:off x="762000" y="5334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Ethical Implications of AI in Business</a:t>
            </a:r>
            <a:endParaRPr lang="en-US" sz="1100"/>
          </a:p>
        </p:txBody>
      </p:sp>
      <p:sp>
        <p:nvSpPr>
          <p:cNvPr name="TextBox 14" id="14"/>
          <p:cNvSpPr txBox="true"/>
          <p:nvPr/>
        </p:nvSpPr>
        <p:spPr>
          <a:xfrm>
            <a:off x="7620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Bias and Fairness Concerns</a:t>
            </a:r>
            <a:endParaRPr lang="en-US" sz="1100"/>
          </a:p>
        </p:txBody>
      </p:sp>
      <p:sp>
        <p:nvSpPr>
          <p:cNvPr name="TextBox 15" id="15"/>
          <p:cNvSpPr txBox="true"/>
          <p:nvPr/>
        </p:nvSpPr>
        <p:spPr>
          <a:xfrm>
            <a:off x="3835400" y="3086100"/>
            <a:ext cx="27178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Transparency and Accountability</a:t>
            </a:r>
            <a:endParaRPr lang="en-US" sz="1100"/>
          </a:p>
        </p:txBody>
      </p:sp>
      <p:sp>
        <p:nvSpPr>
          <p:cNvPr name="TextBox 16" id="16"/>
          <p:cNvSpPr txBox="true"/>
          <p:nvPr/>
        </p:nvSpPr>
        <p:spPr>
          <a:xfrm>
            <a:off x="69088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Impact on Employment</a:t>
            </a:r>
            <a:endParaRPr lang="en-US" sz="1100"/>
          </a:p>
        </p:txBody>
      </p:sp>
      <p:sp>
        <p:nvSpPr>
          <p:cNvPr name="TextBox 17" id="17"/>
          <p:cNvSpPr txBox="true"/>
          <p:nvPr/>
        </p:nvSpPr>
        <p:spPr>
          <a:xfrm>
            <a:off x="762000" y="3467100"/>
            <a:ext cx="2717800" cy="1955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systems can inadvertently perpetuate biases present in training data, leading to unfair treatment of certain groups. Businesses must implement rigorous testing and monitoring to ensure AI applications promote equity and do not reinforce societal inequalities.</a:t>
            </a:r>
            <a:endParaRPr lang="en-US" sz="1100"/>
          </a:p>
        </p:txBody>
      </p:sp>
      <p:sp>
        <p:nvSpPr>
          <p:cNvPr name="TextBox 18" id="18"/>
          <p:cNvSpPr txBox="true"/>
          <p:nvPr/>
        </p:nvSpPr>
        <p:spPr>
          <a:xfrm>
            <a:off x="3835400" y="3746500"/>
            <a:ext cx="2717800" cy="1955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 complexity of AI algorithms can obscure decision-making processes, making it challenging to hold systems accountable. Companies should prioritize transparency in AI operations, providing clear explanations of how decisions are made to build trust with stakeholders.</a:t>
            </a:r>
            <a:endParaRPr lang="en-US" sz="1100"/>
          </a:p>
        </p:txBody>
      </p:sp>
      <p:sp>
        <p:nvSpPr>
          <p:cNvPr name="TextBox 19" id="19"/>
          <p:cNvSpPr txBox="true"/>
          <p:nvPr/>
        </p:nvSpPr>
        <p:spPr>
          <a:xfrm>
            <a:off x="6908800" y="3467100"/>
            <a:ext cx="2717800" cy="2171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The integration of AI in business processes raises concerns about job displacement and workforce changes. Organizations need to develop strategies for reskilling employees and creating new roles that leverage AI technologies, ensuring a balanced approach to innovation and workforce sustainability.</a:t>
            </a:r>
            <a:endParaRPr lang="en-US" sz="1100"/>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1000" r="11000"/>
          <a:stretch>
            <a:fillRect/>
          </a:stretch>
        </p:blipFill>
        <p:spPr>
          <a:xfrm>
            <a:off x="0" y="0"/>
            <a:ext cx="10388600" cy="7416800"/>
          </a:xfrm>
          <a:prstGeom prst="rect">
            <a:avLst/>
          </a:prstGeom>
        </p:spPr>
      </p:pic>
      <p:sp>
        <p:nvSpPr>
          <p:cNvPr name="AutoShape 3" id="3"/>
          <p:cNvSpPr/>
          <p:nvPr/>
        </p:nvSpPr>
        <p:spPr>
          <a:xfrm>
            <a:off x="0" y="0"/>
            <a:ext cx="10388600" cy="7416800"/>
          </a:xfrm>
          <a:prstGeom prst="rect">
            <a:avLst/>
          </a:prstGeom>
          <a:solidFill>
            <a:srgbClr val="000000">
              <a:alpha val="0"/>
            </a:srgbClr>
          </a:solidFill>
        </p:spPr>
      </p:sp>
      <p:sp>
        <p:nvSpPr>
          <p:cNvPr name="AutoShape 4" id="4"/>
          <p:cNvSpPr/>
          <p:nvPr/>
        </p:nvSpPr>
        <p:spPr>
          <a:xfrm>
            <a:off x="762000" y="1689100"/>
            <a:ext cx="2705100" cy="4965700"/>
          </a:xfrm>
          <a:prstGeom prst="rect">
            <a:avLst/>
          </a:prstGeom>
          <a:solidFill>
            <a:srgbClr val="05494D"/>
          </a:solidFill>
        </p:spPr>
      </p:sp>
      <p:sp>
        <p:nvSpPr>
          <p:cNvPr name="AutoShape 5" id="5"/>
          <p:cNvSpPr/>
          <p:nvPr/>
        </p:nvSpPr>
        <p:spPr>
          <a:xfrm>
            <a:off x="3835400" y="1689100"/>
            <a:ext cx="2705100" cy="4965700"/>
          </a:xfrm>
          <a:prstGeom prst="rect">
            <a:avLst/>
          </a:prstGeom>
          <a:solidFill>
            <a:srgbClr val="4CC2C8"/>
          </a:solidFill>
        </p:spPr>
      </p:sp>
      <p:sp>
        <p:nvSpPr>
          <p:cNvPr name="AutoShape 6" id="6"/>
          <p:cNvSpPr/>
          <p:nvPr/>
        </p:nvSpPr>
        <p:spPr>
          <a:xfrm>
            <a:off x="6908800" y="1689100"/>
            <a:ext cx="2705100" cy="4965700"/>
          </a:xfrm>
          <a:prstGeom prst="rect">
            <a:avLst/>
          </a:prstGeom>
          <a:solidFill>
            <a:srgbClr val="05494D"/>
          </a:solidFill>
        </p:spPr>
      </p:sp>
      <p:sp>
        <p:nvSpPr>
          <p:cNvPr name="AutoShape 7" id="7"/>
          <p:cNvSpPr/>
          <p:nvPr/>
        </p:nvSpPr>
        <p:spPr>
          <a:xfrm>
            <a:off x="762000" y="1892300"/>
            <a:ext cx="50800" cy="711200"/>
          </a:xfrm>
          <a:prstGeom prst="rect">
            <a:avLst/>
          </a:prstGeom>
          <a:solidFill>
            <a:srgbClr val="4CC2C8"/>
          </a:solidFill>
        </p:spPr>
      </p:sp>
      <p:sp>
        <p:nvSpPr>
          <p:cNvPr name="AutoShape 8" id="8"/>
          <p:cNvSpPr/>
          <p:nvPr/>
        </p:nvSpPr>
        <p:spPr>
          <a:xfrm>
            <a:off x="3835400" y="1892300"/>
            <a:ext cx="50800" cy="711200"/>
          </a:xfrm>
          <a:prstGeom prst="rect">
            <a:avLst/>
          </a:prstGeom>
          <a:solidFill>
            <a:srgbClr val="05494D"/>
          </a:solidFill>
        </p:spPr>
      </p:sp>
      <p:sp>
        <p:nvSpPr>
          <p:cNvPr name="AutoShape 9" id="9"/>
          <p:cNvSpPr/>
          <p:nvPr/>
        </p:nvSpPr>
        <p:spPr>
          <a:xfrm>
            <a:off x="6908800" y="1892300"/>
            <a:ext cx="50800" cy="711200"/>
          </a:xfrm>
          <a:prstGeom prst="rect">
            <a:avLst/>
          </a:prstGeom>
          <a:solidFill>
            <a:srgbClr val="4CC2C8"/>
          </a:solidFill>
        </p:spPr>
      </p:sp>
      <p:sp>
        <p:nvSpPr>
          <p:cNvPr name="TextBox 10" id="10"/>
          <p:cNvSpPr txBox="true"/>
          <p:nvPr/>
        </p:nvSpPr>
        <p:spPr>
          <a:xfrm>
            <a:off x="10668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01</a:t>
            </a:r>
            <a:endParaRPr lang="en-US" sz="1100"/>
          </a:p>
        </p:txBody>
      </p:sp>
      <p:sp>
        <p:nvSpPr>
          <p:cNvPr name="TextBox 11" id="11"/>
          <p:cNvSpPr txBox="true"/>
          <p:nvPr/>
        </p:nvSpPr>
        <p:spPr>
          <a:xfrm>
            <a:off x="41402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05494D"/>
                </a:solidFill>
                <a:latin typeface="苹方-简"/>
              </a:rPr>
              <a:t>02</a:t>
            </a:r>
            <a:endParaRPr lang="en-US" sz="1100"/>
          </a:p>
        </p:txBody>
      </p:sp>
      <p:sp>
        <p:nvSpPr>
          <p:cNvPr name="TextBox 12" id="12"/>
          <p:cNvSpPr txBox="true"/>
          <p:nvPr/>
        </p:nvSpPr>
        <p:spPr>
          <a:xfrm>
            <a:off x="72136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03</a:t>
            </a:r>
            <a:endParaRPr lang="en-US" sz="1100"/>
          </a:p>
        </p:txBody>
      </p:sp>
      <p:sp>
        <p:nvSpPr>
          <p:cNvPr name="TextBox 13" id="13"/>
          <p:cNvSpPr txBox="true"/>
          <p:nvPr/>
        </p:nvSpPr>
        <p:spPr>
          <a:xfrm>
            <a:off x="762000" y="4572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true">
                <a:solidFill>
                  <a:srgbClr val="FFFFFF"/>
                </a:solidFill>
                <a:latin typeface="苹方-简"/>
              </a:rPr>
              <a:t>Overcoming Resistance to Change</a:t>
            </a:r>
            <a:endParaRPr lang="en-US" sz="1100"/>
          </a:p>
        </p:txBody>
      </p:sp>
      <p:sp>
        <p:nvSpPr>
          <p:cNvPr name="TextBox 14" id="14"/>
          <p:cNvSpPr txBox="true"/>
          <p:nvPr/>
        </p:nvSpPr>
        <p:spPr>
          <a:xfrm>
            <a:off x="10668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Engaging Stakeholders Early</a:t>
            </a:r>
            <a:endParaRPr lang="en-US" sz="1100"/>
          </a:p>
        </p:txBody>
      </p:sp>
      <p:sp>
        <p:nvSpPr>
          <p:cNvPr name="TextBox 15" id="15"/>
          <p:cNvSpPr txBox="true"/>
          <p:nvPr/>
        </p:nvSpPr>
        <p:spPr>
          <a:xfrm>
            <a:off x="4140200" y="3251200"/>
            <a:ext cx="2095500" cy="812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Providing Comprehensive Training</a:t>
            </a:r>
            <a:endParaRPr lang="en-US" sz="1100"/>
          </a:p>
        </p:txBody>
      </p:sp>
      <p:sp>
        <p:nvSpPr>
          <p:cNvPr name="TextBox 16" id="16"/>
          <p:cNvSpPr txBox="true"/>
          <p:nvPr/>
        </p:nvSpPr>
        <p:spPr>
          <a:xfrm>
            <a:off x="72136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Communicating Clear Benefits</a:t>
            </a:r>
            <a:endParaRPr lang="en-US" sz="1100"/>
          </a:p>
        </p:txBody>
      </p:sp>
      <p:sp>
        <p:nvSpPr>
          <p:cNvPr name="TextBox 17" id="17"/>
          <p:cNvSpPr txBox="true"/>
          <p:nvPr/>
        </p:nvSpPr>
        <p:spPr>
          <a:xfrm>
            <a:off x="1066800" y="39497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Involve key stakeholders from the outset to foster a sense of ownership and commitment to AI initiatives, addressing concerns and gathering valuable insights that can shape the implementation process effectively.</a:t>
            </a:r>
            <a:endParaRPr lang="en-US" sz="1100"/>
          </a:p>
        </p:txBody>
      </p:sp>
      <p:sp>
        <p:nvSpPr>
          <p:cNvPr name="TextBox 18" id="18"/>
          <p:cNvSpPr txBox="true"/>
          <p:nvPr/>
        </p:nvSpPr>
        <p:spPr>
          <a:xfrm>
            <a:off x="4140200" y="4216400"/>
            <a:ext cx="2095500" cy="2133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Offer targeted training programs that equip employees with the necessary skills to work alongside AI technologies, alleviating fears of obsolescence and empowering them to leverage AI for enhanced productivity and innovation.</a:t>
            </a:r>
            <a:endParaRPr lang="en-US" sz="1100"/>
          </a:p>
        </p:txBody>
      </p:sp>
      <p:sp>
        <p:nvSpPr>
          <p:cNvPr name="TextBox 19" id="19"/>
          <p:cNvSpPr txBox="true"/>
          <p:nvPr/>
        </p:nvSpPr>
        <p:spPr>
          <a:xfrm>
            <a:off x="7213600" y="39497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Articulate the tangible benefits of AI adoption, such as improved efficiency and competitive advantage, to create a compelling narrative that motivates employees to embrace change rather than resist it.</a:t>
            </a:r>
            <a:endParaRPr lang="en-US" sz="1100"/>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000" r="4000"/>
          <a:stretch>
            <a:fillRect/>
          </a:stretch>
        </p:blipFill>
        <p:spPr>
          <a:xfrm>
            <a:off x="0" y="0"/>
            <a:ext cx="10388600" cy="7683500"/>
          </a:xfrm>
          <a:prstGeom prst="rect">
            <a:avLst/>
          </a:prstGeom>
        </p:spPr>
      </p:pic>
      <p:sp>
        <p:nvSpPr>
          <p:cNvPr name="AutoShape 3" id="3"/>
          <p:cNvSpPr/>
          <p:nvPr/>
        </p:nvSpPr>
        <p:spPr>
          <a:xfrm>
            <a:off x="0" y="0"/>
            <a:ext cx="10388600" cy="7683500"/>
          </a:xfrm>
          <a:prstGeom prst="rect">
            <a:avLst/>
          </a:prstGeom>
          <a:solidFill>
            <a:srgbClr val="000000">
              <a:alpha val="0"/>
            </a:srgbClr>
          </a:solidFill>
        </p:spPr>
      </p:sp>
      <p:pic>
        <p:nvPicPr>
          <p:cNvPr name="Picture 4" id="4"/>
          <p:cNvPicPr>
            <a:picLocks noChangeAspect="true"/>
          </p:cNvPicPr>
          <p:nvPr/>
        </p:nvPicPr>
        <p:blipFill>
          <a:blip r:embed="rId3"/>
          <a:srcRect l="35000" r="35000"/>
          <a:stretch>
            <a:fillRect/>
          </a:stretch>
        </p:blipFill>
        <p:spPr>
          <a:xfrm>
            <a:off x="533400" y="533400"/>
            <a:ext cx="3454400" cy="6616700"/>
          </a:xfrm>
          <a:prstGeom prst="rect">
            <a:avLst/>
          </a:prstGeom>
        </p:spPr>
      </p:pic>
      <p:sp>
        <p:nvSpPr>
          <p:cNvPr name="AutoShape 5" id="5"/>
          <p:cNvSpPr/>
          <p:nvPr/>
        </p:nvSpPr>
        <p:spPr>
          <a:xfrm>
            <a:off x="4572000" y="1917700"/>
            <a:ext cx="5156200" cy="1524000"/>
          </a:xfrm>
          <a:prstGeom prst="rect">
            <a:avLst/>
          </a:prstGeom>
          <a:solidFill>
            <a:srgbClr val="05494D"/>
          </a:solidFill>
        </p:spPr>
      </p:sp>
      <p:sp>
        <p:nvSpPr>
          <p:cNvPr name="AutoShape 6" id="6"/>
          <p:cNvSpPr/>
          <p:nvPr/>
        </p:nvSpPr>
        <p:spPr>
          <a:xfrm>
            <a:off x="4572000" y="3657600"/>
            <a:ext cx="5156200" cy="1524000"/>
          </a:xfrm>
          <a:prstGeom prst="rect">
            <a:avLst/>
          </a:prstGeom>
          <a:solidFill>
            <a:srgbClr val="4CC2C8"/>
          </a:solidFill>
        </p:spPr>
      </p:sp>
      <p:sp>
        <p:nvSpPr>
          <p:cNvPr name="AutoShape 7" id="7"/>
          <p:cNvSpPr/>
          <p:nvPr/>
        </p:nvSpPr>
        <p:spPr>
          <a:xfrm>
            <a:off x="4572000" y="5384800"/>
            <a:ext cx="5156200" cy="1524000"/>
          </a:xfrm>
          <a:prstGeom prst="rect">
            <a:avLst/>
          </a:prstGeom>
          <a:solidFill>
            <a:srgbClr val="05494D"/>
          </a:solidFill>
        </p:spPr>
      </p:sp>
      <p:sp>
        <p:nvSpPr>
          <p:cNvPr name="AutoShape 8" id="8"/>
          <p:cNvSpPr/>
          <p:nvPr/>
        </p:nvSpPr>
        <p:spPr>
          <a:xfrm>
            <a:off x="533400" y="533400"/>
            <a:ext cx="3454400" cy="6616700"/>
          </a:xfrm>
          <a:prstGeom prst="rect">
            <a:avLst/>
          </a:prstGeom>
          <a:solidFill>
            <a:srgbClr val="000000">
              <a:alpha val="0"/>
            </a:srgbClr>
          </a:solidFill>
        </p:spPr>
      </p:sp>
      <p:sp>
        <p:nvSpPr>
          <p:cNvPr name="AutoShape 9" id="9"/>
          <p:cNvSpPr/>
          <p:nvPr/>
        </p:nvSpPr>
        <p:spPr>
          <a:xfrm>
            <a:off x="4572000" y="2070100"/>
            <a:ext cx="50800" cy="1219200"/>
          </a:xfrm>
          <a:prstGeom prst="rect">
            <a:avLst/>
          </a:prstGeom>
          <a:solidFill>
            <a:srgbClr val="4CC2C8"/>
          </a:solidFill>
        </p:spPr>
      </p:sp>
      <p:sp>
        <p:nvSpPr>
          <p:cNvPr name="AutoShape 10" id="10"/>
          <p:cNvSpPr/>
          <p:nvPr/>
        </p:nvSpPr>
        <p:spPr>
          <a:xfrm>
            <a:off x="4572000" y="3810000"/>
            <a:ext cx="50800" cy="1219200"/>
          </a:xfrm>
          <a:prstGeom prst="rect">
            <a:avLst/>
          </a:prstGeom>
          <a:solidFill>
            <a:srgbClr val="05494D"/>
          </a:solidFill>
        </p:spPr>
      </p:sp>
      <p:sp>
        <p:nvSpPr>
          <p:cNvPr name="AutoShape 11" id="11"/>
          <p:cNvSpPr/>
          <p:nvPr/>
        </p:nvSpPr>
        <p:spPr>
          <a:xfrm>
            <a:off x="4572000" y="5537200"/>
            <a:ext cx="50800" cy="1219200"/>
          </a:xfrm>
          <a:prstGeom prst="rect">
            <a:avLst/>
          </a:prstGeom>
          <a:solidFill>
            <a:srgbClr val="4CC2C8"/>
          </a:solidFill>
        </p:spPr>
      </p:sp>
      <p:sp>
        <p:nvSpPr>
          <p:cNvPr name="AutoShape 12" id="12"/>
          <p:cNvSpPr/>
          <p:nvPr/>
        </p:nvSpPr>
        <p:spPr>
          <a:xfrm>
            <a:off x="533400" y="0"/>
            <a:ext cx="0" cy="0"/>
          </a:xfrm>
          <a:prstGeom prst="rect">
            <a:avLst/>
          </a:prstGeom>
          <a:solidFill>
            <a:srgbClr val="000000">
              <a:alpha val="0"/>
            </a:srgbClr>
          </a:solidFill>
        </p:spPr>
      </p:sp>
      <p:sp>
        <p:nvSpPr>
          <p:cNvPr name="TextBox 13" id="13"/>
          <p:cNvSpPr txBox="true"/>
          <p:nvPr/>
        </p:nvSpPr>
        <p:spPr>
          <a:xfrm>
            <a:off x="4572000" y="609600"/>
            <a:ext cx="51562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Ensuring Data Privacy and Security</a:t>
            </a:r>
            <a:endParaRPr lang="en-US" sz="1100"/>
          </a:p>
        </p:txBody>
      </p:sp>
      <p:sp>
        <p:nvSpPr>
          <p:cNvPr name="TextBox 14" id="14"/>
          <p:cNvSpPr txBox="true"/>
          <p:nvPr/>
        </p:nvSpPr>
        <p:spPr>
          <a:xfrm>
            <a:off x="4724400" y="20701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Critical Importance of Data Privacy</a:t>
            </a:r>
            <a:endParaRPr lang="en-US" sz="1100"/>
          </a:p>
        </p:txBody>
      </p:sp>
      <p:sp>
        <p:nvSpPr>
          <p:cNvPr name="TextBox 15" id="15"/>
          <p:cNvSpPr txBox="true"/>
          <p:nvPr/>
        </p:nvSpPr>
        <p:spPr>
          <a:xfrm>
            <a:off x="4724400" y="38100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Implementing Robust Security Measures</a:t>
            </a:r>
            <a:endParaRPr lang="en-US" sz="1100"/>
          </a:p>
        </p:txBody>
      </p:sp>
      <p:sp>
        <p:nvSpPr>
          <p:cNvPr name="TextBox 16" id="16"/>
          <p:cNvSpPr txBox="true"/>
          <p:nvPr/>
        </p:nvSpPr>
        <p:spPr>
          <a:xfrm>
            <a:off x="4724400" y="55372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Balancing Innovation with Compliance</a:t>
            </a:r>
            <a:endParaRPr lang="en-US" sz="1100"/>
          </a:p>
        </p:txBody>
      </p:sp>
      <p:sp>
        <p:nvSpPr>
          <p:cNvPr name="TextBox 17" id="17"/>
          <p:cNvSpPr txBox="true"/>
          <p:nvPr/>
        </p:nvSpPr>
        <p:spPr>
          <a:xfrm>
            <a:off x="4724400" y="24384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As businesses increasingly adopt AI technologies, safeguarding sensitive data becomes paramount to maintain customer trust and comply with regulations, ensuring that personal information is protected from unauthorized access and breaches.</a:t>
            </a:r>
            <a:endParaRPr lang="en-US" sz="1100"/>
          </a:p>
        </p:txBody>
      </p:sp>
      <p:sp>
        <p:nvSpPr>
          <p:cNvPr name="TextBox 18" id="18"/>
          <p:cNvSpPr txBox="true"/>
          <p:nvPr/>
        </p:nvSpPr>
        <p:spPr>
          <a:xfrm>
            <a:off x="4724400" y="41783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Organizations must adopt comprehensive security frameworks, including encryption, access controls, and regular audits, to mitigate risks associated with data handling and AI system vulnerabilities, thereby enhancing overall data integrity.</a:t>
            </a:r>
            <a:endParaRPr lang="en-US" sz="1100"/>
          </a:p>
        </p:txBody>
      </p:sp>
      <p:sp>
        <p:nvSpPr>
          <p:cNvPr name="TextBox 19" id="19"/>
          <p:cNvSpPr txBox="true"/>
          <p:nvPr/>
        </p:nvSpPr>
        <p:spPr>
          <a:xfrm>
            <a:off x="4724400" y="59182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While leveraging AI for innovation, businesses must navigate the complex landscape of data protection laws, ensuring that their AI applications not only drive growth but also adhere to legal standards, fostering a culture of responsible AI use.</a:t>
            </a:r>
            <a:endParaRPr lang="en-US" sz="1100"/>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000" r="4000"/>
          <a:stretch>
            <a:fillRect/>
          </a:stretch>
        </p:blipFill>
        <p:spPr>
          <a:xfrm>
            <a:off x="0" y="0"/>
            <a:ext cx="10388600" cy="6248400"/>
          </a:xfrm>
          <a:prstGeom prst="rect">
            <a:avLst/>
          </a:prstGeom>
        </p:spPr>
      </p:pic>
      <p:sp>
        <p:nvSpPr>
          <p:cNvPr name="AutoShape 3" id="3"/>
          <p:cNvSpPr/>
          <p:nvPr/>
        </p:nvSpPr>
        <p:spPr>
          <a:xfrm>
            <a:off x="0" y="0"/>
            <a:ext cx="10388600" cy="6248400"/>
          </a:xfrm>
          <a:prstGeom prst="rect">
            <a:avLst/>
          </a:prstGeom>
          <a:solidFill>
            <a:srgbClr val="000000">
              <a:alpha val="0"/>
            </a:srgbClr>
          </a:solidFill>
        </p:spPr>
      </p:sp>
      <p:sp>
        <p:nvSpPr>
          <p:cNvPr name="AutoShape 4" id="4"/>
          <p:cNvSpPr/>
          <p:nvPr/>
        </p:nvSpPr>
        <p:spPr>
          <a:xfrm>
            <a:off x="762000" y="1409700"/>
            <a:ext cx="2717800" cy="4076700"/>
          </a:xfrm>
          <a:prstGeom prst="roundRect">
            <a:avLst>
              <a:gd name="adj" fmla="val 3738"/>
            </a:avLst>
          </a:prstGeom>
          <a:solidFill>
            <a:srgbClr val="000000">
              <a:alpha val="0"/>
            </a:srgbClr>
          </a:solidFill>
        </p:spPr>
      </p:sp>
      <p:sp>
        <p:nvSpPr>
          <p:cNvPr name="AutoShape 5" id="5"/>
          <p:cNvSpPr/>
          <p:nvPr/>
        </p:nvSpPr>
        <p:spPr>
          <a:xfrm>
            <a:off x="3835400" y="1409700"/>
            <a:ext cx="2717800" cy="4076700"/>
          </a:xfrm>
          <a:prstGeom prst="roundRect">
            <a:avLst>
              <a:gd name="adj" fmla="val 3738"/>
            </a:avLst>
          </a:prstGeom>
          <a:solidFill>
            <a:srgbClr val="000000">
              <a:alpha val="0"/>
            </a:srgbClr>
          </a:solidFill>
        </p:spPr>
      </p:sp>
      <p:sp>
        <p:nvSpPr>
          <p:cNvPr name="AutoShape 6" id="6"/>
          <p:cNvSpPr/>
          <p:nvPr/>
        </p:nvSpPr>
        <p:spPr>
          <a:xfrm>
            <a:off x="6908800" y="1409700"/>
            <a:ext cx="2717800" cy="4076700"/>
          </a:xfrm>
          <a:prstGeom prst="roundRect">
            <a:avLst>
              <a:gd name="adj" fmla="val 3738"/>
            </a:avLst>
          </a:prstGeom>
          <a:solidFill>
            <a:srgbClr val="000000">
              <a:alpha val="0"/>
            </a:srgbClr>
          </a:solidFill>
        </p:spPr>
      </p:sp>
      <p:sp>
        <p:nvSpPr>
          <p:cNvPr name="AutoShape 7" id="7"/>
          <p:cNvSpPr/>
          <p:nvPr/>
        </p:nvSpPr>
        <p:spPr>
          <a:xfrm>
            <a:off x="762000" y="5664200"/>
            <a:ext cx="2717800" cy="50800"/>
          </a:xfrm>
          <a:prstGeom prst="rect">
            <a:avLst/>
          </a:prstGeom>
          <a:solidFill>
            <a:srgbClr val="0EAFB7"/>
          </a:solidFill>
        </p:spPr>
      </p:sp>
      <p:sp>
        <p:nvSpPr>
          <p:cNvPr name="AutoShape 8" id="8"/>
          <p:cNvSpPr/>
          <p:nvPr/>
        </p:nvSpPr>
        <p:spPr>
          <a:xfrm>
            <a:off x="3835400" y="5664200"/>
            <a:ext cx="2717800" cy="50800"/>
          </a:xfrm>
          <a:prstGeom prst="rect">
            <a:avLst/>
          </a:prstGeom>
          <a:solidFill>
            <a:srgbClr val="0EAFB7"/>
          </a:solidFill>
        </p:spPr>
      </p:sp>
      <p:sp>
        <p:nvSpPr>
          <p:cNvPr name="AutoShape 9" id="9"/>
          <p:cNvSpPr/>
          <p:nvPr/>
        </p:nvSpPr>
        <p:spPr>
          <a:xfrm>
            <a:off x="6908800" y="5664200"/>
            <a:ext cx="2717800" cy="50800"/>
          </a:xfrm>
          <a:prstGeom prst="rect">
            <a:avLst/>
          </a:prstGeom>
          <a:solidFill>
            <a:srgbClr val="0EAFB7"/>
          </a:solidFill>
        </p:spPr>
      </p:sp>
      <p:pic>
        <p:nvPicPr>
          <p:cNvPr name="Picture 10" id="10"/>
          <p:cNvPicPr>
            <a:picLocks noChangeAspect="true"/>
          </p:cNvPicPr>
          <p:nvPr/>
        </p:nvPicPr>
        <p:blipFill>
          <a:blip r:embed="rId3"/>
          <a:srcRect t="17000" b="17000"/>
          <a:stretch>
            <a:fillRect/>
          </a:stretch>
        </p:blipFill>
        <p:spPr>
          <a:xfrm>
            <a:off x="762000" y="1409700"/>
            <a:ext cx="2717800" cy="1524000"/>
          </a:xfrm>
          <a:prstGeom prst="roundRect">
            <a:avLst>
              <a:gd name="adj" fmla="val 833"/>
            </a:avLst>
          </a:prstGeom>
        </p:spPr>
      </p:pic>
      <p:pic>
        <p:nvPicPr>
          <p:cNvPr name="Picture 11" id="11"/>
          <p:cNvPicPr>
            <a:picLocks noChangeAspect="true"/>
          </p:cNvPicPr>
          <p:nvPr/>
        </p:nvPicPr>
        <p:blipFill>
          <a:blip r:embed="rId4"/>
          <a:srcRect t="6000" b="6000"/>
          <a:stretch>
            <a:fillRect/>
          </a:stretch>
        </p:blipFill>
        <p:spPr>
          <a:xfrm>
            <a:off x="3835400" y="1409700"/>
            <a:ext cx="2717800" cy="1524000"/>
          </a:xfrm>
          <a:prstGeom prst="roundRect">
            <a:avLst>
              <a:gd name="adj" fmla="val 833"/>
            </a:avLst>
          </a:prstGeom>
        </p:spPr>
      </p:pic>
      <p:pic>
        <p:nvPicPr>
          <p:cNvPr name="Picture 12" id="12"/>
          <p:cNvPicPr>
            <a:picLocks noChangeAspect="true"/>
          </p:cNvPicPr>
          <p:nvPr/>
        </p:nvPicPr>
        <p:blipFill>
          <a:blip r:embed="rId5"/>
          <a:srcRect t="32000" b="32000"/>
          <a:stretch>
            <a:fillRect/>
          </a:stretch>
        </p:blipFill>
        <p:spPr>
          <a:xfrm>
            <a:off x="6908800" y="1409700"/>
            <a:ext cx="2717800" cy="1524000"/>
          </a:xfrm>
          <a:prstGeom prst="roundRect">
            <a:avLst>
              <a:gd name="adj" fmla="val 833"/>
            </a:avLst>
          </a:prstGeom>
        </p:spPr>
      </p:pic>
      <p:sp>
        <p:nvSpPr>
          <p:cNvPr name="TextBox 13" id="13"/>
          <p:cNvSpPr txBox="true"/>
          <p:nvPr/>
        </p:nvSpPr>
        <p:spPr>
          <a:xfrm>
            <a:off x="762000" y="5334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Balancing Human and AI Collaboration</a:t>
            </a:r>
            <a:endParaRPr lang="en-US" sz="1100"/>
          </a:p>
        </p:txBody>
      </p:sp>
      <p:sp>
        <p:nvSpPr>
          <p:cNvPr name="TextBox 14" id="14"/>
          <p:cNvSpPr txBox="true"/>
          <p:nvPr/>
        </p:nvSpPr>
        <p:spPr>
          <a:xfrm>
            <a:off x="7620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Enhancing Human Creativity</a:t>
            </a:r>
            <a:endParaRPr lang="en-US" sz="1100"/>
          </a:p>
        </p:txBody>
      </p:sp>
      <p:sp>
        <p:nvSpPr>
          <p:cNvPr name="TextBox 15" id="15"/>
          <p:cNvSpPr txBox="true"/>
          <p:nvPr/>
        </p:nvSpPr>
        <p:spPr>
          <a:xfrm>
            <a:off x="38354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Complementary Skill Sets</a:t>
            </a:r>
            <a:endParaRPr lang="en-US" sz="1100"/>
          </a:p>
        </p:txBody>
      </p:sp>
      <p:sp>
        <p:nvSpPr>
          <p:cNvPr name="TextBox 16" id="16"/>
          <p:cNvSpPr txBox="true"/>
          <p:nvPr/>
        </p:nvSpPr>
        <p:spPr>
          <a:xfrm>
            <a:off x="6908800" y="3086100"/>
            <a:ext cx="27178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Continuous Learning and Adaptation</a:t>
            </a:r>
            <a:endParaRPr lang="en-US" sz="1100"/>
          </a:p>
        </p:txBody>
      </p:sp>
      <p:sp>
        <p:nvSpPr>
          <p:cNvPr name="TextBox 17" id="17"/>
          <p:cNvSpPr txBox="true"/>
          <p:nvPr/>
        </p:nvSpPr>
        <p:spPr>
          <a:xfrm>
            <a:off x="762000" y="3467100"/>
            <a:ext cx="2717800" cy="1739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can handle repetitive tasks, allowing human employees to focus on creative problem-solving and innovative thinking, ultimately leading to more effective collaboration and enhanced business outcomes.</a:t>
            </a:r>
            <a:endParaRPr lang="en-US" sz="1100"/>
          </a:p>
        </p:txBody>
      </p:sp>
      <p:sp>
        <p:nvSpPr>
          <p:cNvPr name="TextBox 18" id="18"/>
          <p:cNvSpPr txBox="true"/>
          <p:nvPr/>
        </p:nvSpPr>
        <p:spPr>
          <a:xfrm>
            <a:off x="3835400" y="3467100"/>
            <a:ext cx="2717800" cy="1739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leveraging the strengths of both humans and AI, businesses can create a synergistic environment where AI provides data-driven insights while humans apply emotional intelligence and contextual understanding to make informed decisions.</a:t>
            </a:r>
            <a:endParaRPr lang="en-US" sz="1100"/>
          </a:p>
        </p:txBody>
      </p:sp>
      <p:sp>
        <p:nvSpPr>
          <p:cNvPr name="TextBox 19" id="19"/>
          <p:cNvSpPr txBox="true"/>
          <p:nvPr/>
        </p:nvSpPr>
        <p:spPr>
          <a:xfrm>
            <a:off x="6908800" y="3746500"/>
            <a:ext cx="2717800" cy="1739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 balanced approach encourages ongoing training and development for employees to work effectively with AI technologies, fostering a culture of adaptability that is essential for navigating the rapidly evolving business landscape.</a:t>
            </a:r>
            <a:endParaRPr lang="en-US" sz="1100"/>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762000" y="1270000"/>
            <a:ext cx="8864600" cy="2667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72000"/>
            <a:ext cx="3111500" cy="12700"/>
          </a:xfrm>
          <a:prstGeom prst="rect">
            <a:avLst/>
          </a:prstGeom>
          <a:solidFill>
            <a:srgbClr val="0EAFB7"/>
          </a:solidFill>
        </p:spPr>
      </p:sp>
      <p:sp>
        <p:nvSpPr>
          <p:cNvPr name="TextBox 8" id="8"/>
          <p:cNvSpPr txBox="true"/>
          <p:nvPr/>
        </p:nvSpPr>
        <p:spPr>
          <a:xfrm>
            <a:off x="762000" y="21463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 Embracing AI for Future Success</a:t>
            </a:r>
            <a:endParaRPr lang="en-US" sz="1100"/>
          </a:p>
        </p:txBody>
      </p:sp>
      <p:sp>
        <p:nvSpPr>
          <p:cNvPr name="TextBox 9" id="9"/>
          <p:cNvSpPr txBox="true"/>
          <p:nvPr/>
        </p:nvSpPr>
        <p:spPr>
          <a:xfrm>
            <a:off x="762000" y="1270000"/>
            <a:ext cx="8864600" cy="2667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800" b="true">
                <a:solidFill>
                  <a:srgbClr val="0EAFB7"/>
                </a:solidFill>
                <a:latin typeface="苹方-简"/>
              </a:rPr>
              <a:t>Section 4</a:t>
            </a:r>
            <a:endParaRPr lang="en-US" sz="1100"/>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7000" r="7000"/>
          <a:stretch>
            <a:fillRect/>
          </a:stretch>
        </p:blipFill>
        <p:spPr>
          <a:xfrm>
            <a:off x="0" y="0"/>
            <a:ext cx="10388600" cy="6718300"/>
          </a:xfrm>
          <a:prstGeom prst="rect">
            <a:avLst/>
          </a:prstGeom>
        </p:spPr>
      </p:pic>
      <p:sp>
        <p:nvSpPr>
          <p:cNvPr name="AutoShape 3" id="3"/>
          <p:cNvSpPr/>
          <p:nvPr/>
        </p:nvSpPr>
        <p:spPr>
          <a:xfrm>
            <a:off x="0" y="0"/>
            <a:ext cx="10388600" cy="6718300"/>
          </a:xfrm>
          <a:prstGeom prst="rect">
            <a:avLst/>
          </a:prstGeom>
          <a:solidFill>
            <a:srgbClr val="000000">
              <a:alpha val="0"/>
            </a:srgbClr>
          </a:solidFill>
        </p:spPr>
      </p:sp>
      <p:sp>
        <p:nvSpPr>
          <p:cNvPr name="AutoShape 4" id="4"/>
          <p:cNvSpPr/>
          <p:nvPr/>
        </p:nvSpPr>
        <p:spPr>
          <a:xfrm>
            <a:off x="762000" y="1689100"/>
            <a:ext cx="2705100" cy="4267200"/>
          </a:xfrm>
          <a:prstGeom prst="rect">
            <a:avLst/>
          </a:prstGeom>
          <a:solidFill>
            <a:srgbClr val="05494D"/>
          </a:solidFill>
        </p:spPr>
      </p:sp>
      <p:sp>
        <p:nvSpPr>
          <p:cNvPr name="AutoShape 5" id="5"/>
          <p:cNvSpPr/>
          <p:nvPr/>
        </p:nvSpPr>
        <p:spPr>
          <a:xfrm>
            <a:off x="3835400" y="1689100"/>
            <a:ext cx="2705100" cy="4267200"/>
          </a:xfrm>
          <a:prstGeom prst="rect">
            <a:avLst/>
          </a:prstGeom>
          <a:solidFill>
            <a:srgbClr val="4CC2C8"/>
          </a:solidFill>
        </p:spPr>
      </p:sp>
      <p:sp>
        <p:nvSpPr>
          <p:cNvPr name="AutoShape 6" id="6"/>
          <p:cNvSpPr/>
          <p:nvPr/>
        </p:nvSpPr>
        <p:spPr>
          <a:xfrm>
            <a:off x="6908800" y="1689100"/>
            <a:ext cx="2705100" cy="4267200"/>
          </a:xfrm>
          <a:prstGeom prst="rect">
            <a:avLst/>
          </a:prstGeom>
          <a:solidFill>
            <a:srgbClr val="05494D"/>
          </a:solidFill>
        </p:spPr>
      </p:sp>
      <p:sp>
        <p:nvSpPr>
          <p:cNvPr name="AutoShape 7" id="7"/>
          <p:cNvSpPr/>
          <p:nvPr/>
        </p:nvSpPr>
        <p:spPr>
          <a:xfrm>
            <a:off x="762000" y="1892300"/>
            <a:ext cx="50800" cy="711200"/>
          </a:xfrm>
          <a:prstGeom prst="rect">
            <a:avLst/>
          </a:prstGeom>
          <a:solidFill>
            <a:srgbClr val="4CC2C8"/>
          </a:solidFill>
        </p:spPr>
      </p:sp>
      <p:sp>
        <p:nvSpPr>
          <p:cNvPr name="AutoShape 8" id="8"/>
          <p:cNvSpPr/>
          <p:nvPr/>
        </p:nvSpPr>
        <p:spPr>
          <a:xfrm>
            <a:off x="3835400" y="1892300"/>
            <a:ext cx="50800" cy="711200"/>
          </a:xfrm>
          <a:prstGeom prst="rect">
            <a:avLst/>
          </a:prstGeom>
          <a:solidFill>
            <a:srgbClr val="05494D"/>
          </a:solidFill>
        </p:spPr>
      </p:sp>
      <p:sp>
        <p:nvSpPr>
          <p:cNvPr name="AutoShape 9" id="9"/>
          <p:cNvSpPr/>
          <p:nvPr/>
        </p:nvSpPr>
        <p:spPr>
          <a:xfrm>
            <a:off x="6908800" y="1892300"/>
            <a:ext cx="50800" cy="711200"/>
          </a:xfrm>
          <a:prstGeom prst="rect">
            <a:avLst/>
          </a:prstGeom>
          <a:solidFill>
            <a:srgbClr val="4CC2C8"/>
          </a:solidFill>
        </p:spPr>
      </p:sp>
      <p:sp>
        <p:nvSpPr>
          <p:cNvPr name="TextBox 10" id="10"/>
          <p:cNvSpPr txBox="true"/>
          <p:nvPr/>
        </p:nvSpPr>
        <p:spPr>
          <a:xfrm>
            <a:off x="10668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01</a:t>
            </a:r>
            <a:endParaRPr lang="en-US" sz="1100"/>
          </a:p>
        </p:txBody>
      </p:sp>
      <p:sp>
        <p:nvSpPr>
          <p:cNvPr name="TextBox 11" id="11"/>
          <p:cNvSpPr txBox="true"/>
          <p:nvPr/>
        </p:nvSpPr>
        <p:spPr>
          <a:xfrm>
            <a:off x="41402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05494D"/>
                </a:solidFill>
                <a:latin typeface="苹方-简"/>
              </a:rPr>
              <a:t>02</a:t>
            </a:r>
            <a:endParaRPr lang="en-US" sz="1100"/>
          </a:p>
        </p:txBody>
      </p:sp>
      <p:sp>
        <p:nvSpPr>
          <p:cNvPr name="TextBox 12" id="12"/>
          <p:cNvSpPr txBox="true"/>
          <p:nvPr/>
        </p:nvSpPr>
        <p:spPr>
          <a:xfrm>
            <a:off x="72136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03</a:t>
            </a:r>
            <a:endParaRPr lang="en-US" sz="1100"/>
          </a:p>
        </p:txBody>
      </p:sp>
      <p:sp>
        <p:nvSpPr>
          <p:cNvPr name="TextBox 13" id="13"/>
          <p:cNvSpPr txBox="true"/>
          <p:nvPr/>
        </p:nvSpPr>
        <p:spPr>
          <a:xfrm>
            <a:off x="762000" y="4572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true">
                <a:solidFill>
                  <a:srgbClr val="FFFFFF"/>
                </a:solidFill>
                <a:latin typeface="苹方-简"/>
              </a:rPr>
              <a:t>The Importance of Staying Ahead in Technology</a:t>
            </a:r>
            <a:endParaRPr lang="en-US" sz="1100"/>
          </a:p>
        </p:txBody>
      </p:sp>
      <p:sp>
        <p:nvSpPr>
          <p:cNvPr name="TextBox 14" id="14"/>
          <p:cNvSpPr txBox="true"/>
          <p:nvPr/>
        </p:nvSpPr>
        <p:spPr>
          <a:xfrm>
            <a:off x="10668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Competitive Advantage through AI</a:t>
            </a:r>
            <a:endParaRPr lang="en-US" sz="1100"/>
          </a:p>
        </p:txBody>
      </p:sp>
      <p:sp>
        <p:nvSpPr>
          <p:cNvPr name="TextBox 15" id="15"/>
          <p:cNvSpPr txBox="true"/>
          <p:nvPr/>
        </p:nvSpPr>
        <p:spPr>
          <a:xfrm>
            <a:off x="41402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Future-Proofing Business Strategies</a:t>
            </a:r>
            <a:endParaRPr lang="en-US" sz="1100"/>
          </a:p>
        </p:txBody>
      </p:sp>
      <p:sp>
        <p:nvSpPr>
          <p:cNvPr name="TextBox 16" id="16"/>
          <p:cNvSpPr txBox="true"/>
          <p:nvPr/>
        </p:nvSpPr>
        <p:spPr>
          <a:xfrm>
            <a:off x="72136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Driving Innovation and Efficiency</a:t>
            </a:r>
            <a:endParaRPr lang="en-US" sz="1100"/>
          </a:p>
        </p:txBody>
      </p:sp>
      <p:sp>
        <p:nvSpPr>
          <p:cNvPr name="TextBox 17" id="17"/>
          <p:cNvSpPr txBox="true"/>
          <p:nvPr/>
        </p:nvSpPr>
        <p:spPr>
          <a:xfrm>
            <a:off x="1066800" y="3949700"/>
            <a:ext cx="20955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Embracing AI technologies allows businesses to innovate faster, streamline operations, and enhance customer experiences, positioning them ahead of competitors who may lag in adoption.</a:t>
            </a:r>
            <a:endParaRPr lang="en-US" sz="1100"/>
          </a:p>
        </p:txBody>
      </p:sp>
      <p:sp>
        <p:nvSpPr>
          <p:cNvPr name="TextBox 18" id="18"/>
          <p:cNvSpPr txBox="true"/>
          <p:nvPr/>
        </p:nvSpPr>
        <p:spPr>
          <a:xfrm>
            <a:off x="4140200" y="39497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Staying ahead in technology ensures that organizations can adapt to market changes and consumer demands, reducing the risk of obsolescence and enabling sustainable growth in a rapidly evolving landscape.</a:t>
            </a:r>
            <a:endParaRPr lang="en-US" sz="1100"/>
          </a:p>
        </p:txBody>
      </p:sp>
      <p:sp>
        <p:nvSpPr>
          <p:cNvPr name="TextBox 19" id="19"/>
          <p:cNvSpPr txBox="true"/>
          <p:nvPr/>
        </p:nvSpPr>
        <p:spPr>
          <a:xfrm>
            <a:off x="7213600" y="39497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integrating AI into their operations, businesses can unlock new opportunities for innovation, improve efficiency, and make data-driven decisions that lead to better outcomes and increased profitability.</a:t>
            </a:r>
            <a:endParaRPr lang="en-US" sz="1100"/>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3000" r="3000"/>
          <a:stretch>
            <a:fillRect/>
          </a:stretch>
        </p:blipFill>
        <p:spPr>
          <a:xfrm>
            <a:off x="6159500" y="762000"/>
            <a:ext cx="3454400" cy="4330700"/>
          </a:xfrm>
          <a:prstGeom prst="rect">
            <a:avLst/>
          </a:prstGeom>
        </p:spPr>
      </p:pic>
      <p:sp>
        <p:nvSpPr>
          <p:cNvPr name="AutoShape 5" id="5"/>
          <p:cNvSpPr/>
          <p:nvPr/>
        </p:nvSpPr>
        <p:spPr>
          <a:xfrm>
            <a:off x="762000" y="3136900"/>
            <a:ext cx="5181600" cy="342900"/>
          </a:xfrm>
          <a:prstGeom prst="rect">
            <a:avLst/>
          </a:prstGeom>
          <a:solidFill>
            <a:srgbClr val="000000">
              <a:alpha val="0"/>
            </a:srgbClr>
          </a:solidFill>
        </p:spPr>
      </p:sp>
      <p:sp>
        <p:nvSpPr>
          <p:cNvPr name="AutoShape 6" id="6"/>
          <p:cNvSpPr/>
          <p:nvPr/>
        </p:nvSpPr>
        <p:spPr>
          <a:xfrm>
            <a:off x="762000" y="3479800"/>
            <a:ext cx="5181600" cy="342900"/>
          </a:xfrm>
          <a:prstGeom prst="rect">
            <a:avLst/>
          </a:prstGeom>
          <a:solidFill>
            <a:srgbClr val="000000">
              <a:alpha val="0"/>
            </a:srgbClr>
          </a:solidFill>
        </p:spPr>
      </p:sp>
      <p:sp>
        <p:nvSpPr>
          <p:cNvPr name="AutoShape 7" id="7"/>
          <p:cNvSpPr/>
          <p:nvPr/>
        </p:nvSpPr>
        <p:spPr>
          <a:xfrm>
            <a:off x="762000" y="3835400"/>
            <a:ext cx="5181600" cy="342900"/>
          </a:xfrm>
          <a:prstGeom prst="rect">
            <a:avLst/>
          </a:prstGeom>
          <a:solidFill>
            <a:srgbClr val="000000">
              <a:alpha val="0"/>
            </a:srgbClr>
          </a:solidFill>
        </p:spPr>
      </p:sp>
      <p:sp>
        <p:nvSpPr>
          <p:cNvPr name="AutoShape 8" id="8"/>
          <p:cNvSpPr/>
          <p:nvPr/>
        </p:nvSpPr>
        <p:spPr>
          <a:xfrm>
            <a:off x="762000" y="4178300"/>
            <a:ext cx="5181600" cy="342900"/>
          </a:xfrm>
          <a:prstGeom prst="rect">
            <a:avLst/>
          </a:prstGeom>
          <a:solidFill>
            <a:srgbClr val="000000">
              <a:alpha val="0"/>
            </a:srgbClr>
          </a:solidFill>
        </p:spPr>
      </p:sp>
      <p:sp>
        <p:nvSpPr>
          <p:cNvPr name="AutoShape 9" id="9"/>
          <p:cNvSpPr/>
          <p:nvPr/>
        </p:nvSpPr>
        <p:spPr>
          <a:xfrm>
            <a:off x="6159500" y="762000"/>
            <a:ext cx="3454400" cy="4330700"/>
          </a:xfrm>
          <a:prstGeom prst="rect">
            <a:avLst/>
          </a:prstGeom>
          <a:solidFill>
            <a:srgbClr val="000000">
              <a:alpha val="0"/>
            </a:srgbClr>
          </a:solidFill>
        </p:spPr>
      </p:sp>
      <p:sp>
        <p:nvSpPr>
          <p:cNvPr name="TextBox 10" id="10"/>
          <p:cNvSpPr txBox="true"/>
          <p:nvPr/>
        </p:nvSpPr>
        <p:spPr>
          <a:xfrm>
            <a:off x="762000" y="1016000"/>
            <a:ext cx="49276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0EAFB7"/>
                </a:solidFill>
                <a:latin typeface="苹方-简"/>
              </a:rPr>
              <a:t>Content</a:t>
            </a:r>
            <a:endParaRPr lang="en-US" sz="1100"/>
          </a:p>
        </p:txBody>
      </p:sp>
      <p:sp>
        <p:nvSpPr>
          <p:cNvPr name="TextBox 11" id="11"/>
          <p:cNvSpPr txBox="true"/>
          <p:nvPr/>
        </p:nvSpPr>
        <p:spPr>
          <a:xfrm>
            <a:off x="762000" y="3136900"/>
            <a:ext cx="5181600" cy="2413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false">
                <a:solidFill>
                  <a:srgbClr val="FFFFFF"/>
                </a:solidFill>
                <a:latin typeface="苹方-简"/>
              </a:rPr>
              <a:t>1. The Impact of AI on Business Operations</a:t>
            </a:r>
            <a:endParaRPr lang="en-US" sz="1100"/>
          </a:p>
        </p:txBody>
      </p:sp>
      <p:sp>
        <p:nvSpPr>
          <p:cNvPr name="TextBox 12" id="12"/>
          <p:cNvSpPr txBox="true"/>
          <p:nvPr/>
        </p:nvSpPr>
        <p:spPr>
          <a:xfrm>
            <a:off x="762000" y="3479800"/>
            <a:ext cx="5181600" cy="2413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false">
                <a:solidFill>
                  <a:srgbClr val="FFFFFF"/>
                </a:solidFill>
                <a:latin typeface="苹方-简"/>
              </a:rPr>
              <a:t>2. AI-Driven Innovation in Products and Services</a:t>
            </a:r>
            <a:endParaRPr lang="en-US" sz="1100"/>
          </a:p>
        </p:txBody>
      </p:sp>
      <p:sp>
        <p:nvSpPr>
          <p:cNvPr name="TextBox 13" id="13"/>
          <p:cNvSpPr txBox="true"/>
          <p:nvPr/>
        </p:nvSpPr>
        <p:spPr>
          <a:xfrm>
            <a:off x="762000" y="3835400"/>
            <a:ext cx="5181600" cy="2413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false">
                <a:solidFill>
                  <a:srgbClr val="FFFFFF"/>
                </a:solidFill>
                <a:latin typeface="苹方-简"/>
              </a:rPr>
              <a:t>3. Challenges and Considerations in AI Adoption</a:t>
            </a:r>
            <a:endParaRPr lang="en-US" sz="1100"/>
          </a:p>
        </p:txBody>
      </p:sp>
      <p:sp>
        <p:nvSpPr>
          <p:cNvPr name="TextBox 14" id="14"/>
          <p:cNvSpPr txBox="true"/>
          <p:nvPr/>
        </p:nvSpPr>
        <p:spPr>
          <a:xfrm>
            <a:off x="762000" y="4178300"/>
            <a:ext cx="5181600" cy="2413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600" b="false">
                <a:solidFill>
                  <a:srgbClr val="FFFFFF"/>
                </a:solidFill>
                <a:latin typeface="苹方-简"/>
              </a:rPr>
              <a:t>4. Embracing AI for Future Success</a:t>
            </a:r>
            <a:endParaRPr lang="en-US" sz="1100"/>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000" r="4000"/>
          <a:stretch>
            <a:fillRect/>
          </a:stretch>
        </p:blipFill>
        <p:spPr>
          <a:xfrm>
            <a:off x="0" y="0"/>
            <a:ext cx="10388600" cy="7683500"/>
          </a:xfrm>
          <a:prstGeom prst="rect">
            <a:avLst/>
          </a:prstGeom>
        </p:spPr>
      </p:pic>
      <p:sp>
        <p:nvSpPr>
          <p:cNvPr name="AutoShape 3" id="3"/>
          <p:cNvSpPr/>
          <p:nvPr/>
        </p:nvSpPr>
        <p:spPr>
          <a:xfrm>
            <a:off x="0" y="0"/>
            <a:ext cx="10388600" cy="7683500"/>
          </a:xfrm>
          <a:prstGeom prst="rect">
            <a:avLst/>
          </a:prstGeom>
          <a:solidFill>
            <a:srgbClr val="000000">
              <a:alpha val="0"/>
            </a:srgbClr>
          </a:solidFill>
        </p:spPr>
      </p:sp>
      <p:pic>
        <p:nvPicPr>
          <p:cNvPr name="Picture 4" id="4"/>
          <p:cNvPicPr>
            <a:picLocks noChangeAspect="true"/>
          </p:cNvPicPr>
          <p:nvPr/>
        </p:nvPicPr>
        <p:blipFill>
          <a:blip r:embed="rId3"/>
          <a:srcRect l="31000" r="31000"/>
          <a:stretch>
            <a:fillRect/>
          </a:stretch>
        </p:blipFill>
        <p:spPr>
          <a:xfrm>
            <a:off x="533400" y="533400"/>
            <a:ext cx="3454400" cy="6616700"/>
          </a:xfrm>
          <a:prstGeom prst="rect">
            <a:avLst/>
          </a:prstGeom>
        </p:spPr>
      </p:pic>
      <p:sp>
        <p:nvSpPr>
          <p:cNvPr name="AutoShape 5" id="5"/>
          <p:cNvSpPr/>
          <p:nvPr/>
        </p:nvSpPr>
        <p:spPr>
          <a:xfrm>
            <a:off x="4572000" y="1917700"/>
            <a:ext cx="5156200" cy="1524000"/>
          </a:xfrm>
          <a:prstGeom prst="rect">
            <a:avLst/>
          </a:prstGeom>
          <a:solidFill>
            <a:srgbClr val="05494D"/>
          </a:solidFill>
        </p:spPr>
      </p:sp>
      <p:sp>
        <p:nvSpPr>
          <p:cNvPr name="AutoShape 6" id="6"/>
          <p:cNvSpPr/>
          <p:nvPr/>
        </p:nvSpPr>
        <p:spPr>
          <a:xfrm>
            <a:off x="4572000" y="3657600"/>
            <a:ext cx="5156200" cy="1524000"/>
          </a:xfrm>
          <a:prstGeom prst="rect">
            <a:avLst/>
          </a:prstGeom>
          <a:solidFill>
            <a:srgbClr val="4CC2C8"/>
          </a:solidFill>
        </p:spPr>
      </p:sp>
      <p:sp>
        <p:nvSpPr>
          <p:cNvPr name="AutoShape 7" id="7"/>
          <p:cNvSpPr/>
          <p:nvPr/>
        </p:nvSpPr>
        <p:spPr>
          <a:xfrm>
            <a:off x="4572000" y="5384800"/>
            <a:ext cx="5156200" cy="1524000"/>
          </a:xfrm>
          <a:prstGeom prst="rect">
            <a:avLst/>
          </a:prstGeom>
          <a:solidFill>
            <a:srgbClr val="05494D"/>
          </a:solidFill>
        </p:spPr>
      </p:sp>
      <p:sp>
        <p:nvSpPr>
          <p:cNvPr name="AutoShape 8" id="8"/>
          <p:cNvSpPr/>
          <p:nvPr/>
        </p:nvSpPr>
        <p:spPr>
          <a:xfrm>
            <a:off x="533400" y="533400"/>
            <a:ext cx="3454400" cy="6616700"/>
          </a:xfrm>
          <a:prstGeom prst="rect">
            <a:avLst/>
          </a:prstGeom>
          <a:solidFill>
            <a:srgbClr val="000000">
              <a:alpha val="0"/>
            </a:srgbClr>
          </a:solidFill>
        </p:spPr>
      </p:sp>
      <p:sp>
        <p:nvSpPr>
          <p:cNvPr name="AutoShape 9" id="9"/>
          <p:cNvSpPr/>
          <p:nvPr/>
        </p:nvSpPr>
        <p:spPr>
          <a:xfrm>
            <a:off x="4572000" y="2070100"/>
            <a:ext cx="50800" cy="1219200"/>
          </a:xfrm>
          <a:prstGeom prst="rect">
            <a:avLst/>
          </a:prstGeom>
          <a:solidFill>
            <a:srgbClr val="4CC2C8"/>
          </a:solidFill>
        </p:spPr>
      </p:sp>
      <p:sp>
        <p:nvSpPr>
          <p:cNvPr name="AutoShape 10" id="10"/>
          <p:cNvSpPr/>
          <p:nvPr/>
        </p:nvSpPr>
        <p:spPr>
          <a:xfrm>
            <a:off x="4572000" y="3810000"/>
            <a:ext cx="50800" cy="1219200"/>
          </a:xfrm>
          <a:prstGeom prst="rect">
            <a:avLst/>
          </a:prstGeom>
          <a:solidFill>
            <a:srgbClr val="05494D"/>
          </a:solidFill>
        </p:spPr>
      </p:sp>
      <p:sp>
        <p:nvSpPr>
          <p:cNvPr name="AutoShape 11" id="11"/>
          <p:cNvSpPr/>
          <p:nvPr/>
        </p:nvSpPr>
        <p:spPr>
          <a:xfrm>
            <a:off x="4572000" y="5537200"/>
            <a:ext cx="50800" cy="1219200"/>
          </a:xfrm>
          <a:prstGeom prst="rect">
            <a:avLst/>
          </a:prstGeom>
          <a:solidFill>
            <a:srgbClr val="4CC2C8"/>
          </a:solidFill>
        </p:spPr>
      </p:sp>
      <p:sp>
        <p:nvSpPr>
          <p:cNvPr name="AutoShape 12" id="12"/>
          <p:cNvSpPr/>
          <p:nvPr/>
        </p:nvSpPr>
        <p:spPr>
          <a:xfrm>
            <a:off x="533400" y="0"/>
            <a:ext cx="0" cy="0"/>
          </a:xfrm>
          <a:prstGeom prst="rect">
            <a:avLst/>
          </a:prstGeom>
          <a:solidFill>
            <a:srgbClr val="000000">
              <a:alpha val="0"/>
            </a:srgbClr>
          </a:solidFill>
        </p:spPr>
      </p:sp>
      <p:sp>
        <p:nvSpPr>
          <p:cNvPr name="TextBox 13" id="13"/>
          <p:cNvSpPr txBox="true"/>
          <p:nvPr/>
        </p:nvSpPr>
        <p:spPr>
          <a:xfrm>
            <a:off x="4572000" y="609600"/>
            <a:ext cx="51562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Steps to Integrate AI into Your Business Strategy</a:t>
            </a:r>
            <a:endParaRPr lang="en-US" sz="1100"/>
          </a:p>
        </p:txBody>
      </p:sp>
      <p:sp>
        <p:nvSpPr>
          <p:cNvPr name="TextBox 14" id="14"/>
          <p:cNvSpPr txBox="true"/>
          <p:nvPr/>
        </p:nvSpPr>
        <p:spPr>
          <a:xfrm>
            <a:off x="4724400" y="20701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Assess Current Capabilities</a:t>
            </a:r>
            <a:endParaRPr lang="en-US" sz="1100"/>
          </a:p>
        </p:txBody>
      </p:sp>
      <p:sp>
        <p:nvSpPr>
          <p:cNvPr name="TextBox 15" id="15"/>
          <p:cNvSpPr txBox="true"/>
          <p:nvPr/>
        </p:nvSpPr>
        <p:spPr>
          <a:xfrm>
            <a:off x="4724400" y="38100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Define Clear Objectives</a:t>
            </a:r>
            <a:endParaRPr lang="en-US" sz="1100"/>
          </a:p>
        </p:txBody>
      </p:sp>
      <p:sp>
        <p:nvSpPr>
          <p:cNvPr name="TextBox 16" id="16"/>
          <p:cNvSpPr txBox="true"/>
          <p:nvPr/>
        </p:nvSpPr>
        <p:spPr>
          <a:xfrm>
            <a:off x="4724400" y="55372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Develop a Roadmap for Implementation</a:t>
            </a:r>
            <a:endParaRPr lang="en-US" sz="1100"/>
          </a:p>
        </p:txBody>
      </p:sp>
      <p:sp>
        <p:nvSpPr>
          <p:cNvPr name="TextBox 17" id="17"/>
          <p:cNvSpPr txBox="true"/>
          <p:nvPr/>
        </p:nvSpPr>
        <p:spPr>
          <a:xfrm>
            <a:off x="4724400" y="24384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Begin by evaluating your existing technology infrastructure and workforce skills to identify gaps and opportunities for AI integration, ensuring alignment with your business goals and objectives.</a:t>
            </a:r>
            <a:endParaRPr lang="en-US" sz="1100"/>
          </a:p>
        </p:txBody>
      </p:sp>
      <p:sp>
        <p:nvSpPr>
          <p:cNvPr name="TextBox 18" id="18"/>
          <p:cNvSpPr txBox="true"/>
          <p:nvPr/>
        </p:nvSpPr>
        <p:spPr>
          <a:xfrm>
            <a:off x="4724400" y="41783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Establish specific, measurable goals for AI implementation, such as improving operational efficiency, enhancing customer experience, or driving innovation, to guide your strategy and measure success effectively.</a:t>
            </a:r>
            <a:endParaRPr lang="en-US" sz="1100"/>
          </a:p>
        </p:txBody>
      </p:sp>
      <p:sp>
        <p:nvSpPr>
          <p:cNvPr name="TextBox 19" id="19"/>
          <p:cNvSpPr txBox="true"/>
          <p:nvPr/>
        </p:nvSpPr>
        <p:spPr>
          <a:xfrm>
            <a:off x="4724400" y="59182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Create a detailed plan outlining the steps for AI integration, including timelines, resource allocation, and stakeholder engagement, to ensure a structured approach that facilitates smooth adoption and minimizes disruption.</a:t>
            </a:r>
            <a:endParaRPr lang="en-US" sz="1100"/>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4000" r="4000"/>
          <a:stretch>
            <a:fillRect/>
          </a:stretch>
        </p:blipFill>
        <p:spPr>
          <a:xfrm>
            <a:off x="0" y="0"/>
            <a:ext cx="10388600" cy="6248400"/>
          </a:xfrm>
          <a:prstGeom prst="rect">
            <a:avLst/>
          </a:prstGeom>
        </p:spPr>
      </p:pic>
      <p:sp>
        <p:nvSpPr>
          <p:cNvPr name="AutoShape 3" id="3"/>
          <p:cNvSpPr/>
          <p:nvPr/>
        </p:nvSpPr>
        <p:spPr>
          <a:xfrm>
            <a:off x="0" y="0"/>
            <a:ext cx="10388600" cy="6248400"/>
          </a:xfrm>
          <a:prstGeom prst="rect">
            <a:avLst/>
          </a:prstGeom>
          <a:solidFill>
            <a:srgbClr val="000000">
              <a:alpha val="0"/>
            </a:srgbClr>
          </a:solidFill>
        </p:spPr>
      </p:sp>
      <p:sp>
        <p:nvSpPr>
          <p:cNvPr name="AutoShape 4" id="4"/>
          <p:cNvSpPr/>
          <p:nvPr/>
        </p:nvSpPr>
        <p:spPr>
          <a:xfrm>
            <a:off x="762000" y="1409700"/>
            <a:ext cx="2717800" cy="4076700"/>
          </a:xfrm>
          <a:prstGeom prst="roundRect">
            <a:avLst>
              <a:gd name="adj" fmla="val 3738"/>
            </a:avLst>
          </a:prstGeom>
          <a:solidFill>
            <a:srgbClr val="000000">
              <a:alpha val="0"/>
            </a:srgbClr>
          </a:solidFill>
        </p:spPr>
      </p:sp>
      <p:sp>
        <p:nvSpPr>
          <p:cNvPr name="AutoShape 5" id="5"/>
          <p:cNvSpPr/>
          <p:nvPr/>
        </p:nvSpPr>
        <p:spPr>
          <a:xfrm>
            <a:off x="3835400" y="1409700"/>
            <a:ext cx="2717800" cy="4076700"/>
          </a:xfrm>
          <a:prstGeom prst="roundRect">
            <a:avLst>
              <a:gd name="adj" fmla="val 3738"/>
            </a:avLst>
          </a:prstGeom>
          <a:solidFill>
            <a:srgbClr val="000000">
              <a:alpha val="0"/>
            </a:srgbClr>
          </a:solidFill>
        </p:spPr>
      </p:sp>
      <p:sp>
        <p:nvSpPr>
          <p:cNvPr name="AutoShape 6" id="6"/>
          <p:cNvSpPr/>
          <p:nvPr/>
        </p:nvSpPr>
        <p:spPr>
          <a:xfrm>
            <a:off x="6908800" y="1409700"/>
            <a:ext cx="2717800" cy="4076700"/>
          </a:xfrm>
          <a:prstGeom prst="roundRect">
            <a:avLst>
              <a:gd name="adj" fmla="val 3738"/>
            </a:avLst>
          </a:prstGeom>
          <a:solidFill>
            <a:srgbClr val="000000">
              <a:alpha val="0"/>
            </a:srgbClr>
          </a:solidFill>
        </p:spPr>
      </p:sp>
      <p:sp>
        <p:nvSpPr>
          <p:cNvPr name="AutoShape 7" id="7"/>
          <p:cNvSpPr/>
          <p:nvPr/>
        </p:nvSpPr>
        <p:spPr>
          <a:xfrm>
            <a:off x="762000" y="5664200"/>
            <a:ext cx="2717800" cy="50800"/>
          </a:xfrm>
          <a:prstGeom prst="rect">
            <a:avLst/>
          </a:prstGeom>
          <a:solidFill>
            <a:srgbClr val="0EAFB7"/>
          </a:solidFill>
        </p:spPr>
      </p:sp>
      <p:sp>
        <p:nvSpPr>
          <p:cNvPr name="AutoShape 8" id="8"/>
          <p:cNvSpPr/>
          <p:nvPr/>
        </p:nvSpPr>
        <p:spPr>
          <a:xfrm>
            <a:off x="3835400" y="5664200"/>
            <a:ext cx="2717800" cy="50800"/>
          </a:xfrm>
          <a:prstGeom prst="rect">
            <a:avLst/>
          </a:prstGeom>
          <a:solidFill>
            <a:srgbClr val="0EAFB7"/>
          </a:solidFill>
        </p:spPr>
      </p:sp>
      <p:sp>
        <p:nvSpPr>
          <p:cNvPr name="AutoShape 9" id="9"/>
          <p:cNvSpPr/>
          <p:nvPr/>
        </p:nvSpPr>
        <p:spPr>
          <a:xfrm>
            <a:off x="6908800" y="5664200"/>
            <a:ext cx="2717800" cy="50800"/>
          </a:xfrm>
          <a:prstGeom prst="rect">
            <a:avLst/>
          </a:prstGeom>
          <a:solidFill>
            <a:srgbClr val="0EAFB7"/>
          </a:solidFill>
        </p:spPr>
      </p:sp>
      <p:pic>
        <p:nvPicPr>
          <p:cNvPr name="Picture 10" id="10"/>
          <p:cNvPicPr>
            <a:picLocks noChangeAspect="true"/>
          </p:cNvPicPr>
          <p:nvPr/>
        </p:nvPicPr>
        <p:blipFill>
          <a:blip r:embed="rId3"/>
          <a:srcRect t="5000" b="5000"/>
          <a:stretch>
            <a:fillRect/>
          </a:stretch>
        </p:blipFill>
        <p:spPr>
          <a:xfrm>
            <a:off x="762000" y="1409700"/>
            <a:ext cx="2717800" cy="1524000"/>
          </a:xfrm>
          <a:prstGeom prst="roundRect">
            <a:avLst>
              <a:gd name="adj" fmla="val 833"/>
            </a:avLst>
          </a:prstGeom>
        </p:spPr>
      </p:pic>
      <p:pic>
        <p:nvPicPr>
          <p:cNvPr name="Picture 11" id="11"/>
          <p:cNvPicPr>
            <a:picLocks noChangeAspect="true"/>
          </p:cNvPicPr>
          <p:nvPr/>
        </p:nvPicPr>
        <p:blipFill>
          <a:blip r:embed="rId4"/>
          <a:srcRect l="1000" r="1000"/>
          <a:stretch>
            <a:fillRect/>
          </a:stretch>
        </p:blipFill>
        <p:spPr>
          <a:xfrm>
            <a:off x="3835400" y="1409700"/>
            <a:ext cx="2717800" cy="1524000"/>
          </a:xfrm>
          <a:prstGeom prst="roundRect">
            <a:avLst>
              <a:gd name="adj" fmla="val 833"/>
            </a:avLst>
          </a:prstGeom>
        </p:spPr>
      </p:pic>
      <p:pic>
        <p:nvPicPr>
          <p:cNvPr name="Picture 12" id="12"/>
          <p:cNvPicPr>
            <a:picLocks noChangeAspect="true"/>
          </p:cNvPicPr>
          <p:nvPr/>
        </p:nvPicPr>
        <p:blipFill>
          <a:blip r:embed="rId5"/>
          <a:srcRect t="11000" b="11000"/>
          <a:stretch>
            <a:fillRect/>
          </a:stretch>
        </p:blipFill>
        <p:spPr>
          <a:xfrm>
            <a:off x="6908800" y="1409700"/>
            <a:ext cx="2717800" cy="1524000"/>
          </a:xfrm>
          <a:prstGeom prst="roundRect">
            <a:avLst>
              <a:gd name="adj" fmla="val 833"/>
            </a:avLst>
          </a:prstGeom>
        </p:spPr>
      </p:pic>
      <p:sp>
        <p:nvSpPr>
          <p:cNvPr name="TextBox 13" id="13"/>
          <p:cNvSpPr txBox="true"/>
          <p:nvPr/>
        </p:nvSpPr>
        <p:spPr>
          <a:xfrm>
            <a:off x="762000" y="5334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Join the AI Revolution Today!</a:t>
            </a:r>
            <a:endParaRPr lang="en-US" sz="1100"/>
          </a:p>
        </p:txBody>
      </p:sp>
      <p:sp>
        <p:nvSpPr>
          <p:cNvPr name="TextBox 14" id="14"/>
          <p:cNvSpPr txBox="true"/>
          <p:nvPr/>
        </p:nvSpPr>
        <p:spPr>
          <a:xfrm>
            <a:off x="762000" y="3086100"/>
            <a:ext cx="27178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Unlock Competitive Advantages</a:t>
            </a:r>
            <a:endParaRPr lang="en-US" sz="1100"/>
          </a:p>
        </p:txBody>
      </p:sp>
      <p:sp>
        <p:nvSpPr>
          <p:cNvPr name="TextBox 15" id="15"/>
          <p:cNvSpPr txBox="true"/>
          <p:nvPr/>
        </p:nvSpPr>
        <p:spPr>
          <a:xfrm>
            <a:off x="38354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Future-Proof Your Business</a:t>
            </a:r>
            <a:endParaRPr lang="en-US" sz="1100"/>
          </a:p>
        </p:txBody>
      </p:sp>
      <p:sp>
        <p:nvSpPr>
          <p:cNvPr name="TextBox 16" id="16"/>
          <p:cNvSpPr txBox="true"/>
          <p:nvPr/>
        </p:nvSpPr>
        <p:spPr>
          <a:xfrm>
            <a:off x="69088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Drive Innovation and Growth</a:t>
            </a:r>
            <a:endParaRPr lang="en-US" sz="1100"/>
          </a:p>
        </p:txBody>
      </p:sp>
      <p:sp>
        <p:nvSpPr>
          <p:cNvPr name="TextBox 17" id="17"/>
          <p:cNvSpPr txBox="true"/>
          <p:nvPr/>
        </p:nvSpPr>
        <p:spPr>
          <a:xfrm>
            <a:off x="762000" y="3746500"/>
            <a:ext cx="2717800" cy="1739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Embracing AI technologies empowers businesses to streamline operations, enhance customer experiences, and innovate products, positioning them ahead of competitors in a rapidly evolving market.</a:t>
            </a:r>
            <a:endParaRPr lang="en-US" sz="1100"/>
          </a:p>
        </p:txBody>
      </p:sp>
      <p:sp>
        <p:nvSpPr>
          <p:cNvPr name="TextBox 18" id="18"/>
          <p:cNvSpPr txBox="true"/>
          <p:nvPr/>
        </p:nvSpPr>
        <p:spPr>
          <a:xfrm>
            <a:off x="3835400" y="3467100"/>
            <a:ext cx="2717800" cy="1320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integrating AI into your strategy, you can adapt to changing consumer demands and market trends, ensuring long-term sustainability and resilience against disruption.</a:t>
            </a:r>
            <a:endParaRPr lang="en-US" sz="1100"/>
          </a:p>
        </p:txBody>
      </p:sp>
      <p:sp>
        <p:nvSpPr>
          <p:cNvPr name="TextBox 19" id="19"/>
          <p:cNvSpPr txBox="true"/>
          <p:nvPr/>
        </p:nvSpPr>
        <p:spPr>
          <a:xfrm>
            <a:off x="6908800" y="3467100"/>
            <a:ext cx="2717800" cy="1524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not only improves efficiency but also fosters a culture of innovation, enabling businesses to explore new opportunities and drive growth through data-driven insights and automation.</a:t>
            </a:r>
            <a:endParaRPr lang="en-US" sz="1100"/>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0" y="0"/>
            <a:ext cx="10388600" cy="5854700"/>
          </a:xfrm>
          <a:prstGeom prst="rect">
            <a:avLst/>
          </a:prstGeom>
          <a:solidFill>
            <a:srgbClr val="09162E"/>
          </a:solidFill>
        </p:spPr>
      </p:sp>
      <p:pic>
        <p:nvPicPr>
          <p:cNvPr name="Picture 3" id="3"/>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4" id="4"/>
          <p:cNvSpPr/>
          <p:nvPr/>
        </p:nvSpPr>
        <p:spPr>
          <a:xfrm>
            <a:off x="1016000" y="3492500"/>
            <a:ext cx="8610600" cy="1066800"/>
          </a:xfrm>
          <a:prstGeom prst="rect">
            <a:avLst/>
          </a:prstGeom>
          <a:solidFill>
            <a:srgbClr val="000000">
              <a:alpha val="0"/>
            </a:srgbClr>
          </a:solidFill>
        </p:spPr>
      </p:sp>
      <p:sp>
        <p:nvSpPr>
          <p:cNvPr name="AutoShape 5" id="5"/>
          <p:cNvSpPr/>
          <p:nvPr/>
        </p:nvSpPr>
        <p:spPr>
          <a:xfrm>
            <a:off x="0" y="0"/>
            <a:ext cx="10388600" cy="5854700"/>
          </a:xfrm>
          <a:prstGeom prst="rect">
            <a:avLst/>
          </a:prstGeom>
          <a:solidFill>
            <a:srgbClr val="000000">
              <a:alpha val="0"/>
            </a:srgbClr>
          </a:solidFill>
        </p:spPr>
      </p:sp>
      <p:sp>
        <p:nvSpPr>
          <p:cNvPr name="TextBox 6" id="6"/>
          <p:cNvSpPr txBox="true"/>
          <p:nvPr/>
        </p:nvSpPr>
        <p:spPr>
          <a:xfrm>
            <a:off x="1016000" y="2286000"/>
            <a:ext cx="8610600" cy="8509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5600" b="false">
                <a:solidFill>
                  <a:srgbClr val="0EAFB7"/>
                </a:solidFill>
                <a:latin typeface="苹方-简"/>
              </a:rPr>
              <a:t>Join Us!</a:t>
            </a:r>
            <a:endParaRPr lang="en-US" sz="1100"/>
          </a:p>
        </p:txBody>
      </p:sp>
      <p:sp>
        <p:nvSpPr>
          <p:cNvPr name="TextBox 7" id="7"/>
          <p:cNvSpPr txBox="true"/>
          <p:nvPr/>
        </p:nvSpPr>
        <p:spPr>
          <a:xfrm>
            <a:off x="1016000" y="3492500"/>
            <a:ext cx="8610600" cy="2032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400" b="false">
                <a:solidFill>
                  <a:srgbClr val="FFFFFF"/>
                </a:solidFill>
                <a:latin typeface="苹方-简"/>
              </a:rPr>
              <a:t>Interested in learning more about how AI can enhance your Technology &amp; Innovation  experience? </a:t>
            </a:r>
            <a:endParaRPr lang="en-US" sz="1100"/>
          </a:p>
        </p:txBody>
      </p:sp>
      <p:sp>
        <p:nvSpPr>
          <p:cNvPr name="TextBox 8" id="8"/>
          <p:cNvSpPr txBox="true"/>
          <p:nvPr/>
        </p:nvSpPr>
        <p:spPr>
          <a:xfrm>
            <a:off x="1016000" y="3911600"/>
            <a:ext cx="8610600" cy="2032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400" b="false">
                <a:solidFill>
                  <a:srgbClr val="FFFFFF"/>
                </a:solidFill>
                <a:latin typeface="苹方-简"/>
              </a:rPr>
              <a:t>Contact us today to discover our innovative solutions tailored to meet your needs.</a:t>
            </a:r>
            <a:endParaRPr lang="en-US" sz="1100"/>
          </a:p>
        </p:txBody>
      </p:sp>
      <p:sp>
        <p:nvSpPr>
          <p:cNvPr name="TextBox 9" id="9"/>
          <p:cNvSpPr txBox="true"/>
          <p:nvPr/>
        </p:nvSpPr>
        <p:spPr>
          <a:xfrm>
            <a:off x="1016000" y="4343400"/>
            <a:ext cx="8610600" cy="2032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400" b="false">
                <a:solidFill>
                  <a:srgbClr val="FFFFFF"/>
                </a:solidFill>
                <a:latin typeface="苹方-简"/>
              </a:rPr>
              <a:t>Contact: Koncpt.ai@gmail.com</a:t>
            </a:r>
            <a:endParaRPr lang="en-US" sz="1100"/>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762000" y="1270000"/>
            <a:ext cx="8864600" cy="2667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72000"/>
            <a:ext cx="3111500" cy="12700"/>
          </a:xfrm>
          <a:prstGeom prst="rect">
            <a:avLst/>
          </a:prstGeom>
          <a:solidFill>
            <a:srgbClr val="0EAFB7"/>
          </a:solidFill>
        </p:spPr>
      </p:sp>
      <p:sp>
        <p:nvSpPr>
          <p:cNvPr name="TextBox 8" id="8"/>
          <p:cNvSpPr txBox="true"/>
          <p:nvPr/>
        </p:nvSpPr>
        <p:spPr>
          <a:xfrm>
            <a:off x="762000" y="21463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The Impact of AI on Business Operations</a:t>
            </a:r>
            <a:endParaRPr lang="en-US" sz="1100"/>
          </a:p>
        </p:txBody>
      </p:sp>
      <p:sp>
        <p:nvSpPr>
          <p:cNvPr name="TextBox 9" id="9"/>
          <p:cNvSpPr txBox="true"/>
          <p:nvPr/>
        </p:nvSpPr>
        <p:spPr>
          <a:xfrm>
            <a:off x="762000" y="1270000"/>
            <a:ext cx="8864600" cy="2667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800" b="true">
                <a:solidFill>
                  <a:srgbClr val="0EAFB7"/>
                </a:solidFill>
                <a:latin typeface="苹方-简"/>
              </a:rPr>
              <a:t>Section 1</a:t>
            </a:r>
            <a:endParaRPr lang="en-US" sz="1100"/>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8000" r="8000"/>
          <a:stretch>
            <a:fillRect/>
          </a:stretch>
        </p:blipFill>
        <p:spPr>
          <a:xfrm>
            <a:off x="0" y="0"/>
            <a:ext cx="10388600" cy="6934200"/>
          </a:xfrm>
          <a:prstGeom prst="rect">
            <a:avLst/>
          </a:prstGeom>
        </p:spPr>
      </p:pic>
      <p:sp>
        <p:nvSpPr>
          <p:cNvPr name="AutoShape 3" id="3"/>
          <p:cNvSpPr/>
          <p:nvPr/>
        </p:nvSpPr>
        <p:spPr>
          <a:xfrm>
            <a:off x="0" y="0"/>
            <a:ext cx="10388600" cy="6934200"/>
          </a:xfrm>
          <a:prstGeom prst="rect">
            <a:avLst/>
          </a:prstGeom>
          <a:solidFill>
            <a:srgbClr val="000000">
              <a:alpha val="0"/>
            </a:srgbClr>
          </a:solidFill>
        </p:spPr>
      </p:sp>
      <p:sp>
        <p:nvSpPr>
          <p:cNvPr name="AutoShape 4" id="4"/>
          <p:cNvSpPr/>
          <p:nvPr/>
        </p:nvSpPr>
        <p:spPr>
          <a:xfrm>
            <a:off x="762000" y="1689100"/>
            <a:ext cx="2705100" cy="4470400"/>
          </a:xfrm>
          <a:prstGeom prst="rect">
            <a:avLst/>
          </a:prstGeom>
          <a:solidFill>
            <a:srgbClr val="05494D"/>
          </a:solidFill>
        </p:spPr>
      </p:sp>
      <p:sp>
        <p:nvSpPr>
          <p:cNvPr name="AutoShape 5" id="5"/>
          <p:cNvSpPr/>
          <p:nvPr/>
        </p:nvSpPr>
        <p:spPr>
          <a:xfrm>
            <a:off x="3835400" y="1689100"/>
            <a:ext cx="2705100" cy="4470400"/>
          </a:xfrm>
          <a:prstGeom prst="rect">
            <a:avLst/>
          </a:prstGeom>
          <a:solidFill>
            <a:srgbClr val="4CC2C8"/>
          </a:solidFill>
        </p:spPr>
      </p:sp>
      <p:sp>
        <p:nvSpPr>
          <p:cNvPr name="AutoShape 6" id="6"/>
          <p:cNvSpPr/>
          <p:nvPr/>
        </p:nvSpPr>
        <p:spPr>
          <a:xfrm>
            <a:off x="6908800" y="1689100"/>
            <a:ext cx="2705100" cy="4470400"/>
          </a:xfrm>
          <a:prstGeom prst="rect">
            <a:avLst/>
          </a:prstGeom>
          <a:solidFill>
            <a:srgbClr val="05494D"/>
          </a:solidFill>
        </p:spPr>
      </p:sp>
      <p:sp>
        <p:nvSpPr>
          <p:cNvPr name="AutoShape 7" id="7"/>
          <p:cNvSpPr/>
          <p:nvPr/>
        </p:nvSpPr>
        <p:spPr>
          <a:xfrm>
            <a:off x="762000" y="1892300"/>
            <a:ext cx="50800" cy="711200"/>
          </a:xfrm>
          <a:prstGeom prst="rect">
            <a:avLst/>
          </a:prstGeom>
          <a:solidFill>
            <a:srgbClr val="4CC2C8"/>
          </a:solidFill>
        </p:spPr>
      </p:sp>
      <p:sp>
        <p:nvSpPr>
          <p:cNvPr name="AutoShape 8" id="8"/>
          <p:cNvSpPr/>
          <p:nvPr/>
        </p:nvSpPr>
        <p:spPr>
          <a:xfrm>
            <a:off x="3835400" y="1892300"/>
            <a:ext cx="50800" cy="711200"/>
          </a:xfrm>
          <a:prstGeom prst="rect">
            <a:avLst/>
          </a:prstGeom>
          <a:solidFill>
            <a:srgbClr val="05494D"/>
          </a:solidFill>
        </p:spPr>
      </p:sp>
      <p:sp>
        <p:nvSpPr>
          <p:cNvPr name="AutoShape 9" id="9"/>
          <p:cNvSpPr/>
          <p:nvPr/>
        </p:nvSpPr>
        <p:spPr>
          <a:xfrm>
            <a:off x="6908800" y="1892300"/>
            <a:ext cx="50800" cy="711200"/>
          </a:xfrm>
          <a:prstGeom prst="rect">
            <a:avLst/>
          </a:prstGeom>
          <a:solidFill>
            <a:srgbClr val="4CC2C8"/>
          </a:solidFill>
        </p:spPr>
      </p:sp>
      <p:sp>
        <p:nvSpPr>
          <p:cNvPr name="TextBox 10" id="10"/>
          <p:cNvSpPr txBox="true"/>
          <p:nvPr/>
        </p:nvSpPr>
        <p:spPr>
          <a:xfrm>
            <a:off x="10668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01</a:t>
            </a:r>
            <a:endParaRPr lang="en-US" sz="1100"/>
          </a:p>
        </p:txBody>
      </p:sp>
      <p:sp>
        <p:nvSpPr>
          <p:cNvPr name="TextBox 11" id="11"/>
          <p:cNvSpPr txBox="true"/>
          <p:nvPr/>
        </p:nvSpPr>
        <p:spPr>
          <a:xfrm>
            <a:off x="41402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05494D"/>
                </a:solidFill>
                <a:latin typeface="苹方-简"/>
              </a:rPr>
              <a:t>02</a:t>
            </a:r>
            <a:endParaRPr lang="en-US" sz="1100"/>
          </a:p>
        </p:txBody>
      </p:sp>
      <p:sp>
        <p:nvSpPr>
          <p:cNvPr name="TextBox 12" id="12"/>
          <p:cNvSpPr txBox="true"/>
          <p:nvPr/>
        </p:nvSpPr>
        <p:spPr>
          <a:xfrm>
            <a:off x="72136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03</a:t>
            </a:r>
            <a:endParaRPr lang="en-US" sz="1100"/>
          </a:p>
        </p:txBody>
      </p:sp>
      <p:sp>
        <p:nvSpPr>
          <p:cNvPr name="TextBox 13" id="13"/>
          <p:cNvSpPr txBox="true"/>
          <p:nvPr/>
        </p:nvSpPr>
        <p:spPr>
          <a:xfrm>
            <a:off x="762000" y="4572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true">
                <a:solidFill>
                  <a:srgbClr val="FFFFFF"/>
                </a:solidFill>
                <a:latin typeface="苹方-简"/>
              </a:rPr>
              <a:t>Understanding AI and Its Capabilities</a:t>
            </a:r>
            <a:endParaRPr lang="en-US" sz="1100"/>
          </a:p>
        </p:txBody>
      </p:sp>
      <p:sp>
        <p:nvSpPr>
          <p:cNvPr name="TextBox 14" id="14"/>
          <p:cNvSpPr txBox="true"/>
          <p:nvPr/>
        </p:nvSpPr>
        <p:spPr>
          <a:xfrm>
            <a:off x="10668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Defining Artificial Intelligence</a:t>
            </a:r>
            <a:endParaRPr lang="en-US" sz="1100"/>
          </a:p>
        </p:txBody>
      </p:sp>
      <p:sp>
        <p:nvSpPr>
          <p:cNvPr name="TextBox 15" id="15"/>
          <p:cNvSpPr txBox="true"/>
          <p:nvPr/>
        </p:nvSpPr>
        <p:spPr>
          <a:xfrm>
            <a:off x="41402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Capabilities of AI Technologies</a:t>
            </a:r>
            <a:endParaRPr lang="en-US" sz="1100"/>
          </a:p>
        </p:txBody>
      </p:sp>
      <p:sp>
        <p:nvSpPr>
          <p:cNvPr name="TextBox 16" id="16"/>
          <p:cNvSpPr txBox="true"/>
          <p:nvPr/>
        </p:nvSpPr>
        <p:spPr>
          <a:xfrm>
            <a:off x="72136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Transformative Impact on Industries</a:t>
            </a:r>
            <a:endParaRPr lang="en-US" sz="1100"/>
          </a:p>
        </p:txBody>
      </p:sp>
      <p:sp>
        <p:nvSpPr>
          <p:cNvPr name="TextBox 17" id="17"/>
          <p:cNvSpPr txBox="true"/>
          <p:nvPr/>
        </p:nvSpPr>
        <p:spPr>
          <a:xfrm>
            <a:off x="1066800" y="3949700"/>
            <a:ext cx="2095500" cy="1485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refers to the simulation of human intelligence in machines programmed to think and learn, enabling them to perform tasks that typically require human cognitive functions.</a:t>
            </a:r>
            <a:endParaRPr lang="en-US" sz="1100"/>
          </a:p>
        </p:txBody>
      </p:sp>
      <p:sp>
        <p:nvSpPr>
          <p:cNvPr name="TextBox 18" id="18"/>
          <p:cNvSpPr txBox="true"/>
          <p:nvPr/>
        </p:nvSpPr>
        <p:spPr>
          <a:xfrm>
            <a:off x="4140200" y="39497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encompasses various technologies such as machine learning, natural language processing, and computer vision, which empower businesses to automate processes, analyze vast data sets, and enhance customer interactions.</a:t>
            </a:r>
            <a:endParaRPr lang="en-US" sz="1100"/>
          </a:p>
        </p:txBody>
      </p:sp>
      <p:sp>
        <p:nvSpPr>
          <p:cNvPr name="TextBox 19" id="19"/>
          <p:cNvSpPr txBox="true"/>
          <p:nvPr/>
        </p:nvSpPr>
        <p:spPr>
          <a:xfrm>
            <a:off x="7213600" y="3949700"/>
            <a:ext cx="2095500" cy="1701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integrating AI, businesses can achieve unprecedented efficiency, innovate product offerings, and gain competitive advantages, fundamentally reshaping how industries operate and deliver value.</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t="2000" b="2000"/>
          <a:stretch>
            <a:fillRect/>
          </a:stretch>
        </p:blipFill>
        <p:spPr>
          <a:xfrm>
            <a:off x="0" y="0"/>
            <a:ext cx="10388600" cy="6832600"/>
          </a:xfrm>
          <a:prstGeom prst="rect">
            <a:avLst/>
          </a:prstGeom>
        </p:spPr>
      </p:pic>
      <p:sp>
        <p:nvSpPr>
          <p:cNvPr name="AutoShape 3" id="3"/>
          <p:cNvSpPr/>
          <p:nvPr/>
        </p:nvSpPr>
        <p:spPr>
          <a:xfrm>
            <a:off x="0" y="0"/>
            <a:ext cx="10388600" cy="6832600"/>
          </a:xfrm>
          <a:prstGeom prst="rect">
            <a:avLst/>
          </a:prstGeom>
          <a:solidFill>
            <a:srgbClr val="000000">
              <a:alpha val="0"/>
            </a:srgbClr>
          </a:solidFill>
        </p:spPr>
      </p:sp>
      <p:pic>
        <p:nvPicPr>
          <p:cNvPr name="Picture 4" id="4"/>
          <p:cNvPicPr>
            <a:picLocks noChangeAspect="true"/>
          </p:cNvPicPr>
          <p:nvPr/>
        </p:nvPicPr>
        <p:blipFill>
          <a:blip r:embed="rId3"/>
          <a:srcRect t="4000" b="4000"/>
          <a:stretch>
            <a:fillRect/>
          </a:stretch>
        </p:blipFill>
        <p:spPr>
          <a:xfrm>
            <a:off x="533400" y="533400"/>
            <a:ext cx="3454400" cy="5765800"/>
          </a:xfrm>
          <a:prstGeom prst="rect">
            <a:avLst/>
          </a:prstGeom>
        </p:spPr>
      </p:pic>
      <p:sp>
        <p:nvSpPr>
          <p:cNvPr name="AutoShape 5" id="5"/>
          <p:cNvSpPr/>
          <p:nvPr/>
        </p:nvSpPr>
        <p:spPr>
          <a:xfrm>
            <a:off x="4572000" y="1485900"/>
            <a:ext cx="5156200" cy="1320800"/>
          </a:xfrm>
          <a:prstGeom prst="rect">
            <a:avLst/>
          </a:prstGeom>
          <a:solidFill>
            <a:srgbClr val="05494D"/>
          </a:solidFill>
        </p:spPr>
      </p:sp>
      <p:sp>
        <p:nvSpPr>
          <p:cNvPr name="AutoShape 6" id="6"/>
          <p:cNvSpPr/>
          <p:nvPr/>
        </p:nvSpPr>
        <p:spPr>
          <a:xfrm>
            <a:off x="4572000" y="3009900"/>
            <a:ext cx="5156200" cy="1320800"/>
          </a:xfrm>
          <a:prstGeom prst="rect">
            <a:avLst/>
          </a:prstGeom>
          <a:solidFill>
            <a:srgbClr val="4CC2C8"/>
          </a:solidFill>
        </p:spPr>
      </p:sp>
      <p:sp>
        <p:nvSpPr>
          <p:cNvPr name="AutoShape 7" id="7"/>
          <p:cNvSpPr/>
          <p:nvPr/>
        </p:nvSpPr>
        <p:spPr>
          <a:xfrm>
            <a:off x="4572000" y="4533900"/>
            <a:ext cx="5156200" cy="1524000"/>
          </a:xfrm>
          <a:prstGeom prst="rect">
            <a:avLst/>
          </a:prstGeom>
          <a:solidFill>
            <a:srgbClr val="05494D"/>
          </a:solidFill>
        </p:spPr>
      </p:sp>
      <p:sp>
        <p:nvSpPr>
          <p:cNvPr name="AutoShape 8" id="8"/>
          <p:cNvSpPr/>
          <p:nvPr/>
        </p:nvSpPr>
        <p:spPr>
          <a:xfrm>
            <a:off x="533400" y="533400"/>
            <a:ext cx="3454400" cy="5765800"/>
          </a:xfrm>
          <a:prstGeom prst="rect">
            <a:avLst/>
          </a:prstGeom>
          <a:solidFill>
            <a:srgbClr val="000000">
              <a:alpha val="0"/>
            </a:srgbClr>
          </a:solidFill>
        </p:spPr>
      </p:sp>
      <p:sp>
        <p:nvSpPr>
          <p:cNvPr name="AutoShape 9" id="9"/>
          <p:cNvSpPr/>
          <p:nvPr/>
        </p:nvSpPr>
        <p:spPr>
          <a:xfrm>
            <a:off x="4572000" y="1625600"/>
            <a:ext cx="50800" cy="1054100"/>
          </a:xfrm>
          <a:prstGeom prst="rect">
            <a:avLst/>
          </a:prstGeom>
          <a:solidFill>
            <a:srgbClr val="4CC2C8"/>
          </a:solidFill>
        </p:spPr>
      </p:sp>
      <p:sp>
        <p:nvSpPr>
          <p:cNvPr name="AutoShape 10" id="10"/>
          <p:cNvSpPr/>
          <p:nvPr/>
        </p:nvSpPr>
        <p:spPr>
          <a:xfrm>
            <a:off x="4572000" y="3149600"/>
            <a:ext cx="50800" cy="1054100"/>
          </a:xfrm>
          <a:prstGeom prst="rect">
            <a:avLst/>
          </a:prstGeom>
          <a:solidFill>
            <a:srgbClr val="05494D"/>
          </a:solidFill>
        </p:spPr>
      </p:sp>
      <p:sp>
        <p:nvSpPr>
          <p:cNvPr name="AutoShape 11" id="11"/>
          <p:cNvSpPr/>
          <p:nvPr/>
        </p:nvSpPr>
        <p:spPr>
          <a:xfrm>
            <a:off x="4572000" y="4686300"/>
            <a:ext cx="50800" cy="1219200"/>
          </a:xfrm>
          <a:prstGeom prst="rect">
            <a:avLst/>
          </a:prstGeom>
          <a:solidFill>
            <a:srgbClr val="4CC2C8"/>
          </a:solidFill>
        </p:spPr>
      </p:sp>
      <p:sp>
        <p:nvSpPr>
          <p:cNvPr name="AutoShape 12" id="12"/>
          <p:cNvSpPr/>
          <p:nvPr/>
        </p:nvSpPr>
        <p:spPr>
          <a:xfrm>
            <a:off x="533400" y="0"/>
            <a:ext cx="0" cy="0"/>
          </a:xfrm>
          <a:prstGeom prst="rect">
            <a:avLst/>
          </a:prstGeom>
          <a:solidFill>
            <a:srgbClr val="000000">
              <a:alpha val="0"/>
            </a:srgbClr>
          </a:solidFill>
        </p:spPr>
      </p:sp>
      <p:sp>
        <p:nvSpPr>
          <p:cNvPr name="TextBox 13" id="13"/>
          <p:cNvSpPr txBox="true"/>
          <p:nvPr/>
        </p:nvSpPr>
        <p:spPr>
          <a:xfrm>
            <a:off x="4572000" y="609600"/>
            <a:ext cx="51562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Streamlining Processes with AI</a:t>
            </a:r>
            <a:endParaRPr lang="en-US" sz="1100"/>
          </a:p>
        </p:txBody>
      </p:sp>
      <p:sp>
        <p:nvSpPr>
          <p:cNvPr name="TextBox 14" id="14"/>
          <p:cNvSpPr txBox="true"/>
          <p:nvPr/>
        </p:nvSpPr>
        <p:spPr>
          <a:xfrm>
            <a:off x="4724400" y="16383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Automation of Routine Tasks</a:t>
            </a:r>
            <a:endParaRPr lang="en-US" sz="1100"/>
          </a:p>
        </p:txBody>
      </p:sp>
      <p:sp>
        <p:nvSpPr>
          <p:cNvPr name="TextBox 15" id="15"/>
          <p:cNvSpPr txBox="true"/>
          <p:nvPr/>
        </p:nvSpPr>
        <p:spPr>
          <a:xfrm>
            <a:off x="4724400" y="31623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Enhanced Workflow Efficiency</a:t>
            </a:r>
            <a:endParaRPr lang="en-US" sz="1100"/>
          </a:p>
        </p:txBody>
      </p:sp>
      <p:sp>
        <p:nvSpPr>
          <p:cNvPr name="TextBox 16" id="16"/>
          <p:cNvSpPr txBox="true"/>
          <p:nvPr/>
        </p:nvSpPr>
        <p:spPr>
          <a:xfrm>
            <a:off x="4724400" y="46863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Data-Driven Decision Making</a:t>
            </a:r>
            <a:endParaRPr lang="en-US" sz="1100"/>
          </a:p>
        </p:txBody>
      </p:sp>
      <p:sp>
        <p:nvSpPr>
          <p:cNvPr name="TextBox 17" id="17"/>
          <p:cNvSpPr txBox="true"/>
          <p:nvPr/>
        </p:nvSpPr>
        <p:spPr>
          <a:xfrm>
            <a:off x="4724400" y="2019300"/>
            <a:ext cx="48514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technologies can automate repetitive and time-consuming tasks, allowing employees to focus on higher-value activities, thus increasing overall productivity and job satisfaction.</a:t>
            </a:r>
            <a:endParaRPr lang="en-US" sz="1100"/>
          </a:p>
        </p:txBody>
      </p:sp>
      <p:sp>
        <p:nvSpPr>
          <p:cNvPr name="TextBox 18" id="18"/>
          <p:cNvSpPr txBox="true"/>
          <p:nvPr/>
        </p:nvSpPr>
        <p:spPr>
          <a:xfrm>
            <a:off x="4724400" y="3543300"/>
            <a:ext cx="48514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analyzing data and identifying bottlenecks, AI can optimize workflows, streamline operations, and reduce delays, leading to faster project completion and improved service delivery.</a:t>
            </a:r>
            <a:endParaRPr lang="en-US" sz="1100"/>
          </a:p>
        </p:txBody>
      </p:sp>
      <p:sp>
        <p:nvSpPr>
          <p:cNvPr name="TextBox 19" id="19"/>
          <p:cNvSpPr txBox="true"/>
          <p:nvPr/>
        </p:nvSpPr>
        <p:spPr>
          <a:xfrm>
            <a:off x="4724400" y="50673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systems can process and analyze large volumes of data in real-time, providing actionable insights that help businesses make informed decisions quickly, ultimately driving better outcomes and strategic growth.</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000" r="2000"/>
          <a:stretch>
            <a:fillRect/>
          </a:stretch>
        </p:blipFill>
        <p:spPr>
          <a:xfrm>
            <a:off x="0" y="0"/>
            <a:ext cx="10388600" cy="6032500"/>
          </a:xfrm>
          <a:prstGeom prst="rect">
            <a:avLst/>
          </a:prstGeom>
        </p:spPr>
      </p:pic>
      <p:sp>
        <p:nvSpPr>
          <p:cNvPr name="AutoShape 3" id="3"/>
          <p:cNvSpPr/>
          <p:nvPr/>
        </p:nvSpPr>
        <p:spPr>
          <a:xfrm>
            <a:off x="0" y="0"/>
            <a:ext cx="10388600" cy="6032500"/>
          </a:xfrm>
          <a:prstGeom prst="rect">
            <a:avLst/>
          </a:prstGeom>
          <a:solidFill>
            <a:srgbClr val="000000">
              <a:alpha val="0"/>
            </a:srgbClr>
          </a:solidFill>
        </p:spPr>
      </p:sp>
      <p:sp>
        <p:nvSpPr>
          <p:cNvPr name="AutoShape 4" id="4"/>
          <p:cNvSpPr/>
          <p:nvPr/>
        </p:nvSpPr>
        <p:spPr>
          <a:xfrm>
            <a:off x="762000" y="1409700"/>
            <a:ext cx="2717800" cy="3860800"/>
          </a:xfrm>
          <a:prstGeom prst="roundRect">
            <a:avLst>
              <a:gd name="adj" fmla="val 3738"/>
            </a:avLst>
          </a:prstGeom>
          <a:solidFill>
            <a:srgbClr val="000000">
              <a:alpha val="0"/>
            </a:srgbClr>
          </a:solidFill>
        </p:spPr>
      </p:sp>
      <p:sp>
        <p:nvSpPr>
          <p:cNvPr name="AutoShape 5" id="5"/>
          <p:cNvSpPr/>
          <p:nvPr/>
        </p:nvSpPr>
        <p:spPr>
          <a:xfrm>
            <a:off x="3835400" y="1409700"/>
            <a:ext cx="2717800" cy="3860800"/>
          </a:xfrm>
          <a:prstGeom prst="roundRect">
            <a:avLst>
              <a:gd name="adj" fmla="val 3738"/>
            </a:avLst>
          </a:prstGeom>
          <a:solidFill>
            <a:srgbClr val="000000">
              <a:alpha val="0"/>
            </a:srgbClr>
          </a:solidFill>
        </p:spPr>
      </p:sp>
      <p:sp>
        <p:nvSpPr>
          <p:cNvPr name="AutoShape 6" id="6"/>
          <p:cNvSpPr/>
          <p:nvPr/>
        </p:nvSpPr>
        <p:spPr>
          <a:xfrm>
            <a:off x="6908800" y="1409700"/>
            <a:ext cx="2717800" cy="3860800"/>
          </a:xfrm>
          <a:prstGeom prst="roundRect">
            <a:avLst>
              <a:gd name="adj" fmla="val 3738"/>
            </a:avLst>
          </a:prstGeom>
          <a:solidFill>
            <a:srgbClr val="000000">
              <a:alpha val="0"/>
            </a:srgbClr>
          </a:solidFill>
        </p:spPr>
      </p:sp>
      <p:sp>
        <p:nvSpPr>
          <p:cNvPr name="AutoShape 7" id="7"/>
          <p:cNvSpPr/>
          <p:nvPr/>
        </p:nvSpPr>
        <p:spPr>
          <a:xfrm>
            <a:off x="762000" y="5448300"/>
            <a:ext cx="2717800" cy="50800"/>
          </a:xfrm>
          <a:prstGeom prst="rect">
            <a:avLst/>
          </a:prstGeom>
          <a:solidFill>
            <a:srgbClr val="0EAFB7"/>
          </a:solidFill>
        </p:spPr>
      </p:sp>
      <p:sp>
        <p:nvSpPr>
          <p:cNvPr name="AutoShape 8" id="8"/>
          <p:cNvSpPr/>
          <p:nvPr/>
        </p:nvSpPr>
        <p:spPr>
          <a:xfrm>
            <a:off x="3835400" y="5448300"/>
            <a:ext cx="2717800" cy="50800"/>
          </a:xfrm>
          <a:prstGeom prst="rect">
            <a:avLst/>
          </a:prstGeom>
          <a:solidFill>
            <a:srgbClr val="0EAFB7"/>
          </a:solidFill>
        </p:spPr>
      </p:sp>
      <p:sp>
        <p:nvSpPr>
          <p:cNvPr name="AutoShape 9" id="9"/>
          <p:cNvSpPr/>
          <p:nvPr/>
        </p:nvSpPr>
        <p:spPr>
          <a:xfrm>
            <a:off x="6908800" y="5448300"/>
            <a:ext cx="2717800" cy="50800"/>
          </a:xfrm>
          <a:prstGeom prst="rect">
            <a:avLst/>
          </a:prstGeom>
          <a:solidFill>
            <a:srgbClr val="0EAFB7"/>
          </a:solidFill>
        </p:spPr>
      </p:sp>
      <p:pic>
        <p:nvPicPr>
          <p:cNvPr name="Picture 10" id="10"/>
          <p:cNvPicPr>
            <a:picLocks noChangeAspect="true"/>
          </p:cNvPicPr>
          <p:nvPr/>
        </p:nvPicPr>
        <p:blipFill>
          <a:blip r:embed="rId3"/>
          <a:srcRect t="29000" b="29000"/>
          <a:stretch>
            <a:fillRect/>
          </a:stretch>
        </p:blipFill>
        <p:spPr>
          <a:xfrm>
            <a:off x="762000" y="1409700"/>
            <a:ext cx="2717800" cy="1524000"/>
          </a:xfrm>
          <a:prstGeom prst="roundRect">
            <a:avLst>
              <a:gd name="adj" fmla="val 833"/>
            </a:avLst>
          </a:prstGeom>
        </p:spPr>
      </p:pic>
      <p:pic>
        <p:nvPicPr>
          <p:cNvPr name="Picture 11" id="11"/>
          <p:cNvPicPr>
            <a:picLocks noChangeAspect="true"/>
          </p:cNvPicPr>
          <p:nvPr/>
        </p:nvPicPr>
        <p:blipFill>
          <a:blip r:embed="rId4"/>
          <a:srcRect t="35000" b="35000"/>
          <a:stretch>
            <a:fillRect/>
          </a:stretch>
        </p:blipFill>
        <p:spPr>
          <a:xfrm>
            <a:off x="3835400" y="1409700"/>
            <a:ext cx="2717800" cy="1524000"/>
          </a:xfrm>
          <a:prstGeom prst="roundRect">
            <a:avLst>
              <a:gd name="adj" fmla="val 833"/>
            </a:avLst>
          </a:prstGeom>
        </p:spPr>
      </p:pic>
      <p:pic>
        <p:nvPicPr>
          <p:cNvPr name="Picture 12" id="12"/>
          <p:cNvPicPr>
            <a:picLocks noChangeAspect="true"/>
          </p:cNvPicPr>
          <p:nvPr/>
        </p:nvPicPr>
        <p:blipFill>
          <a:blip r:embed="rId5"/>
          <a:srcRect t="13000" b="13000"/>
          <a:stretch>
            <a:fillRect/>
          </a:stretch>
        </p:blipFill>
        <p:spPr>
          <a:xfrm>
            <a:off x="6908800" y="1409700"/>
            <a:ext cx="2717800" cy="1524000"/>
          </a:xfrm>
          <a:prstGeom prst="roundRect">
            <a:avLst>
              <a:gd name="adj" fmla="val 833"/>
            </a:avLst>
          </a:prstGeom>
        </p:spPr>
      </p:pic>
      <p:sp>
        <p:nvSpPr>
          <p:cNvPr name="TextBox 13" id="13"/>
          <p:cNvSpPr txBox="true"/>
          <p:nvPr/>
        </p:nvSpPr>
        <p:spPr>
          <a:xfrm>
            <a:off x="762000" y="5334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Enhancing Decision-Making through Data Analytics</a:t>
            </a:r>
            <a:endParaRPr lang="en-US" sz="1100"/>
          </a:p>
        </p:txBody>
      </p:sp>
      <p:sp>
        <p:nvSpPr>
          <p:cNvPr name="TextBox 14" id="14"/>
          <p:cNvSpPr txBox="true"/>
          <p:nvPr/>
        </p:nvSpPr>
        <p:spPr>
          <a:xfrm>
            <a:off x="7620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Data-Driven Insights</a:t>
            </a:r>
            <a:endParaRPr lang="en-US" sz="1100"/>
          </a:p>
        </p:txBody>
      </p:sp>
      <p:sp>
        <p:nvSpPr>
          <p:cNvPr name="TextBox 15" id="15"/>
          <p:cNvSpPr txBox="true"/>
          <p:nvPr/>
        </p:nvSpPr>
        <p:spPr>
          <a:xfrm>
            <a:off x="3835400" y="3086100"/>
            <a:ext cx="27178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Predictive Analytics for Strategy</a:t>
            </a:r>
            <a:endParaRPr lang="en-US" sz="1100"/>
          </a:p>
        </p:txBody>
      </p:sp>
      <p:sp>
        <p:nvSpPr>
          <p:cNvPr name="TextBox 16" id="16"/>
          <p:cNvSpPr txBox="true"/>
          <p:nvPr/>
        </p:nvSpPr>
        <p:spPr>
          <a:xfrm>
            <a:off x="6908800" y="3086100"/>
            <a:ext cx="27178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0EAFB7"/>
                </a:solidFill>
                <a:latin typeface="苹方-简"/>
              </a:rPr>
              <a:t>Real-Time Decision Support</a:t>
            </a:r>
            <a:endParaRPr lang="en-US" sz="1100"/>
          </a:p>
        </p:txBody>
      </p:sp>
      <p:sp>
        <p:nvSpPr>
          <p:cNvPr name="TextBox 17" id="17"/>
          <p:cNvSpPr txBox="true"/>
          <p:nvPr/>
        </p:nvSpPr>
        <p:spPr>
          <a:xfrm>
            <a:off x="762000" y="3467100"/>
            <a:ext cx="2717800" cy="1524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Leveraging AI-powered analytics enables businesses to extract meaningful insights from vast datasets, facilitating informed decision-making that aligns with market trends and consumer behavior.</a:t>
            </a:r>
            <a:endParaRPr lang="en-US" sz="1100"/>
          </a:p>
        </p:txBody>
      </p:sp>
      <p:sp>
        <p:nvSpPr>
          <p:cNvPr name="TextBox 18" id="18"/>
          <p:cNvSpPr txBox="true"/>
          <p:nvPr/>
        </p:nvSpPr>
        <p:spPr>
          <a:xfrm>
            <a:off x="3835400" y="3746500"/>
            <a:ext cx="2717800" cy="1524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utilizing predictive analytics, organizations can forecast future outcomes based on historical data, allowing them to proactively adjust strategies and mitigate risks before they arise.</a:t>
            </a:r>
            <a:endParaRPr lang="en-US" sz="1100"/>
          </a:p>
        </p:txBody>
      </p:sp>
      <p:sp>
        <p:nvSpPr>
          <p:cNvPr name="TextBox 19" id="19"/>
          <p:cNvSpPr txBox="true"/>
          <p:nvPr/>
        </p:nvSpPr>
        <p:spPr>
          <a:xfrm>
            <a:off x="6908800" y="3467100"/>
            <a:ext cx="2717800" cy="1524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 tools provide real-time data analysis, empowering decision-makers with timely information that enhances responsiveness and agility in a rapidly changing business environment.</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1000" r="11000"/>
          <a:stretch>
            <a:fillRect/>
          </a:stretch>
        </p:blipFill>
        <p:spPr>
          <a:xfrm>
            <a:off x="0" y="0"/>
            <a:ext cx="10388600" cy="7416800"/>
          </a:xfrm>
          <a:prstGeom prst="rect">
            <a:avLst/>
          </a:prstGeom>
        </p:spPr>
      </p:pic>
      <p:sp>
        <p:nvSpPr>
          <p:cNvPr name="AutoShape 3" id="3"/>
          <p:cNvSpPr/>
          <p:nvPr/>
        </p:nvSpPr>
        <p:spPr>
          <a:xfrm>
            <a:off x="0" y="0"/>
            <a:ext cx="10388600" cy="7416800"/>
          </a:xfrm>
          <a:prstGeom prst="rect">
            <a:avLst/>
          </a:prstGeom>
          <a:solidFill>
            <a:srgbClr val="000000">
              <a:alpha val="0"/>
            </a:srgbClr>
          </a:solidFill>
        </p:spPr>
      </p:sp>
      <p:sp>
        <p:nvSpPr>
          <p:cNvPr name="AutoShape 4" id="4"/>
          <p:cNvSpPr/>
          <p:nvPr/>
        </p:nvSpPr>
        <p:spPr>
          <a:xfrm>
            <a:off x="762000" y="1689100"/>
            <a:ext cx="2705100" cy="4965700"/>
          </a:xfrm>
          <a:prstGeom prst="rect">
            <a:avLst/>
          </a:prstGeom>
          <a:solidFill>
            <a:srgbClr val="05494D"/>
          </a:solidFill>
        </p:spPr>
      </p:sp>
      <p:sp>
        <p:nvSpPr>
          <p:cNvPr name="AutoShape 5" id="5"/>
          <p:cNvSpPr/>
          <p:nvPr/>
        </p:nvSpPr>
        <p:spPr>
          <a:xfrm>
            <a:off x="3835400" y="1689100"/>
            <a:ext cx="2705100" cy="4965700"/>
          </a:xfrm>
          <a:prstGeom prst="rect">
            <a:avLst/>
          </a:prstGeom>
          <a:solidFill>
            <a:srgbClr val="4CC2C8"/>
          </a:solidFill>
        </p:spPr>
      </p:sp>
      <p:sp>
        <p:nvSpPr>
          <p:cNvPr name="AutoShape 6" id="6"/>
          <p:cNvSpPr/>
          <p:nvPr/>
        </p:nvSpPr>
        <p:spPr>
          <a:xfrm>
            <a:off x="6908800" y="1689100"/>
            <a:ext cx="2705100" cy="4965700"/>
          </a:xfrm>
          <a:prstGeom prst="rect">
            <a:avLst/>
          </a:prstGeom>
          <a:solidFill>
            <a:srgbClr val="05494D"/>
          </a:solidFill>
        </p:spPr>
      </p:sp>
      <p:sp>
        <p:nvSpPr>
          <p:cNvPr name="AutoShape 7" id="7"/>
          <p:cNvSpPr/>
          <p:nvPr/>
        </p:nvSpPr>
        <p:spPr>
          <a:xfrm>
            <a:off x="762000" y="1892300"/>
            <a:ext cx="50800" cy="711200"/>
          </a:xfrm>
          <a:prstGeom prst="rect">
            <a:avLst/>
          </a:prstGeom>
          <a:solidFill>
            <a:srgbClr val="4CC2C8"/>
          </a:solidFill>
        </p:spPr>
      </p:sp>
      <p:sp>
        <p:nvSpPr>
          <p:cNvPr name="AutoShape 8" id="8"/>
          <p:cNvSpPr/>
          <p:nvPr/>
        </p:nvSpPr>
        <p:spPr>
          <a:xfrm>
            <a:off x="3835400" y="1892300"/>
            <a:ext cx="50800" cy="711200"/>
          </a:xfrm>
          <a:prstGeom prst="rect">
            <a:avLst/>
          </a:prstGeom>
          <a:solidFill>
            <a:srgbClr val="05494D"/>
          </a:solidFill>
        </p:spPr>
      </p:sp>
      <p:sp>
        <p:nvSpPr>
          <p:cNvPr name="AutoShape 9" id="9"/>
          <p:cNvSpPr/>
          <p:nvPr/>
        </p:nvSpPr>
        <p:spPr>
          <a:xfrm>
            <a:off x="6908800" y="1892300"/>
            <a:ext cx="50800" cy="711200"/>
          </a:xfrm>
          <a:prstGeom prst="rect">
            <a:avLst/>
          </a:prstGeom>
          <a:solidFill>
            <a:srgbClr val="4CC2C8"/>
          </a:solidFill>
        </p:spPr>
      </p:sp>
      <p:sp>
        <p:nvSpPr>
          <p:cNvPr name="TextBox 10" id="10"/>
          <p:cNvSpPr txBox="true"/>
          <p:nvPr/>
        </p:nvSpPr>
        <p:spPr>
          <a:xfrm>
            <a:off x="10668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01</a:t>
            </a:r>
            <a:endParaRPr lang="en-US" sz="1100"/>
          </a:p>
        </p:txBody>
      </p:sp>
      <p:sp>
        <p:nvSpPr>
          <p:cNvPr name="TextBox 11" id="11"/>
          <p:cNvSpPr txBox="true"/>
          <p:nvPr/>
        </p:nvSpPr>
        <p:spPr>
          <a:xfrm>
            <a:off x="41402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05494D"/>
                </a:solidFill>
                <a:latin typeface="苹方-简"/>
              </a:rPr>
              <a:t>02</a:t>
            </a:r>
            <a:endParaRPr lang="en-US" sz="1100"/>
          </a:p>
        </p:txBody>
      </p:sp>
      <p:sp>
        <p:nvSpPr>
          <p:cNvPr name="TextBox 12" id="12"/>
          <p:cNvSpPr txBox="true"/>
          <p:nvPr/>
        </p:nvSpPr>
        <p:spPr>
          <a:xfrm>
            <a:off x="7213600" y="1993900"/>
            <a:ext cx="2095500" cy="6350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4200" b="true">
                <a:solidFill>
                  <a:srgbClr val="4CC2C8"/>
                </a:solidFill>
                <a:latin typeface="苹方-简"/>
              </a:rPr>
              <a:t>03</a:t>
            </a:r>
            <a:endParaRPr lang="en-US" sz="1100"/>
          </a:p>
        </p:txBody>
      </p:sp>
      <p:sp>
        <p:nvSpPr>
          <p:cNvPr name="TextBox 13" id="13"/>
          <p:cNvSpPr txBox="true"/>
          <p:nvPr/>
        </p:nvSpPr>
        <p:spPr>
          <a:xfrm>
            <a:off x="762000" y="4572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true">
                <a:solidFill>
                  <a:srgbClr val="FFFFFF"/>
                </a:solidFill>
                <a:latin typeface="苹方-简"/>
              </a:rPr>
              <a:t>Case Studies of AI Implementation in Businesses</a:t>
            </a:r>
            <a:endParaRPr lang="en-US" sz="1100"/>
          </a:p>
        </p:txBody>
      </p:sp>
      <p:sp>
        <p:nvSpPr>
          <p:cNvPr name="TextBox 14" id="14"/>
          <p:cNvSpPr txBox="true"/>
          <p:nvPr/>
        </p:nvSpPr>
        <p:spPr>
          <a:xfrm>
            <a:off x="10668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Retail Revolution with AI</a:t>
            </a:r>
            <a:endParaRPr lang="en-US" sz="1100"/>
          </a:p>
        </p:txBody>
      </p:sp>
      <p:sp>
        <p:nvSpPr>
          <p:cNvPr name="TextBox 15" id="15"/>
          <p:cNvSpPr txBox="true"/>
          <p:nvPr/>
        </p:nvSpPr>
        <p:spPr>
          <a:xfrm>
            <a:off x="4140200" y="3251200"/>
            <a:ext cx="2095500" cy="8128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Healthcare Diagnostics Enhancement</a:t>
            </a:r>
            <a:endParaRPr lang="en-US" sz="1100"/>
          </a:p>
        </p:txBody>
      </p:sp>
      <p:sp>
        <p:nvSpPr>
          <p:cNvPr name="TextBox 16" id="16"/>
          <p:cNvSpPr txBox="true"/>
          <p:nvPr/>
        </p:nvSpPr>
        <p:spPr>
          <a:xfrm>
            <a:off x="7213600" y="3251200"/>
            <a:ext cx="2095500" cy="546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Financial Services Automation</a:t>
            </a:r>
            <a:endParaRPr lang="en-US" sz="1100"/>
          </a:p>
        </p:txBody>
      </p:sp>
      <p:sp>
        <p:nvSpPr>
          <p:cNvPr name="TextBox 17" id="17"/>
          <p:cNvSpPr txBox="true"/>
          <p:nvPr/>
        </p:nvSpPr>
        <p:spPr>
          <a:xfrm>
            <a:off x="1066800" y="39497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 leading retail chain implemented AI-driven inventory management systems, resulting in a 30% reduction in stockouts and a 20% increase in sales through optimized product placement and demand forecasting.</a:t>
            </a:r>
            <a:endParaRPr lang="en-US" sz="1100"/>
          </a:p>
        </p:txBody>
      </p:sp>
      <p:sp>
        <p:nvSpPr>
          <p:cNvPr name="TextBox 18" id="18"/>
          <p:cNvSpPr txBox="true"/>
          <p:nvPr/>
        </p:nvSpPr>
        <p:spPr>
          <a:xfrm>
            <a:off x="4140200" y="4216400"/>
            <a:ext cx="2095500" cy="21336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 healthcare provider adopted AI algorithms for diagnostic imaging, achieving a 15% improvement in accuracy and significantly reducing the time required for radiologists to analyze scans, leading to faster patient treatment.</a:t>
            </a:r>
            <a:endParaRPr lang="en-US" sz="1100"/>
          </a:p>
        </p:txBody>
      </p:sp>
      <p:sp>
        <p:nvSpPr>
          <p:cNvPr name="TextBox 19" id="19"/>
          <p:cNvSpPr txBox="true"/>
          <p:nvPr/>
        </p:nvSpPr>
        <p:spPr>
          <a:xfrm>
            <a:off x="7213600" y="3949700"/>
            <a:ext cx="2095500" cy="1917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 major bank utilized AI for fraud detection, which enhanced their security measures and reduced fraudulent transactions by 40%, while also improving customer trust and satisfaction through quicker response times.</a:t>
            </a:r>
            <a:endParaRPr lang="en-US" sz="1100"/>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000" r="1000"/>
          <a:stretch>
            <a:fillRect/>
          </a:stretch>
        </p:blipFill>
        <p:spPr>
          <a:xfrm>
            <a:off x="0" y="0"/>
            <a:ext cx="10388600" cy="5854700"/>
          </a:xfrm>
          <a:prstGeom prst="rect">
            <a:avLst/>
          </a:prstGeom>
        </p:spPr>
      </p:pic>
      <p:sp>
        <p:nvSpPr>
          <p:cNvPr name="AutoShape 3" id="3"/>
          <p:cNvSpPr/>
          <p:nvPr/>
        </p:nvSpPr>
        <p:spPr>
          <a:xfrm>
            <a:off x="0" y="0"/>
            <a:ext cx="10388600" cy="5854700"/>
          </a:xfrm>
          <a:prstGeom prst="rect">
            <a:avLst/>
          </a:prstGeom>
          <a:solidFill>
            <a:srgbClr val="000000">
              <a:alpha val="0"/>
            </a:srgbClr>
          </a:solidFill>
        </p:spPr>
      </p:sp>
      <p:pic>
        <p:nvPicPr>
          <p:cNvPr name="Picture 4" id="4"/>
          <p:cNvPicPr>
            <a:picLocks noChangeAspect="true"/>
          </p:cNvPicPr>
          <p:nvPr/>
        </p:nvPicPr>
        <p:blipFill>
          <a:blip r:embed="rId3"/>
          <a:srcRect l="1000" r="1000"/>
          <a:stretch>
            <a:fillRect/>
          </a:stretch>
        </p:blipFill>
        <p:spPr>
          <a:xfrm>
            <a:off x="0" y="0"/>
            <a:ext cx="10388600" cy="5854700"/>
          </a:xfrm>
          <a:prstGeom prst="rect">
            <a:avLst/>
          </a:prstGeom>
        </p:spPr>
      </p:pic>
      <p:sp>
        <p:nvSpPr>
          <p:cNvPr name="AutoShape 5" id="5"/>
          <p:cNvSpPr/>
          <p:nvPr/>
        </p:nvSpPr>
        <p:spPr>
          <a:xfrm>
            <a:off x="762000" y="1270000"/>
            <a:ext cx="8864600" cy="266700"/>
          </a:xfrm>
          <a:prstGeom prst="rect">
            <a:avLst/>
          </a:prstGeom>
          <a:solidFill>
            <a:srgbClr val="000000">
              <a:alpha val="0"/>
            </a:srgbClr>
          </a:solidFill>
        </p:spPr>
      </p:sp>
      <p:sp>
        <p:nvSpPr>
          <p:cNvPr name="AutoShape 6" id="6"/>
          <p:cNvSpPr/>
          <p:nvPr/>
        </p:nvSpPr>
        <p:spPr>
          <a:xfrm>
            <a:off x="0" y="0"/>
            <a:ext cx="10388600" cy="5854700"/>
          </a:xfrm>
          <a:prstGeom prst="rect">
            <a:avLst/>
          </a:prstGeom>
          <a:solidFill>
            <a:srgbClr val="000000">
              <a:alpha val="0"/>
            </a:srgbClr>
          </a:solidFill>
        </p:spPr>
      </p:sp>
      <p:sp>
        <p:nvSpPr>
          <p:cNvPr name="AutoShape 7" id="7"/>
          <p:cNvSpPr/>
          <p:nvPr/>
        </p:nvSpPr>
        <p:spPr>
          <a:xfrm>
            <a:off x="3632200" y="4572000"/>
            <a:ext cx="3111500" cy="12700"/>
          </a:xfrm>
          <a:prstGeom prst="rect">
            <a:avLst/>
          </a:prstGeom>
          <a:solidFill>
            <a:srgbClr val="0EAFB7"/>
          </a:solidFill>
        </p:spPr>
      </p:sp>
      <p:sp>
        <p:nvSpPr>
          <p:cNvPr name="TextBox 8" id="8"/>
          <p:cNvSpPr txBox="true"/>
          <p:nvPr/>
        </p:nvSpPr>
        <p:spPr>
          <a:xfrm>
            <a:off x="762000" y="2146300"/>
            <a:ext cx="8864600" cy="4191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2800" b="false">
                <a:solidFill>
                  <a:srgbClr val="FFFFFF"/>
                </a:solidFill>
                <a:latin typeface="苹方-简"/>
              </a:rPr>
              <a:t>AI-Driven Innovation in Products and Services</a:t>
            </a:r>
            <a:endParaRPr lang="en-US" sz="1100"/>
          </a:p>
        </p:txBody>
      </p:sp>
      <p:sp>
        <p:nvSpPr>
          <p:cNvPr name="TextBox 9" id="9"/>
          <p:cNvSpPr txBox="true"/>
          <p:nvPr/>
        </p:nvSpPr>
        <p:spPr>
          <a:xfrm>
            <a:off x="762000" y="1270000"/>
            <a:ext cx="8864600" cy="266700"/>
          </a:xfrm>
          <a:prstGeom prst="rect">
            <a:avLst/>
          </a:prstGeom>
          <a:solidFill>
            <a:srgbClr val="000000">
              <a:alpha val="0"/>
            </a:srgbClr>
          </a:solidFill>
        </p:spPr>
        <p:txBody>
          <a:bodyPr anchor="t" rtlCol="false" rIns="0" lIns="0" tIns="0" bIns="0"/>
          <a:lstStyle/>
          <a:p>
            <a:pPr algn="ctr">
              <a:lnSpc>
                <a:spcPct val="100000"/>
              </a:lnSpc>
              <a:defRPr/>
            </a:pPr>
            <a:r>
              <a:rPr lang="en"/>
              <a:t/>
            </a:r>
            <a:r>
              <a:rPr lang="en-US" sz="1800" b="true">
                <a:solidFill>
                  <a:srgbClr val="0EAFB7"/>
                </a:solidFill>
                <a:latin typeface="苹方-简"/>
              </a:rPr>
              <a:t>Section 2</a:t>
            </a:r>
            <a:endParaRPr lang="en-US" sz="1100"/>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2000" r="2000"/>
          <a:stretch>
            <a:fillRect/>
          </a:stretch>
        </p:blipFill>
        <p:spPr>
          <a:xfrm>
            <a:off x="0" y="0"/>
            <a:ext cx="10388600" cy="7264400"/>
          </a:xfrm>
          <a:prstGeom prst="rect">
            <a:avLst/>
          </a:prstGeom>
        </p:spPr>
      </p:pic>
      <p:sp>
        <p:nvSpPr>
          <p:cNvPr name="AutoShape 3" id="3"/>
          <p:cNvSpPr/>
          <p:nvPr/>
        </p:nvSpPr>
        <p:spPr>
          <a:xfrm>
            <a:off x="0" y="0"/>
            <a:ext cx="10388600" cy="7264400"/>
          </a:xfrm>
          <a:prstGeom prst="rect">
            <a:avLst/>
          </a:prstGeom>
          <a:solidFill>
            <a:srgbClr val="000000">
              <a:alpha val="0"/>
            </a:srgbClr>
          </a:solidFill>
        </p:spPr>
      </p:sp>
      <p:pic>
        <p:nvPicPr>
          <p:cNvPr name="Picture 4" id="4"/>
          <p:cNvPicPr>
            <a:picLocks noChangeAspect="true"/>
          </p:cNvPicPr>
          <p:nvPr/>
        </p:nvPicPr>
        <p:blipFill>
          <a:blip r:embed="rId3"/>
          <a:srcRect l="34000" r="34000"/>
          <a:stretch>
            <a:fillRect/>
          </a:stretch>
        </p:blipFill>
        <p:spPr>
          <a:xfrm>
            <a:off x="533400" y="533400"/>
            <a:ext cx="3454400" cy="6197600"/>
          </a:xfrm>
          <a:prstGeom prst="rect">
            <a:avLst/>
          </a:prstGeom>
        </p:spPr>
      </p:pic>
      <p:sp>
        <p:nvSpPr>
          <p:cNvPr name="AutoShape 5" id="5"/>
          <p:cNvSpPr/>
          <p:nvPr/>
        </p:nvSpPr>
        <p:spPr>
          <a:xfrm>
            <a:off x="4572000" y="1485900"/>
            <a:ext cx="5156200" cy="1524000"/>
          </a:xfrm>
          <a:prstGeom prst="rect">
            <a:avLst/>
          </a:prstGeom>
          <a:solidFill>
            <a:srgbClr val="05494D"/>
          </a:solidFill>
        </p:spPr>
      </p:sp>
      <p:sp>
        <p:nvSpPr>
          <p:cNvPr name="AutoShape 6" id="6"/>
          <p:cNvSpPr/>
          <p:nvPr/>
        </p:nvSpPr>
        <p:spPr>
          <a:xfrm>
            <a:off x="4572000" y="3225800"/>
            <a:ext cx="5156200" cy="1524000"/>
          </a:xfrm>
          <a:prstGeom prst="rect">
            <a:avLst/>
          </a:prstGeom>
          <a:solidFill>
            <a:srgbClr val="4CC2C8"/>
          </a:solidFill>
        </p:spPr>
      </p:sp>
      <p:sp>
        <p:nvSpPr>
          <p:cNvPr name="AutoShape 7" id="7"/>
          <p:cNvSpPr/>
          <p:nvPr/>
        </p:nvSpPr>
        <p:spPr>
          <a:xfrm>
            <a:off x="4572000" y="4965700"/>
            <a:ext cx="5156200" cy="1524000"/>
          </a:xfrm>
          <a:prstGeom prst="rect">
            <a:avLst/>
          </a:prstGeom>
          <a:solidFill>
            <a:srgbClr val="05494D"/>
          </a:solidFill>
        </p:spPr>
      </p:sp>
      <p:sp>
        <p:nvSpPr>
          <p:cNvPr name="AutoShape 8" id="8"/>
          <p:cNvSpPr/>
          <p:nvPr/>
        </p:nvSpPr>
        <p:spPr>
          <a:xfrm>
            <a:off x="533400" y="533400"/>
            <a:ext cx="3454400" cy="6197600"/>
          </a:xfrm>
          <a:prstGeom prst="rect">
            <a:avLst/>
          </a:prstGeom>
          <a:solidFill>
            <a:srgbClr val="000000">
              <a:alpha val="0"/>
            </a:srgbClr>
          </a:solidFill>
        </p:spPr>
      </p:sp>
      <p:sp>
        <p:nvSpPr>
          <p:cNvPr name="AutoShape 9" id="9"/>
          <p:cNvSpPr/>
          <p:nvPr/>
        </p:nvSpPr>
        <p:spPr>
          <a:xfrm>
            <a:off x="4572000" y="1638300"/>
            <a:ext cx="50800" cy="1219200"/>
          </a:xfrm>
          <a:prstGeom prst="rect">
            <a:avLst/>
          </a:prstGeom>
          <a:solidFill>
            <a:srgbClr val="4CC2C8"/>
          </a:solidFill>
        </p:spPr>
      </p:sp>
      <p:sp>
        <p:nvSpPr>
          <p:cNvPr name="AutoShape 10" id="10"/>
          <p:cNvSpPr/>
          <p:nvPr/>
        </p:nvSpPr>
        <p:spPr>
          <a:xfrm>
            <a:off x="4572000" y="3378200"/>
            <a:ext cx="50800" cy="1219200"/>
          </a:xfrm>
          <a:prstGeom prst="rect">
            <a:avLst/>
          </a:prstGeom>
          <a:solidFill>
            <a:srgbClr val="05494D"/>
          </a:solidFill>
        </p:spPr>
      </p:sp>
      <p:sp>
        <p:nvSpPr>
          <p:cNvPr name="AutoShape 11" id="11"/>
          <p:cNvSpPr/>
          <p:nvPr/>
        </p:nvSpPr>
        <p:spPr>
          <a:xfrm>
            <a:off x="4572000" y="5118100"/>
            <a:ext cx="50800" cy="1219200"/>
          </a:xfrm>
          <a:prstGeom prst="rect">
            <a:avLst/>
          </a:prstGeom>
          <a:solidFill>
            <a:srgbClr val="4CC2C8"/>
          </a:solidFill>
        </p:spPr>
      </p:sp>
      <p:sp>
        <p:nvSpPr>
          <p:cNvPr name="AutoShape 12" id="12"/>
          <p:cNvSpPr/>
          <p:nvPr/>
        </p:nvSpPr>
        <p:spPr>
          <a:xfrm>
            <a:off x="533400" y="0"/>
            <a:ext cx="0" cy="0"/>
          </a:xfrm>
          <a:prstGeom prst="rect">
            <a:avLst/>
          </a:prstGeom>
          <a:solidFill>
            <a:srgbClr val="000000">
              <a:alpha val="0"/>
            </a:srgbClr>
          </a:solidFill>
        </p:spPr>
      </p:sp>
      <p:sp>
        <p:nvSpPr>
          <p:cNvPr name="TextBox 13" id="13"/>
          <p:cNvSpPr txBox="true"/>
          <p:nvPr/>
        </p:nvSpPr>
        <p:spPr>
          <a:xfrm>
            <a:off x="4572000" y="609600"/>
            <a:ext cx="5156200" cy="4191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2800" b="true">
                <a:solidFill>
                  <a:srgbClr val="FFFFFF"/>
                </a:solidFill>
                <a:latin typeface="苹方-简"/>
              </a:rPr>
              <a:t>Creating Smart Products with AI</a:t>
            </a:r>
            <a:endParaRPr lang="en-US" sz="1100"/>
          </a:p>
        </p:txBody>
      </p:sp>
      <p:sp>
        <p:nvSpPr>
          <p:cNvPr name="TextBox 14" id="14"/>
          <p:cNvSpPr txBox="true"/>
          <p:nvPr/>
        </p:nvSpPr>
        <p:spPr>
          <a:xfrm>
            <a:off x="4724400" y="16383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Integration of AI Technologies</a:t>
            </a:r>
            <a:endParaRPr lang="en-US" sz="1100"/>
          </a:p>
        </p:txBody>
      </p:sp>
      <p:sp>
        <p:nvSpPr>
          <p:cNvPr name="TextBox 15" id="15"/>
          <p:cNvSpPr txBox="true"/>
          <p:nvPr/>
        </p:nvSpPr>
        <p:spPr>
          <a:xfrm>
            <a:off x="4724400" y="33782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Real-Time Data Processing</a:t>
            </a:r>
            <a:endParaRPr lang="en-US" sz="1100"/>
          </a:p>
        </p:txBody>
      </p:sp>
      <p:sp>
        <p:nvSpPr>
          <p:cNvPr name="TextBox 16" id="16"/>
          <p:cNvSpPr txBox="true"/>
          <p:nvPr/>
        </p:nvSpPr>
        <p:spPr>
          <a:xfrm>
            <a:off x="4724400" y="5118100"/>
            <a:ext cx="4851400" cy="2667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800" b="true">
                <a:solidFill>
                  <a:srgbClr val="FFFFFF"/>
                </a:solidFill>
                <a:latin typeface="苹方-简"/>
              </a:rPr>
              <a:t>Innovative Product Development</a:t>
            </a:r>
            <a:endParaRPr lang="en-US" sz="1100"/>
          </a:p>
        </p:txBody>
      </p:sp>
      <p:sp>
        <p:nvSpPr>
          <p:cNvPr name="TextBox 17" id="17"/>
          <p:cNvSpPr txBox="true"/>
          <p:nvPr/>
        </p:nvSpPr>
        <p:spPr>
          <a:xfrm>
            <a:off x="4724400" y="20193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Smart products leverage AI technologies such as machine learning and IoT to enhance functionality, enabling devices to learn from user interactions and adapt to preferences for a more personalized experience.</a:t>
            </a:r>
            <a:endParaRPr lang="en-US" sz="1100"/>
          </a:p>
        </p:txBody>
      </p:sp>
      <p:sp>
        <p:nvSpPr>
          <p:cNvPr name="TextBox 18" id="18"/>
          <p:cNvSpPr txBox="true"/>
          <p:nvPr/>
        </p:nvSpPr>
        <p:spPr>
          <a:xfrm>
            <a:off x="4724400" y="37592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By utilizing AI, smart products can analyze data in real-time, allowing for immediate responses to user needs, improving efficiency, and providing insights that enhance user engagement and satisfaction.</a:t>
            </a:r>
            <a:endParaRPr lang="en-US" sz="1100"/>
          </a:p>
        </p:txBody>
      </p:sp>
      <p:sp>
        <p:nvSpPr>
          <p:cNvPr name="TextBox 19" id="19"/>
          <p:cNvSpPr txBox="true"/>
          <p:nvPr/>
        </p:nvSpPr>
        <p:spPr>
          <a:xfrm>
            <a:off x="4724400" y="5486400"/>
            <a:ext cx="4851400" cy="850900"/>
          </a:xfrm>
          <a:prstGeom prst="rect">
            <a:avLst/>
          </a:prstGeom>
          <a:solidFill>
            <a:srgbClr val="000000">
              <a:alpha val="0"/>
            </a:srgbClr>
          </a:solidFill>
        </p:spPr>
        <p:txBody>
          <a:bodyPr anchor="t" rtlCol="false" rIns="0" lIns="0" tIns="0" bIns="0"/>
          <a:lstStyle/>
          <a:p>
            <a:pPr algn="l">
              <a:lnSpc>
                <a:spcPct val="100000"/>
              </a:lnSpc>
              <a:defRPr/>
            </a:pPr>
            <a:r>
              <a:rPr lang="en"/>
              <a:t/>
            </a:r>
            <a:r>
              <a:rPr lang="en-US" sz="1400" b="false">
                <a:solidFill>
                  <a:srgbClr val="FFFFFF"/>
                </a:solidFill>
                <a:latin typeface="苹方-简"/>
              </a:rPr>
              <a:t>AI-driven insights facilitate the creation of innovative products that meet emerging market demands, enabling businesses to stay competitive by rapidly iterating on designs and features based on consumer feedback and behavior analysis.</a:t>
            </a:r>
            <a:endParaRPr lang="en-US" sz="11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terms:modified xsi:type="dcterms:W3CDTF">2011-08-01T06:04:30Z</dcterms:modified>
  <cp:revision>1</cp:revision>
</cp:coreProperties>
</file>