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C005A18F-3382-4AA6-841F-0B5A9849E846}">
          <p14:sldIdLst>
            <p14:sldId id="256"/>
          </p14:sldIdLst>
        </p14:section>
        <p14:section name="Starting" id="{0DC9D8BB-1A7D-497A-B068-58EE1C3F07F6}">
          <p14:sldIdLst>
            <p14:sldId id="257"/>
          </p14:sldIdLst>
        </p14:section>
        <p14:section name="The Impact of AI on Food Production" id="{AE9D70B0-61F5-4B8B-BB2E-90B05C3497C0}">
          <p14:sldIdLst>
            <p14:sldId id="258"/>
            <p14:sldId id="259"/>
            <p14:sldId id="260"/>
            <p14:sldId id="261"/>
            <p14:sldId id="262"/>
          </p14:sldIdLst>
        </p14:section>
        <p14:section name="AI in Consumer Engagement" id="{CE3747E2-366D-41C1-8A99-8B66C113B383}">
          <p14:sldIdLst>
            <p14:sldId id="263"/>
            <p14:sldId id="264"/>
            <p14:sldId id="265"/>
            <p14:sldId id="266"/>
            <p14:sldId id="267"/>
          </p14:sldIdLst>
        </p14:section>
        <p14:section name="AI and Sustainability in the Food Industry" id="{81B6FC30-07CF-4D68-98E7-2AB0B7183FCA}">
          <p14:sldIdLst>
            <p14:sldId id="268"/>
            <p14:sldId id="269"/>
            <p14:sldId id="270"/>
            <p14:sldId id="271"/>
            <p14:sldId id="272"/>
          </p14:sldIdLst>
        </p14:section>
        <p14:section name="Embracing AI in Your Business" id="{3946090B-44F9-4576-B1D0-1B2BB6D96FC3}">
          <p14:sldIdLst>
            <p14:sldId id="273"/>
            <p14:sldId id="274"/>
            <p14:sldId id="275"/>
            <p14:sldId id="276"/>
          </p14:sldIdLst>
        </p14:section>
        <p14:section name="Ending" id="{BAE62206-9F02-42C3-8A6A-50CBC2CFAEBF}">
          <p14:sldIdLst>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1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5854700"/>
          </a:xfrm>
          <a:prstGeom prst="rect">
            <a:avLst/>
          </a:prstGeom>
          <a:solidFill>
            <a:srgbClr val="FFFFFF"/>
          </a:solidFill>
        </p:spPr>
      </p:sp>
      <p:pic>
        <p:nvPicPr>
          <p:cNvPr name="Picture 3" id="3"/>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4" id="4"/>
          <p:cNvSpPr/>
          <p:nvPr/>
        </p:nvSpPr>
        <p:spPr>
          <a:xfrm>
            <a:off x="0" y="3657600"/>
            <a:ext cx="10388600" cy="228600"/>
          </a:xfrm>
          <a:prstGeom prst="rect">
            <a:avLst/>
          </a:prstGeom>
          <a:solidFill>
            <a:srgbClr val="000000">
              <a:alpha val="0"/>
            </a:srgbClr>
          </a:solidFill>
        </p:spPr>
      </p:sp>
      <p:sp>
        <p:nvSpPr>
          <p:cNvPr name="AutoShape 5" id="5"/>
          <p:cNvSpPr/>
          <p:nvPr/>
        </p:nvSpPr>
        <p:spPr>
          <a:xfrm>
            <a:off x="0" y="0"/>
            <a:ext cx="10388600" cy="5854700"/>
          </a:xfrm>
          <a:prstGeom prst="rect">
            <a:avLst/>
          </a:prstGeom>
          <a:solidFill>
            <a:srgbClr val="000000">
              <a:alpha val="0"/>
            </a:srgbClr>
          </a:solidFill>
        </p:spPr>
      </p:sp>
      <p:sp>
        <p:nvSpPr>
          <p:cNvPr name="AutoShape 6" id="6"/>
          <p:cNvSpPr/>
          <p:nvPr/>
        </p:nvSpPr>
        <p:spPr>
          <a:xfrm>
            <a:off x="3632200" y="762000"/>
            <a:ext cx="3111500" cy="0"/>
          </a:xfrm>
          <a:prstGeom prst="rect">
            <a:avLst/>
          </a:prstGeom>
          <a:solidFill>
            <a:srgbClr val="000000"/>
          </a:solidFill>
        </p:spPr>
      </p:sp>
      <p:sp>
        <p:nvSpPr>
          <p:cNvPr name="AutoShape 7" id="7"/>
          <p:cNvSpPr/>
          <p:nvPr/>
        </p:nvSpPr>
        <p:spPr>
          <a:xfrm>
            <a:off x="0" y="1778000"/>
            <a:ext cx="10388600" cy="2108200"/>
          </a:xfrm>
          <a:prstGeom prst="rect">
            <a:avLst/>
          </a:prstGeom>
          <a:solidFill>
            <a:srgbClr val="00694C">
              <a:alpha val="0"/>
            </a:srgbClr>
          </a:solidFill>
        </p:spPr>
      </p:sp>
      <p:sp>
        <p:nvSpPr>
          <p:cNvPr name="TextBox 8" id="8"/>
          <p:cNvSpPr txBox="true"/>
          <p:nvPr/>
        </p:nvSpPr>
        <p:spPr>
          <a:xfrm>
            <a:off x="0" y="1778000"/>
            <a:ext cx="10388600" cy="15748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6200" b="false">
                <a:solidFill>
                  <a:srgbClr val="FFFFFF"/>
                </a:solidFill>
                <a:latin typeface="苹方-简"/>
              </a:rPr>
              <a:t>How AI is Transforming the Food &amp; Beverage Business</a:t>
            </a:r>
            <a:endParaRPr lang="en-US" sz="1100"/>
          </a:p>
        </p:txBody>
      </p:sp>
      <p:sp>
        <p:nvSpPr>
          <p:cNvPr name="TextBox 9" id="9"/>
          <p:cNvSpPr txBox="true"/>
          <p:nvPr/>
        </p:nvSpPr>
        <p:spPr>
          <a:xfrm>
            <a:off x="0" y="3657600"/>
            <a:ext cx="10388600" cy="2286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800" b="false">
                <a:solidFill>
                  <a:srgbClr val="FFFFFF"/>
                </a:solidFill>
                <a:latin typeface="苹方-简"/>
              </a:rPr>
              <a:t>Presenter: Koncpt.AI</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7442200"/>
          </a:xfrm>
          <a:prstGeom prst="rect">
            <a:avLst/>
          </a:prstGeom>
          <a:solidFill>
            <a:srgbClr val="A8A7A6"/>
          </a:solidFill>
        </p:spPr>
      </p:sp>
      <p:pic>
        <p:nvPicPr>
          <p:cNvPr name="Picture 3" id="3"/>
          <p:cNvPicPr>
            <a:picLocks noChangeAspect="true"/>
          </p:cNvPicPr>
          <p:nvPr/>
        </p:nvPicPr>
        <p:blipFill>
          <a:blip r:embed="rId2"/>
          <a:srcRect l="9000" r="9000"/>
          <a:stretch>
            <a:fillRect/>
          </a:stretch>
        </p:blipFill>
        <p:spPr>
          <a:xfrm>
            <a:off x="0" y="0"/>
            <a:ext cx="3454400" cy="7442200"/>
          </a:xfrm>
          <a:prstGeom prst="rect">
            <a:avLst/>
          </a:prstGeom>
        </p:spPr>
      </p:pic>
      <p:sp>
        <p:nvSpPr>
          <p:cNvPr name="AutoShape 4" id="4"/>
          <p:cNvSpPr/>
          <p:nvPr/>
        </p:nvSpPr>
        <p:spPr>
          <a:xfrm>
            <a:off x="4318000" y="1765300"/>
            <a:ext cx="5054600" cy="1651000"/>
          </a:xfrm>
          <a:prstGeom prst="roundRect">
            <a:avLst>
              <a:gd name="adj" fmla="val 11538"/>
            </a:avLst>
          </a:prstGeom>
          <a:solidFill>
            <a:srgbClr val="898989"/>
          </a:solidFill>
        </p:spPr>
      </p:sp>
      <p:sp>
        <p:nvSpPr>
          <p:cNvPr name="AutoShape 5" id="5"/>
          <p:cNvSpPr/>
          <p:nvPr/>
        </p:nvSpPr>
        <p:spPr>
          <a:xfrm>
            <a:off x="4318000" y="3581400"/>
            <a:ext cx="5054600" cy="1651000"/>
          </a:xfrm>
          <a:prstGeom prst="roundRect">
            <a:avLst>
              <a:gd name="adj" fmla="val 11538"/>
            </a:avLst>
          </a:prstGeom>
          <a:solidFill>
            <a:srgbClr val="898989"/>
          </a:solidFill>
        </p:spPr>
      </p:sp>
      <p:sp>
        <p:nvSpPr>
          <p:cNvPr name="AutoShape 6" id="6"/>
          <p:cNvSpPr/>
          <p:nvPr/>
        </p:nvSpPr>
        <p:spPr>
          <a:xfrm>
            <a:off x="4318000" y="5384800"/>
            <a:ext cx="5054600" cy="1651000"/>
          </a:xfrm>
          <a:prstGeom prst="roundRect">
            <a:avLst>
              <a:gd name="adj" fmla="val 11538"/>
            </a:avLst>
          </a:prstGeom>
          <a:solidFill>
            <a:srgbClr val="898989"/>
          </a:solidFill>
        </p:spPr>
      </p:sp>
      <p:sp>
        <p:nvSpPr>
          <p:cNvPr name="AutoShape 7" id="7"/>
          <p:cNvSpPr/>
          <p:nvPr/>
        </p:nvSpPr>
        <p:spPr>
          <a:xfrm>
            <a:off x="0" y="0"/>
            <a:ext cx="3454400" cy="7442200"/>
          </a:xfrm>
          <a:prstGeom prst="rect">
            <a:avLst/>
          </a:prstGeom>
          <a:solidFill>
            <a:srgbClr val="000000">
              <a:alpha val="0"/>
            </a:srgbClr>
          </a:solidFill>
        </p:spPr>
      </p:sp>
      <p:sp>
        <p:nvSpPr>
          <p:cNvPr name="AutoShape 8" id="8"/>
          <p:cNvSpPr/>
          <p:nvPr/>
        </p:nvSpPr>
        <p:spPr>
          <a:xfrm>
            <a:off x="4318000" y="1930400"/>
            <a:ext cx="0" cy="1308100"/>
          </a:xfrm>
          <a:prstGeom prst="rect">
            <a:avLst/>
          </a:prstGeom>
          <a:solidFill>
            <a:srgbClr val="FFFFFF"/>
          </a:solidFill>
        </p:spPr>
      </p:sp>
      <p:sp>
        <p:nvSpPr>
          <p:cNvPr name="AutoShape 9" id="9"/>
          <p:cNvSpPr/>
          <p:nvPr/>
        </p:nvSpPr>
        <p:spPr>
          <a:xfrm>
            <a:off x="4318000" y="3733800"/>
            <a:ext cx="0" cy="1308100"/>
          </a:xfrm>
          <a:prstGeom prst="rect">
            <a:avLst/>
          </a:prstGeom>
          <a:solidFill>
            <a:srgbClr val="FFFFFF"/>
          </a:solidFill>
        </p:spPr>
      </p:sp>
      <p:sp>
        <p:nvSpPr>
          <p:cNvPr name="AutoShape 10" id="10"/>
          <p:cNvSpPr/>
          <p:nvPr/>
        </p:nvSpPr>
        <p:spPr>
          <a:xfrm>
            <a:off x="4318000" y="5549900"/>
            <a:ext cx="0" cy="1308100"/>
          </a:xfrm>
          <a:prstGeom prst="rect">
            <a:avLst/>
          </a:prstGeom>
          <a:solidFill>
            <a:srgbClr val="FFFFFF"/>
          </a:solidFill>
        </p:spPr>
      </p:sp>
      <p:sp>
        <p:nvSpPr>
          <p:cNvPr name="AutoShape 11" id="11"/>
          <p:cNvSpPr/>
          <p:nvPr/>
        </p:nvSpPr>
        <p:spPr>
          <a:xfrm>
            <a:off x="0" y="0"/>
            <a:ext cx="0" cy="0"/>
          </a:xfrm>
          <a:prstGeom prst="rect">
            <a:avLst/>
          </a:prstGeom>
          <a:solidFill>
            <a:srgbClr val="000000">
              <a:alpha val="0"/>
            </a:srgbClr>
          </a:solidFill>
        </p:spPr>
      </p:sp>
      <p:sp>
        <p:nvSpPr>
          <p:cNvPr name="TextBox 12" id="12"/>
          <p:cNvSpPr txBox="true"/>
          <p:nvPr/>
        </p:nvSpPr>
        <p:spPr>
          <a:xfrm>
            <a:off x="4318000" y="762000"/>
            <a:ext cx="505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BF6F1"/>
                </a:solidFill>
                <a:latin typeface="苹方-简"/>
              </a:rPr>
              <a:t>AI-Driven Marketing Strategies</a:t>
            </a:r>
            <a:endParaRPr lang="en-US" sz="1100"/>
          </a:p>
        </p:txBody>
      </p:sp>
      <p:sp>
        <p:nvSpPr>
          <p:cNvPr name="TextBox 13" id="13"/>
          <p:cNvSpPr txBox="true"/>
          <p:nvPr/>
        </p:nvSpPr>
        <p:spPr>
          <a:xfrm>
            <a:off x="4521200" y="19812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Targeted Advertising Campaigns</a:t>
            </a:r>
            <a:endParaRPr lang="en-US" sz="1100"/>
          </a:p>
        </p:txBody>
      </p:sp>
      <p:sp>
        <p:nvSpPr>
          <p:cNvPr name="TextBox 14" id="14"/>
          <p:cNvSpPr txBox="true"/>
          <p:nvPr/>
        </p:nvSpPr>
        <p:spPr>
          <a:xfrm>
            <a:off x="4521200" y="37846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FFFE"/>
                </a:solidFill>
                <a:latin typeface="苹方-简"/>
              </a:rPr>
              <a:t>Real-Time Consumer Insights</a:t>
            </a:r>
            <a:endParaRPr lang="en-US" sz="1100"/>
          </a:p>
        </p:txBody>
      </p:sp>
      <p:sp>
        <p:nvSpPr>
          <p:cNvPr name="TextBox 15" id="15"/>
          <p:cNvSpPr txBox="true"/>
          <p:nvPr/>
        </p:nvSpPr>
        <p:spPr>
          <a:xfrm>
            <a:off x="4521200" y="56007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Enhanced Customer Segmentation</a:t>
            </a:r>
            <a:endParaRPr lang="en-US" sz="1100"/>
          </a:p>
        </p:txBody>
      </p:sp>
      <p:sp>
        <p:nvSpPr>
          <p:cNvPr name="TextBox 16" id="16"/>
          <p:cNvSpPr txBox="true"/>
          <p:nvPr/>
        </p:nvSpPr>
        <p:spPr>
          <a:xfrm>
            <a:off x="4521200" y="23622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enables food and beverage companies to analyze consumer data and preferences, allowing for the creation of highly targeted advertising campaigns that resonate with specific demographics, increasing engagement and conversion rates.</a:t>
            </a:r>
            <a:endParaRPr lang="en-US" sz="1100"/>
          </a:p>
        </p:txBody>
      </p:sp>
      <p:sp>
        <p:nvSpPr>
          <p:cNvPr name="TextBox 17" id="17"/>
          <p:cNvSpPr txBox="true"/>
          <p:nvPr/>
        </p:nvSpPr>
        <p:spPr>
          <a:xfrm>
            <a:off x="4521200" y="41656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leveraging AI analytics, businesses can gain real-time insights into consumer behavior and market trends, enabling them to adjust marketing strategies swiftly and effectively to meet changing consumer demands.</a:t>
            </a:r>
            <a:endParaRPr lang="en-US" sz="1100"/>
          </a:p>
        </p:txBody>
      </p:sp>
      <p:sp>
        <p:nvSpPr>
          <p:cNvPr name="TextBox 18" id="18"/>
          <p:cNvSpPr txBox="true"/>
          <p:nvPr/>
        </p:nvSpPr>
        <p:spPr>
          <a:xfrm>
            <a:off x="4521200" y="59690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tools facilitate advanced customer segmentation by identifying unique consumer profiles and behaviors, allowing companies to tailor their marketing messages and promotions to different segments for improved effectiveness.</a:t>
            </a:r>
            <a:endParaRPr lang="en-US" sz="1100"/>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9000" r="9000"/>
          <a:stretch>
            <a:fillRect/>
          </a:stretch>
        </p:blipFill>
        <p:spPr>
          <a:xfrm>
            <a:off x="0" y="0"/>
            <a:ext cx="10388600" cy="6997700"/>
          </a:xfrm>
          <a:prstGeom prst="rect">
            <a:avLst/>
          </a:prstGeom>
        </p:spPr>
      </p:pic>
      <p:sp>
        <p:nvSpPr>
          <p:cNvPr name="AutoShape 3" id="3"/>
          <p:cNvSpPr/>
          <p:nvPr/>
        </p:nvSpPr>
        <p:spPr>
          <a:xfrm>
            <a:off x="0" y="0"/>
            <a:ext cx="10388600" cy="6997700"/>
          </a:xfrm>
          <a:prstGeom prst="rect">
            <a:avLst/>
          </a:prstGeom>
          <a:solidFill>
            <a:srgbClr val="000000">
              <a:alpha val="0"/>
            </a:srgbClr>
          </a:solidFill>
        </p:spPr>
      </p:sp>
      <p:sp>
        <p:nvSpPr>
          <p:cNvPr name="AutoShape 4" id="4"/>
          <p:cNvSpPr/>
          <p:nvPr/>
        </p:nvSpPr>
        <p:spPr>
          <a:xfrm>
            <a:off x="609600" y="2794000"/>
            <a:ext cx="1803400" cy="4203700"/>
          </a:xfrm>
          <a:prstGeom prst="roundRect">
            <a:avLst>
              <a:gd name="adj" fmla="val 14084"/>
            </a:avLst>
          </a:prstGeom>
          <a:solidFill>
            <a:srgbClr val="87807A"/>
          </a:solidFill>
        </p:spPr>
      </p:sp>
      <p:sp>
        <p:nvSpPr>
          <p:cNvPr name="AutoShape 5" id="5"/>
          <p:cNvSpPr/>
          <p:nvPr/>
        </p:nvSpPr>
        <p:spPr>
          <a:xfrm>
            <a:off x="2819400" y="2794000"/>
            <a:ext cx="1803400" cy="4203700"/>
          </a:xfrm>
          <a:prstGeom prst="roundRect">
            <a:avLst>
              <a:gd name="adj" fmla="val 14084"/>
            </a:avLst>
          </a:prstGeom>
          <a:solidFill>
            <a:srgbClr val="87807A"/>
          </a:solidFill>
        </p:spPr>
      </p:sp>
      <p:sp>
        <p:nvSpPr>
          <p:cNvPr name="AutoShape 6" id="6"/>
          <p:cNvSpPr/>
          <p:nvPr/>
        </p:nvSpPr>
        <p:spPr>
          <a:xfrm>
            <a:off x="5029200" y="2794000"/>
            <a:ext cx="1803400" cy="4203700"/>
          </a:xfrm>
          <a:prstGeom prst="roundRect">
            <a:avLst>
              <a:gd name="adj" fmla="val 14084"/>
            </a:avLst>
          </a:prstGeom>
          <a:solidFill>
            <a:srgbClr val="87807A"/>
          </a:solidFill>
        </p:spPr>
      </p:sp>
      <p:sp>
        <p:nvSpPr>
          <p:cNvPr name="AutoShape 7" id="7"/>
          <p:cNvSpPr/>
          <p:nvPr/>
        </p:nvSpPr>
        <p:spPr>
          <a:xfrm>
            <a:off x="609600" y="2997200"/>
            <a:ext cx="0" cy="711200"/>
          </a:xfrm>
          <a:prstGeom prst="rect">
            <a:avLst/>
          </a:prstGeom>
          <a:solidFill>
            <a:srgbClr val="00694C">
              <a:alpha val="0"/>
            </a:srgbClr>
          </a:solidFill>
        </p:spPr>
      </p:sp>
      <p:sp>
        <p:nvSpPr>
          <p:cNvPr name="AutoShape 8" id="8"/>
          <p:cNvSpPr/>
          <p:nvPr/>
        </p:nvSpPr>
        <p:spPr>
          <a:xfrm>
            <a:off x="609600" y="2794000"/>
            <a:ext cx="1803400" cy="4203700"/>
          </a:xfrm>
          <a:prstGeom prst="roundRect">
            <a:avLst>
              <a:gd name="adj" fmla="val 14084"/>
            </a:avLst>
          </a:prstGeom>
          <a:solidFill>
            <a:srgbClr val="000000">
              <a:alpha val="0"/>
            </a:srgbClr>
          </a:solidFill>
        </p:spPr>
      </p:sp>
      <p:sp>
        <p:nvSpPr>
          <p:cNvPr name="AutoShape 9" id="9"/>
          <p:cNvSpPr/>
          <p:nvPr/>
        </p:nvSpPr>
        <p:spPr>
          <a:xfrm>
            <a:off x="2819400" y="2997200"/>
            <a:ext cx="0" cy="711200"/>
          </a:xfrm>
          <a:prstGeom prst="rect">
            <a:avLst/>
          </a:prstGeom>
          <a:solidFill>
            <a:srgbClr val="000000"/>
          </a:solidFill>
        </p:spPr>
      </p:sp>
      <p:sp>
        <p:nvSpPr>
          <p:cNvPr name="AutoShape 10" id="10"/>
          <p:cNvSpPr/>
          <p:nvPr/>
        </p:nvSpPr>
        <p:spPr>
          <a:xfrm>
            <a:off x="2819400" y="2794000"/>
            <a:ext cx="1803400" cy="4203700"/>
          </a:xfrm>
          <a:prstGeom prst="roundRect">
            <a:avLst>
              <a:gd name="adj" fmla="val 14084"/>
            </a:avLst>
          </a:prstGeom>
          <a:solidFill>
            <a:srgbClr val="000000">
              <a:alpha val="0"/>
            </a:srgbClr>
          </a:solidFill>
        </p:spPr>
      </p:sp>
      <p:sp>
        <p:nvSpPr>
          <p:cNvPr name="AutoShape 11" id="11"/>
          <p:cNvSpPr/>
          <p:nvPr/>
        </p:nvSpPr>
        <p:spPr>
          <a:xfrm>
            <a:off x="5029200" y="2997200"/>
            <a:ext cx="0" cy="711200"/>
          </a:xfrm>
          <a:prstGeom prst="rect">
            <a:avLst/>
          </a:prstGeom>
          <a:solidFill>
            <a:srgbClr val="00694C">
              <a:alpha val="0"/>
            </a:srgbClr>
          </a:solidFill>
        </p:spPr>
      </p:sp>
      <p:sp>
        <p:nvSpPr>
          <p:cNvPr name="AutoShape 12" id="12"/>
          <p:cNvSpPr/>
          <p:nvPr/>
        </p:nvSpPr>
        <p:spPr>
          <a:xfrm>
            <a:off x="5029200" y="2794000"/>
            <a:ext cx="1803400" cy="4203700"/>
          </a:xfrm>
          <a:prstGeom prst="roundRect">
            <a:avLst>
              <a:gd name="adj" fmla="val 14084"/>
            </a:avLst>
          </a:prstGeom>
          <a:solidFill>
            <a:srgbClr val="000000">
              <a:alpha val="0"/>
            </a:srgbClr>
          </a:solidFill>
        </p:spPr>
      </p:sp>
      <p:sp>
        <p:nvSpPr>
          <p:cNvPr name="TextBox 13" id="13"/>
          <p:cNvSpPr txBox="true"/>
          <p:nvPr/>
        </p:nvSpPr>
        <p:spPr>
          <a:xfrm>
            <a:off x="7112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01</a:t>
            </a:r>
            <a:endParaRPr lang="en-US" sz="1100"/>
          </a:p>
        </p:txBody>
      </p:sp>
      <p:sp>
        <p:nvSpPr>
          <p:cNvPr name="TextBox 14" id="14"/>
          <p:cNvSpPr txBox="true"/>
          <p:nvPr/>
        </p:nvSpPr>
        <p:spPr>
          <a:xfrm>
            <a:off x="29210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02</a:t>
            </a:r>
            <a:endParaRPr lang="en-US" sz="1100"/>
          </a:p>
        </p:txBody>
      </p:sp>
      <p:sp>
        <p:nvSpPr>
          <p:cNvPr name="TextBox 15" id="15"/>
          <p:cNvSpPr txBox="true"/>
          <p:nvPr/>
        </p:nvSpPr>
        <p:spPr>
          <a:xfrm>
            <a:off x="51308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03</a:t>
            </a:r>
            <a:endParaRPr lang="en-US" sz="1100"/>
          </a:p>
        </p:txBody>
      </p:sp>
      <p:sp>
        <p:nvSpPr>
          <p:cNvPr name="TextBox 16" id="16"/>
          <p:cNvSpPr txBox="true"/>
          <p:nvPr/>
        </p:nvSpPr>
        <p:spPr>
          <a:xfrm>
            <a:off x="609600" y="762000"/>
            <a:ext cx="6223000" cy="1117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Chatbots and Customer Service Automation</a:t>
            </a:r>
            <a:endParaRPr lang="en-US" sz="1100"/>
          </a:p>
        </p:txBody>
      </p:sp>
      <p:sp>
        <p:nvSpPr>
          <p:cNvPr name="TextBox 17" id="17"/>
          <p:cNvSpPr txBox="true"/>
          <p:nvPr/>
        </p:nvSpPr>
        <p:spPr>
          <a:xfrm>
            <a:off x="711200" y="41021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24/7 Customer Support Availability</a:t>
            </a:r>
            <a:endParaRPr lang="en-US" sz="1100"/>
          </a:p>
        </p:txBody>
      </p:sp>
      <p:sp>
        <p:nvSpPr>
          <p:cNvPr name="TextBox 18" id="18"/>
          <p:cNvSpPr txBox="true"/>
          <p:nvPr/>
        </p:nvSpPr>
        <p:spPr>
          <a:xfrm>
            <a:off x="2921000" y="41021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Efficient Order Management</a:t>
            </a:r>
            <a:endParaRPr lang="en-US" sz="1100"/>
          </a:p>
        </p:txBody>
      </p:sp>
      <p:sp>
        <p:nvSpPr>
          <p:cNvPr name="TextBox 19" id="19"/>
          <p:cNvSpPr txBox="true"/>
          <p:nvPr/>
        </p:nvSpPr>
        <p:spPr>
          <a:xfrm>
            <a:off x="5130800" y="41021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Personalized Customer Interactions</a:t>
            </a:r>
            <a:endParaRPr lang="en-US" sz="1100"/>
          </a:p>
        </p:txBody>
      </p:sp>
      <p:sp>
        <p:nvSpPr>
          <p:cNvPr name="TextBox 20" id="20"/>
          <p:cNvSpPr txBox="true"/>
          <p:nvPr/>
        </p:nvSpPr>
        <p:spPr>
          <a:xfrm>
            <a:off x="711200" y="4826000"/>
            <a:ext cx="1574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Chatbots provide round-the-clock assistance, ensuring that customer inquiries are addressed promptly, which enhances customer satisfaction and loyalty in the competitive food and beverage industry.</a:t>
            </a:r>
            <a:endParaRPr lang="en-US" sz="1100"/>
          </a:p>
        </p:txBody>
      </p:sp>
      <p:sp>
        <p:nvSpPr>
          <p:cNvPr name="TextBox 21" id="21"/>
          <p:cNvSpPr txBox="true"/>
          <p:nvPr/>
        </p:nvSpPr>
        <p:spPr>
          <a:xfrm>
            <a:off x="2921000" y="4584700"/>
            <a:ext cx="1574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Automation through chatbots streamlines the order process by allowing customers to place, modify, or track their orders seamlessly, reducing wait times and improving overall operational efficiency.</a:t>
            </a:r>
            <a:endParaRPr lang="en-US" sz="1100"/>
          </a:p>
        </p:txBody>
      </p:sp>
      <p:sp>
        <p:nvSpPr>
          <p:cNvPr name="TextBox 22" id="22"/>
          <p:cNvSpPr txBox="true"/>
          <p:nvPr/>
        </p:nvSpPr>
        <p:spPr>
          <a:xfrm>
            <a:off x="5130800" y="4826000"/>
            <a:ext cx="1574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AI-driven chatbots utilize customer data to deliver tailored responses and recommendations, creating a more engaging experience that fosters stronger relationships between brands and their customers.</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t="3000" b="3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762000" y="1485900"/>
            <a:ext cx="2311400" cy="4064000"/>
          </a:xfrm>
          <a:prstGeom prst="roundRect">
            <a:avLst>
              <a:gd name="adj" fmla="val 4395"/>
            </a:avLst>
          </a:prstGeom>
          <a:solidFill>
            <a:srgbClr val="000000">
              <a:alpha val="0"/>
            </a:srgbClr>
          </a:solidFill>
        </p:spPr>
      </p:sp>
      <p:sp>
        <p:nvSpPr>
          <p:cNvPr name="AutoShape 5" id="5"/>
          <p:cNvSpPr/>
          <p:nvPr/>
        </p:nvSpPr>
        <p:spPr>
          <a:xfrm>
            <a:off x="3276600" y="1485900"/>
            <a:ext cx="2311400" cy="4064000"/>
          </a:xfrm>
          <a:prstGeom prst="roundRect">
            <a:avLst>
              <a:gd name="adj" fmla="val 4395"/>
            </a:avLst>
          </a:prstGeom>
          <a:solidFill>
            <a:srgbClr val="000000">
              <a:alpha val="0"/>
            </a:srgbClr>
          </a:solidFill>
        </p:spPr>
      </p:sp>
      <p:sp>
        <p:nvSpPr>
          <p:cNvPr name="AutoShape 6" id="6"/>
          <p:cNvSpPr/>
          <p:nvPr/>
        </p:nvSpPr>
        <p:spPr>
          <a:xfrm>
            <a:off x="5791200" y="1485900"/>
            <a:ext cx="2311400" cy="4064000"/>
          </a:xfrm>
          <a:prstGeom prst="roundRect">
            <a:avLst>
              <a:gd name="adj" fmla="val 4395"/>
            </a:avLst>
          </a:prstGeom>
          <a:solidFill>
            <a:srgbClr val="000000">
              <a:alpha val="0"/>
            </a:srgbClr>
          </a:solidFill>
        </p:spPr>
      </p:sp>
      <p:sp>
        <p:nvSpPr>
          <p:cNvPr name="AutoShape 7" id="7"/>
          <p:cNvSpPr/>
          <p:nvPr/>
        </p:nvSpPr>
        <p:spPr>
          <a:xfrm>
            <a:off x="762000" y="5689600"/>
            <a:ext cx="2311400" cy="0"/>
          </a:xfrm>
          <a:prstGeom prst="rect">
            <a:avLst/>
          </a:prstGeom>
          <a:solidFill>
            <a:srgbClr val="000000"/>
          </a:solidFill>
        </p:spPr>
      </p:sp>
      <p:sp>
        <p:nvSpPr>
          <p:cNvPr name="AutoShape 8" id="8"/>
          <p:cNvSpPr/>
          <p:nvPr/>
        </p:nvSpPr>
        <p:spPr>
          <a:xfrm>
            <a:off x="3276600" y="5689600"/>
            <a:ext cx="2311400" cy="0"/>
          </a:xfrm>
          <a:prstGeom prst="rect">
            <a:avLst/>
          </a:prstGeom>
          <a:solidFill>
            <a:srgbClr val="000000"/>
          </a:solidFill>
        </p:spPr>
      </p:sp>
      <p:sp>
        <p:nvSpPr>
          <p:cNvPr name="AutoShape 9" id="9"/>
          <p:cNvSpPr/>
          <p:nvPr/>
        </p:nvSpPr>
        <p:spPr>
          <a:xfrm>
            <a:off x="5791200" y="5689600"/>
            <a:ext cx="2311400" cy="0"/>
          </a:xfrm>
          <a:prstGeom prst="rect">
            <a:avLst/>
          </a:prstGeom>
          <a:solidFill>
            <a:srgbClr val="000000"/>
          </a:solidFill>
        </p:spPr>
      </p:sp>
      <p:pic>
        <p:nvPicPr>
          <p:cNvPr name="Picture 10" id="10"/>
          <p:cNvPicPr>
            <a:picLocks noChangeAspect="true"/>
          </p:cNvPicPr>
          <p:nvPr/>
        </p:nvPicPr>
        <p:blipFill>
          <a:blip r:embed="rId3"/>
          <a:srcRect t="32000" b="32000"/>
          <a:stretch>
            <a:fillRect/>
          </a:stretch>
        </p:blipFill>
        <p:spPr>
          <a:xfrm>
            <a:off x="762000" y="1485900"/>
            <a:ext cx="2311400" cy="1295400"/>
          </a:xfrm>
          <a:prstGeom prst="rect">
            <a:avLst/>
          </a:prstGeom>
        </p:spPr>
      </p:pic>
      <p:pic>
        <p:nvPicPr>
          <p:cNvPr name="Picture 11" id="11"/>
          <p:cNvPicPr>
            <a:picLocks noChangeAspect="true"/>
          </p:cNvPicPr>
          <p:nvPr/>
        </p:nvPicPr>
        <p:blipFill>
          <a:blip r:embed="rId4"/>
          <a:srcRect t="32000" b="32000"/>
          <a:stretch>
            <a:fillRect/>
          </a:stretch>
        </p:blipFill>
        <p:spPr>
          <a:xfrm>
            <a:off x="3276600" y="1485900"/>
            <a:ext cx="2311400" cy="1295400"/>
          </a:xfrm>
          <a:prstGeom prst="rect">
            <a:avLst/>
          </a:prstGeom>
        </p:spPr>
      </p:pic>
      <p:pic>
        <p:nvPicPr>
          <p:cNvPr name="Picture 12" id="12"/>
          <p:cNvPicPr>
            <a:picLocks noChangeAspect="true"/>
          </p:cNvPicPr>
          <p:nvPr/>
        </p:nvPicPr>
        <p:blipFill>
          <a:blip r:embed="rId5"/>
          <a:srcRect t="32000" b="32000"/>
          <a:stretch>
            <a:fillRect/>
          </a:stretch>
        </p:blipFill>
        <p:spPr>
          <a:xfrm>
            <a:off x="5791200" y="1485900"/>
            <a:ext cx="2311400" cy="1295400"/>
          </a:xfrm>
          <a:prstGeom prst="rect">
            <a:avLst/>
          </a:prstGeom>
        </p:spPr>
      </p:pic>
      <p:sp>
        <p:nvSpPr>
          <p:cNvPr name="TextBox 13" id="13"/>
          <p:cNvSpPr txBox="true"/>
          <p:nvPr/>
        </p:nvSpPr>
        <p:spPr>
          <a:xfrm>
            <a:off x="762000" y="533400"/>
            <a:ext cx="7340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Analyzing Consumer Behavior with AI</a:t>
            </a:r>
            <a:endParaRPr lang="en-US" sz="1100"/>
          </a:p>
        </p:txBody>
      </p:sp>
      <p:sp>
        <p:nvSpPr>
          <p:cNvPr name="TextBox 14" id="14"/>
          <p:cNvSpPr txBox="true"/>
          <p:nvPr/>
        </p:nvSpPr>
        <p:spPr>
          <a:xfrm>
            <a:off x="7620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Understanding Consumer Preferences</a:t>
            </a:r>
            <a:endParaRPr lang="en-US" sz="1100"/>
          </a:p>
        </p:txBody>
      </p:sp>
      <p:sp>
        <p:nvSpPr>
          <p:cNvPr name="TextBox 15" id="15"/>
          <p:cNvSpPr txBox="true"/>
          <p:nvPr/>
        </p:nvSpPr>
        <p:spPr>
          <a:xfrm>
            <a:off x="32766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Behavioral Prediction Models</a:t>
            </a:r>
            <a:endParaRPr lang="en-US" sz="1100"/>
          </a:p>
        </p:txBody>
      </p:sp>
      <p:sp>
        <p:nvSpPr>
          <p:cNvPr name="TextBox 16" id="16"/>
          <p:cNvSpPr txBox="true"/>
          <p:nvPr/>
        </p:nvSpPr>
        <p:spPr>
          <a:xfrm>
            <a:off x="57912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Enhanced Customer Feedback Analysis</a:t>
            </a:r>
            <a:endParaRPr lang="en-US" sz="1100"/>
          </a:p>
        </p:txBody>
      </p:sp>
      <p:sp>
        <p:nvSpPr>
          <p:cNvPr name="TextBox 17" id="17"/>
          <p:cNvSpPr txBox="true"/>
          <p:nvPr/>
        </p:nvSpPr>
        <p:spPr>
          <a:xfrm>
            <a:off x="762000" y="3644900"/>
            <a:ext cx="23114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analyzes vast datasets from consumer interactions, enabling businesses to identify trends and preferences, which helps in tailoring products and marketing strategies to meet specific consumer needs.</a:t>
            </a:r>
            <a:endParaRPr lang="en-US" sz="1100"/>
          </a:p>
        </p:txBody>
      </p:sp>
      <p:sp>
        <p:nvSpPr>
          <p:cNvPr name="TextBox 18" id="18"/>
          <p:cNvSpPr txBox="true"/>
          <p:nvPr/>
        </p:nvSpPr>
        <p:spPr>
          <a:xfrm>
            <a:off x="3276600" y="3644900"/>
            <a:ext cx="23114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employing machine learning algorithms, companies can predict future consumer behaviors based on past purchasing patterns, allowing for proactive adjustments in inventory and marketing efforts to align with anticipated demand.</a:t>
            </a:r>
            <a:endParaRPr lang="en-US" sz="1100"/>
          </a:p>
        </p:txBody>
      </p:sp>
      <p:sp>
        <p:nvSpPr>
          <p:cNvPr name="TextBox 19" id="19"/>
          <p:cNvSpPr txBox="true"/>
          <p:nvPr/>
        </p:nvSpPr>
        <p:spPr>
          <a:xfrm>
            <a:off x="57912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tools facilitate the analysis of customer feedback from various channels, providing insights into consumer sentiment and satisfaction, which can inform product development and improve overall customer experience.</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D9D9D9">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1524000" y="1905000"/>
            <a:ext cx="35306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1524000" y="2692400"/>
            <a:ext cx="35306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AI and Sustainability in the Food Industry</a:t>
            </a:r>
            <a:endParaRPr lang="en-US" sz="1100"/>
          </a:p>
        </p:txBody>
      </p:sp>
      <p:sp>
        <p:nvSpPr>
          <p:cNvPr name="TextBox 9" id="9"/>
          <p:cNvSpPr txBox="true"/>
          <p:nvPr/>
        </p:nvSpPr>
        <p:spPr>
          <a:xfrm>
            <a:off x="1524000" y="1905000"/>
            <a:ext cx="35306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Section 3</a:t>
            </a:r>
            <a:endParaRPr lang="en-US" sz="1100"/>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7874000"/>
          </a:xfrm>
          <a:prstGeom prst="rect">
            <a:avLst/>
          </a:prstGeom>
          <a:solidFill>
            <a:srgbClr val="A8A7A6"/>
          </a:solidFill>
        </p:spPr>
      </p:sp>
      <p:pic>
        <p:nvPicPr>
          <p:cNvPr name="Picture 3" id="3"/>
          <p:cNvPicPr>
            <a:picLocks noChangeAspect="true"/>
          </p:cNvPicPr>
          <p:nvPr/>
        </p:nvPicPr>
        <p:blipFill>
          <a:blip r:embed="rId2"/>
          <a:srcRect l="36000" r="36000"/>
          <a:stretch>
            <a:fillRect/>
          </a:stretch>
        </p:blipFill>
        <p:spPr>
          <a:xfrm>
            <a:off x="0" y="0"/>
            <a:ext cx="3454400" cy="7874000"/>
          </a:xfrm>
          <a:prstGeom prst="rect">
            <a:avLst/>
          </a:prstGeom>
        </p:spPr>
      </p:pic>
      <p:sp>
        <p:nvSpPr>
          <p:cNvPr name="AutoShape 4" id="4"/>
          <p:cNvSpPr/>
          <p:nvPr/>
        </p:nvSpPr>
        <p:spPr>
          <a:xfrm>
            <a:off x="4318000" y="2197100"/>
            <a:ext cx="5054600" cy="1651000"/>
          </a:xfrm>
          <a:prstGeom prst="roundRect">
            <a:avLst>
              <a:gd name="adj" fmla="val 11538"/>
            </a:avLst>
          </a:prstGeom>
          <a:solidFill>
            <a:srgbClr val="898989"/>
          </a:solidFill>
        </p:spPr>
      </p:sp>
      <p:sp>
        <p:nvSpPr>
          <p:cNvPr name="AutoShape 5" id="5"/>
          <p:cNvSpPr/>
          <p:nvPr/>
        </p:nvSpPr>
        <p:spPr>
          <a:xfrm>
            <a:off x="4318000" y="4000500"/>
            <a:ext cx="5054600" cy="1651000"/>
          </a:xfrm>
          <a:prstGeom prst="roundRect">
            <a:avLst>
              <a:gd name="adj" fmla="val 11538"/>
            </a:avLst>
          </a:prstGeom>
          <a:solidFill>
            <a:srgbClr val="898989"/>
          </a:solidFill>
        </p:spPr>
      </p:sp>
      <p:sp>
        <p:nvSpPr>
          <p:cNvPr name="AutoShape 6" id="6"/>
          <p:cNvSpPr/>
          <p:nvPr/>
        </p:nvSpPr>
        <p:spPr>
          <a:xfrm>
            <a:off x="4318000" y="5816600"/>
            <a:ext cx="5054600" cy="1651000"/>
          </a:xfrm>
          <a:prstGeom prst="roundRect">
            <a:avLst>
              <a:gd name="adj" fmla="val 11538"/>
            </a:avLst>
          </a:prstGeom>
          <a:solidFill>
            <a:srgbClr val="898989"/>
          </a:solidFill>
        </p:spPr>
      </p:sp>
      <p:sp>
        <p:nvSpPr>
          <p:cNvPr name="AutoShape 7" id="7"/>
          <p:cNvSpPr/>
          <p:nvPr/>
        </p:nvSpPr>
        <p:spPr>
          <a:xfrm>
            <a:off x="0" y="0"/>
            <a:ext cx="3454400" cy="7874000"/>
          </a:xfrm>
          <a:prstGeom prst="rect">
            <a:avLst/>
          </a:prstGeom>
          <a:solidFill>
            <a:srgbClr val="000000">
              <a:alpha val="0"/>
            </a:srgbClr>
          </a:solidFill>
        </p:spPr>
      </p:sp>
      <p:sp>
        <p:nvSpPr>
          <p:cNvPr name="AutoShape 8" id="8"/>
          <p:cNvSpPr/>
          <p:nvPr/>
        </p:nvSpPr>
        <p:spPr>
          <a:xfrm>
            <a:off x="4318000" y="2362200"/>
            <a:ext cx="0" cy="1308100"/>
          </a:xfrm>
          <a:prstGeom prst="rect">
            <a:avLst/>
          </a:prstGeom>
          <a:solidFill>
            <a:srgbClr val="FFFFFF"/>
          </a:solidFill>
        </p:spPr>
      </p:sp>
      <p:sp>
        <p:nvSpPr>
          <p:cNvPr name="AutoShape 9" id="9"/>
          <p:cNvSpPr/>
          <p:nvPr/>
        </p:nvSpPr>
        <p:spPr>
          <a:xfrm>
            <a:off x="4318000" y="4165600"/>
            <a:ext cx="0" cy="1308100"/>
          </a:xfrm>
          <a:prstGeom prst="rect">
            <a:avLst/>
          </a:prstGeom>
          <a:solidFill>
            <a:srgbClr val="FFFFFF"/>
          </a:solidFill>
        </p:spPr>
      </p:sp>
      <p:sp>
        <p:nvSpPr>
          <p:cNvPr name="AutoShape 10" id="10"/>
          <p:cNvSpPr/>
          <p:nvPr/>
        </p:nvSpPr>
        <p:spPr>
          <a:xfrm>
            <a:off x="4318000" y="5969000"/>
            <a:ext cx="0" cy="1308100"/>
          </a:xfrm>
          <a:prstGeom prst="rect">
            <a:avLst/>
          </a:prstGeom>
          <a:solidFill>
            <a:srgbClr val="FFFFFF"/>
          </a:solidFill>
        </p:spPr>
      </p:sp>
      <p:sp>
        <p:nvSpPr>
          <p:cNvPr name="AutoShape 11" id="11"/>
          <p:cNvSpPr/>
          <p:nvPr/>
        </p:nvSpPr>
        <p:spPr>
          <a:xfrm>
            <a:off x="0" y="0"/>
            <a:ext cx="0" cy="0"/>
          </a:xfrm>
          <a:prstGeom prst="rect">
            <a:avLst/>
          </a:prstGeom>
          <a:solidFill>
            <a:srgbClr val="000000">
              <a:alpha val="0"/>
            </a:srgbClr>
          </a:solidFill>
        </p:spPr>
      </p:sp>
      <p:sp>
        <p:nvSpPr>
          <p:cNvPr name="TextBox 12" id="12"/>
          <p:cNvSpPr txBox="true"/>
          <p:nvPr/>
        </p:nvSpPr>
        <p:spPr>
          <a:xfrm>
            <a:off x="4318000" y="7620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BF6F1"/>
                </a:solidFill>
                <a:latin typeface="苹方-简"/>
              </a:rPr>
              <a:t>Reducing Food Waste with AI Solutions</a:t>
            </a:r>
            <a:endParaRPr lang="en-US" sz="1100"/>
          </a:p>
        </p:txBody>
      </p:sp>
      <p:sp>
        <p:nvSpPr>
          <p:cNvPr name="TextBox 13" id="13"/>
          <p:cNvSpPr txBox="true"/>
          <p:nvPr/>
        </p:nvSpPr>
        <p:spPr>
          <a:xfrm>
            <a:off x="4521200" y="24130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Smart Inventory Management</a:t>
            </a:r>
            <a:endParaRPr lang="en-US" sz="1100"/>
          </a:p>
        </p:txBody>
      </p:sp>
      <p:sp>
        <p:nvSpPr>
          <p:cNvPr name="TextBox 14" id="14"/>
          <p:cNvSpPr txBox="true"/>
          <p:nvPr/>
        </p:nvSpPr>
        <p:spPr>
          <a:xfrm>
            <a:off x="4521200" y="42164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FFFE"/>
                </a:solidFill>
                <a:latin typeface="苹方-简"/>
              </a:rPr>
              <a:t>Predictive Analytics for Demand Forecasting</a:t>
            </a:r>
            <a:endParaRPr lang="en-US" sz="1100"/>
          </a:p>
        </p:txBody>
      </p:sp>
      <p:sp>
        <p:nvSpPr>
          <p:cNvPr name="TextBox 15" id="15"/>
          <p:cNvSpPr txBox="true"/>
          <p:nvPr/>
        </p:nvSpPr>
        <p:spPr>
          <a:xfrm>
            <a:off x="4521200" y="60198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Real-Time Monitoring and Alerts</a:t>
            </a:r>
            <a:endParaRPr lang="en-US" sz="1100"/>
          </a:p>
        </p:txBody>
      </p:sp>
      <p:sp>
        <p:nvSpPr>
          <p:cNvPr name="TextBox 16" id="16"/>
          <p:cNvSpPr txBox="true"/>
          <p:nvPr/>
        </p:nvSpPr>
        <p:spPr>
          <a:xfrm>
            <a:off x="4521200" y="27813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algorithms analyze sales patterns and expiration dates to optimize inventory levels, ensuring that food products are used before they spoil, thereby significantly reducing waste in the food and beverage industry.</a:t>
            </a:r>
            <a:endParaRPr lang="en-US" sz="1100"/>
          </a:p>
        </p:txBody>
      </p:sp>
      <p:sp>
        <p:nvSpPr>
          <p:cNvPr name="TextBox 17" id="17"/>
          <p:cNvSpPr txBox="true"/>
          <p:nvPr/>
        </p:nvSpPr>
        <p:spPr>
          <a:xfrm>
            <a:off x="4521200" y="45974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leveraging historical data and market trends, AI can accurately predict consumer demand, allowing businesses to adjust production schedules and minimize overproduction, which is a major contributor to food waste.</a:t>
            </a:r>
            <a:endParaRPr lang="en-US" sz="1100"/>
          </a:p>
        </p:txBody>
      </p:sp>
      <p:sp>
        <p:nvSpPr>
          <p:cNvPr name="TextBox 18" id="18"/>
          <p:cNvSpPr txBox="true"/>
          <p:nvPr/>
        </p:nvSpPr>
        <p:spPr>
          <a:xfrm>
            <a:off x="4521200" y="64008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AI-powered systems can monitor food storage conditions in real-time, sending alerts for temperature fluctuations or nearing expiration dates, enabling timely interventions that prevent spoilage and waste.</a:t>
            </a:r>
            <a:endParaRPr lang="en-US" sz="1100"/>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t="3000" b="3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762000" y="1485900"/>
            <a:ext cx="2311400" cy="3848100"/>
          </a:xfrm>
          <a:prstGeom prst="roundRect">
            <a:avLst>
              <a:gd name="adj" fmla="val 4395"/>
            </a:avLst>
          </a:prstGeom>
          <a:solidFill>
            <a:srgbClr val="000000">
              <a:alpha val="0"/>
            </a:srgbClr>
          </a:solidFill>
        </p:spPr>
      </p:sp>
      <p:sp>
        <p:nvSpPr>
          <p:cNvPr name="AutoShape 5" id="5"/>
          <p:cNvSpPr/>
          <p:nvPr/>
        </p:nvSpPr>
        <p:spPr>
          <a:xfrm>
            <a:off x="3276600" y="1485900"/>
            <a:ext cx="2311400" cy="3848100"/>
          </a:xfrm>
          <a:prstGeom prst="roundRect">
            <a:avLst>
              <a:gd name="adj" fmla="val 4395"/>
            </a:avLst>
          </a:prstGeom>
          <a:solidFill>
            <a:srgbClr val="000000">
              <a:alpha val="0"/>
            </a:srgbClr>
          </a:solidFill>
        </p:spPr>
      </p:sp>
      <p:sp>
        <p:nvSpPr>
          <p:cNvPr name="AutoShape 6" id="6"/>
          <p:cNvSpPr/>
          <p:nvPr/>
        </p:nvSpPr>
        <p:spPr>
          <a:xfrm>
            <a:off x="5791200" y="1485900"/>
            <a:ext cx="2311400" cy="3848100"/>
          </a:xfrm>
          <a:prstGeom prst="roundRect">
            <a:avLst>
              <a:gd name="adj" fmla="val 4395"/>
            </a:avLst>
          </a:prstGeom>
          <a:solidFill>
            <a:srgbClr val="000000">
              <a:alpha val="0"/>
            </a:srgbClr>
          </a:solidFill>
        </p:spPr>
      </p:sp>
      <p:sp>
        <p:nvSpPr>
          <p:cNvPr name="AutoShape 7" id="7"/>
          <p:cNvSpPr/>
          <p:nvPr/>
        </p:nvSpPr>
        <p:spPr>
          <a:xfrm>
            <a:off x="762000" y="5473700"/>
            <a:ext cx="2311400" cy="0"/>
          </a:xfrm>
          <a:prstGeom prst="rect">
            <a:avLst/>
          </a:prstGeom>
          <a:solidFill>
            <a:srgbClr val="000000"/>
          </a:solidFill>
        </p:spPr>
      </p:sp>
      <p:sp>
        <p:nvSpPr>
          <p:cNvPr name="AutoShape 8" id="8"/>
          <p:cNvSpPr/>
          <p:nvPr/>
        </p:nvSpPr>
        <p:spPr>
          <a:xfrm>
            <a:off x="3276600" y="5473700"/>
            <a:ext cx="2311400" cy="0"/>
          </a:xfrm>
          <a:prstGeom prst="rect">
            <a:avLst/>
          </a:prstGeom>
          <a:solidFill>
            <a:srgbClr val="000000"/>
          </a:solidFill>
        </p:spPr>
      </p:sp>
      <p:sp>
        <p:nvSpPr>
          <p:cNvPr name="AutoShape 9" id="9"/>
          <p:cNvSpPr/>
          <p:nvPr/>
        </p:nvSpPr>
        <p:spPr>
          <a:xfrm>
            <a:off x="5791200" y="5473700"/>
            <a:ext cx="2311400" cy="0"/>
          </a:xfrm>
          <a:prstGeom prst="rect">
            <a:avLst/>
          </a:prstGeom>
          <a:solidFill>
            <a:srgbClr val="000000"/>
          </a:solidFill>
        </p:spPr>
      </p:sp>
      <p:pic>
        <p:nvPicPr>
          <p:cNvPr name="Picture 10" id="10"/>
          <p:cNvPicPr>
            <a:picLocks noChangeAspect="true"/>
          </p:cNvPicPr>
          <p:nvPr/>
        </p:nvPicPr>
        <p:blipFill>
          <a:blip r:embed="rId3"/>
          <a:srcRect t="1000" b="1000"/>
          <a:stretch>
            <a:fillRect/>
          </a:stretch>
        </p:blipFill>
        <p:spPr>
          <a:xfrm>
            <a:off x="762000" y="1485900"/>
            <a:ext cx="2311400" cy="1295400"/>
          </a:xfrm>
          <a:prstGeom prst="rect">
            <a:avLst/>
          </a:prstGeom>
        </p:spPr>
      </p:pic>
      <p:pic>
        <p:nvPicPr>
          <p:cNvPr name="Picture 11" id="11"/>
          <p:cNvPicPr>
            <a:picLocks noChangeAspect="true"/>
          </p:cNvPicPr>
          <p:nvPr/>
        </p:nvPicPr>
        <p:blipFill>
          <a:blip r:embed="rId4"/>
          <a:srcRect t="32000" b="32000"/>
          <a:stretch>
            <a:fillRect/>
          </a:stretch>
        </p:blipFill>
        <p:spPr>
          <a:xfrm>
            <a:off x="3276600" y="1485900"/>
            <a:ext cx="2311400" cy="1295400"/>
          </a:xfrm>
          <a:prstGeom prst="rect">
            <a:avLst/>
          </a:prstGeom>
        </p:spPr>
      </p:pic>
      <p:pic>
        <p:nvPicPr>
          <p:cNvPr name="Picture 12" id="12"/>
          <p:cNvPicPr>
            <a:picLocks noChangeAspect="true"/>
          </p:cNvPicPr>
          <p:nvPr/>
        </p:nvPicPr>
        <p:blipFill>
          <a:blip r:embed="rId4"/>
          <a:srcRect t="32000" b="32000"/>
          <a:stretch>
            <a:fillRect/>
          </a:stretch>
        </p:blipFill>
        <p:spPr>
          <a:xfrm>
            <a:off x="5791200" y="1485900"/>
            <a:ext cx="2311400" cy="1295400"/>
          </a:xfrm>
          <a:prstGeom prst="rect">
            <a:avLst/>
          </a:prstGeom>
        </p:spPr>
      </p:pic>
      <p:sp>
        <p:nvSpPr>
          <p:cNvPr name="TextBox 13" id="13"/>
          <p:cNvSpPr txBox="true"/>
          <p:nvPr/>
        </p:nvSpPr>
        <p:spPr>
          <a:xfrm>
            <a:off x="762000" y="533400"/>
            <a:ext cx="7340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Sustainable Sourcing through Data Analysis</a:t>
            </a:r>
            <a:endParaRPr lang="en-US" sz="1100"/>
          </a:p>
        </p:txBody>
      </p:sp>
      <p:sp>
        <p:nvSpPr>
          <p:cNvPr name="TextBox 14" id="14"/>
          <p:cNvSpPr txBox="true"/>
          <p:nvPr/>
        </p:nvSpPr>
        <p:spPr>
          <a:xfrm>
            <a:off x="7620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Data-Driven Supplier Selection</a:t>
            </a:r>
            <a:endParaRPr lang="en-US" sz="1100"/>
          </a:p>
        </p:txBody>
      </p:sp>
      <p:sp>
        <p:nvSpPr>
          <p:cNvPr name="TextBox 15" id="15"/>
          <p:cNvSpPr txBox="true"/>
          <p:nvPr/>
        </p:nvSpPr>
        <p:spPr>
          <a:xfrm>
            <a:off x="32766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Traceability and Transparency</a:t>
            </a:r>
            <a:endParaRPr lang="en-US" sz="1100"/>
          </a:p>
        </p:txBody>
      </p:sp>
      <p:sp>
        <p:nvSpPr>
          <p:cNvPr name="TextBox 16" id="16"/>
          <p:cNvSpPr txBox="true"/>
          <p:nvPr/>
        </p:nvSpPr>
        <p:spPr>
          <a:xfrm>
            <a:off x="57912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Optimizing Resource Use</a:t>
            </a:r>
            <a:endParaRPr lang="en-US" sz="1100"/>
          </a:p>
        </p:txBody>
      </p:sp>
      <p:sp>
        <p:nvSpPr>
          <p:cNvPr name="TextBox 17" id="17"/>
          <p:cNvSpPr txBox="true"/>
          <p:nvPr/>
        </p:nvSpPr>
        <p:spPr>
          <a:xfrm>
            <a:off x="7620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Utilizing data analysis allows companies to evaluate suppliers based on sustainability metrics, such as environmental impact and ethical practices, ensuring that sourcing decisions align with corporate sustainability goals.</a:t>
            </a:r>
            <a:endParaRPr lang="en-US" sz="1100"/>
          </a:p>
        </p:txBody>
      </p:sp>
      <p:sp>
        <p:nvSpPr>
          <p:cNvPr name="TextBox 18" id="18"/>
          <p:cNvSpPr txBox="true"/>
          <p:nvPr/>
        </p:nvSpPr>
        <p:spPr>
          <a:xfrm>
            <a:off x="32766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Advanced data analytics enhance traceability in the supply chain, enabling businesses to track the origin of ingredients and materials, which fosters transparency and builds consumer trust in sustainable sourcing practices.</a:t>
            </a:r>
            <a:endParaRPr lang="en-US" sz="1100"/>
          </a:p>
        </p:txBody>
      </p:sp>
      <p:sp>
        <p:nvSpPr>
          <p:cNvPr name="TextBox 19" id="19"/>
          <p:cNvSpPr txBox="true"/>
          <p:nvPr/>
        </p:nvSpPr>
        <p:spPr>
          <a:xfrm>
            <a:off x="57912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analyzing data on resource consumption and sourcing patterns, companies can identify opportunities to reduce waste and improve efficiency, leading to more sustainable practices in the procurement of raw materials.</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8000" r="8000"/>
          <a:stretch>
            <a:fillRect/>
          </a:stretch>
        </p:blipFill>
        <p:spPr>
          <a:xfrm>
            <a:off x="0" y="0"/>
            <a:ext cx="10388600" cy="6908800"/>
          </a:xfrm>
          <a:prstGeom prst="rect">
            <a:avLst/>
          </a:prstGeom>
        </p:spPr>
      </p:pic>
      <p:sp>
        <p:nvSpPr>
          <p:cNvPr name="AutoShape 3" id="3"/>
          <p:cNvSpPr/>
          <p:nvPr/>
        </p:nvSpPr>
        <p:spPr>
          <a:xfrm>
            <a:off x="0" y="0"/>
            <a:ext cx="10388600" cy="6908800"/>
          </a:xfrm>
          <a:prstGeom prst="rect">
            <a:avLst/>
          </a:prstGeom>
          <a:solidFill>
            <a:srgbClr val="000000">
              <a:alpha val="0"/>
            </a:srgbClr>
          </a:solidFill>
        </p:spPr>
      </p:sp>
      <p:sp>
        <p:nvSpPr>
          <p:cNvPr name="AutoShape 4" id="4"/>
          <p:cNvSpPr/>
          <p:nvPr/>
        </p:nvSpPr>
        <p:spPr>
          <a:xfrm>
            <a:off x="609600" y="2235200"/>
            <a:ext cx="1803400" cy="4673600"/>
          </a:xfrm>
          <a:prstGeom prst="roundRect">
            <a:avLst>
              <a:gd name="adj" fmla="val 14084"/>
            </a:avLst>
          </a:prstGeom>
          <a:solidFill>
            <a:srgbClr val="87807A"/>
          </a:solidFill>
        </p:spPr>
      </p:sp>
      <p:sp>
        <p:nvSpPr>
          <p:cNvPr name="AutoShape 5" id="5"/>
          <p:cNvSpPr/>
          <p:nvPr/>
        </p:nvSpPr>
        <p:spPr>
          <a:xfrm>
            <a:off x="2819400" y="2235200"/>
            <a:ext cx="1803400" cy="4673600"/>
          </a:xfrm>
          <a:prstGeom prst="roundRect">
            <a:avLst>
              <a:gd name="adj" fmla="val 14084"/>
            </a:avLst>
          </a:prstGeom>
          <a:solidFill>
            <a:srgbClr val="87807A"/>
          </a:solidFill>
        </p:spPr>
      </p:sp>
      <p:sp>
        <p:nvSpPr>
          <p:cNvPr name="AutoShape 6" id="6"/>
          <p:cNvSpPr/>
          <p:nvPr/>
        </p:nvSpPr>
        <p:spPr>
          <a:xfrm>
            <a:off x="5029200" y="2235200"/>
            <a:ext cx="1803400" cy="4673600"/>
          </a:xfrm>
          <a:prstGeom prst="roundRect">
            <a:avLst>
              <a:gd name="adj" fmla="val 14084"/>
            </a:avLst>
          </a:prstGeom>
          <a:solidFill>
            <a:srgbClr val="87807A"/>
          </a:solidFill>
        </p:spPr>
      </p:sp>
      <p:sp>
        <p:nvSpPr>
          <p:cNvPr name="AutoShape 7" id="7"/>
          <p:cNvSpPr/>
          <p:nvPr/>
        </p:nvSpPr>
        <p:spPr>
          <a:xfrm>
            <a:off x="609600" y="2438400"/>
            <a:ext cx="0" cy="711200"/>
          </a:xfrm>
          <a:prstGeom prst="rect">
            <a:avLst/>
          </a:prstGeom>
          <a:solidFill>
            <a:srgbClr val="00694C">
              <a:alpha val="0"/>
            </a:srgbClr>
          </a:solidFill>
        </p:spPr>
      </p:sp>
      <p:sp>
        <p:nvSpPr>
          <p:cNvPr name="AutoShape 8" id="8"/>
          <p:cNvSpPr/>
          <p:nvPr/>
        </p:nvSpPr>
        <p:spPr>
          <a:xfrm>
            <a:off x="609600" y="2235200"/>
            <a:ext cx="1803400" cy="4673600"/>
          </a:xfrm>
          <a:prstGeom prst="roundRect">
            <a:avLst>
              <a:gd name="adj" fmla="val 14084"/>
            </a:avLst>
          </a:prstGeom>
          <a:solidFill>
            <a:srgbClr val="000000">
              <a:alpha val="0"/>
            </a:srgbClr>
          </a:solidFill>
        </p:spPr>
      </p:sp>
      <p:sp>
        <p:nvSpPr>
          <p:cNvPr name="AutoShape 9" id="9"/>
          <p:cNvSpPr/>
          <p:nvPr/>
        </p:nvSpPr>
        <p:spPr>
          <a:xfrm>
            <a:off x="2819400" y="2438400"/>
            <a:ext cx="0" cy="711200"/>
          </a:xfrm>
          <a:prstGeom prst="rect">
            <a:avLst/>
          </a:prstGeom>
          <a:solidFill>
            <a:srgbClr val="000000"/>
          </a:solidFill>
        </p:spPr>
      </p:sp>
      <p:sp>
        <p:nvSpPr>
          <p:cNvPr name="AutoShape 10" id="10"/>
          <p:cNvSpPr/>
          <p:nvPr/>
        </p:nvSpPr>
        <p:spPr>
          <a:xfrm>
            <a:off x="2819400" y="2235200"/>
            <a:ext cx="1803400" cy="4673600"/>
          </a:xfrm>
          <a:prstGeom prst="roundRect">
            <a:avLst>
              <a:gd name="adj" fmla="val 14084"/>
            </a:avLst>
          </a:prstGeom>
          <a:solidFill>
            <a:srgbClr val="000000">
              <a:alpha val="0"/>
            </a:srgbClr>
          </a:solidFill>
        </p:spPr>
      </p:sp>
      <p:sp>
        <p:nvSpPr>
          <p:cNvPr name="AutoShape 11" id="11"/>
          <p:cNvSpPr/>
          <p:nvPr/>
        </p:nvSpPr>
        <p:spPr>
          <a:xfrm>
            <a:off x="5029200" y="2438400"/>
            <a:ext cx="0" cy="711200"/>
          </a:xfrm>
          <a:prstGeom prst="rect">
            <a:avLst/>
          </a:prstGeom>
          <a:solidFill>
            <a:srgbClr val="00694C">
              <a:alpha val="0"/>
            </a:srgbClr>
          </a:solidFill>
        </p:spPr>
      </p:sp>
      <p:sp>
        <p:nvSpPr>
          <p:cNvPr name="AutoShape 12" id="12"/>
          <p:cNvSpPr/>
          <p:nvPr/>
        </p:nvSpPr>
        <p:spPr>
          <a:xfrm>
            <a:off x="5029200" y="2235200"/>
            <a:ext cx="1803400" cy="4673600"/>
          </a:xfrm>
          <a:prstGeom prst="roundRect">
            <a:avLst>
              <a:gd name="adj" fmla="val 14084"/>
            </a:avLst>
          </a:prstGeom>
          <a:solidFill>
            <a:srgbClr val="000000">
              <a:alpha val="0"/>
            </a:srgbClr>
          </a:solidFill>
        </p:spPr>
      </p:sp>
      <p:sp>
        <p:nvSpPr>
          <p:cNvPr name="TextBox 13" id="13"/>
          <p:cNvSpPr txBox="true"/>
          <p:nvPr/>
        </p:nvSpPr>
        <p:spPr>
          <a:xfrm>
            <a:off x="711200" y="23368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01</a:t>
            </a:r>
            <a:endParaRPr lang="en-US" sz="1100"/>
          </a:p>
        </p:txBody>
      </p:sp>
      <p:sp>
        <p:nvSpPr>
          <p:cNvPr name="TextBox 14" id="14"/>
          <p:cNvSpPr txBox="true"/>
          <p:nvPr/>
        </p:nvSpPr>
        <p:spPr>
          <a:xfrm>
            <a:off x="2921000" y="23368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02</a:t>
            </a:r>
            <a:endParaRPr lang="en-US" sz="1100"/>
          </a:p>
        </p:txBody>
      </p:sp>
      <p:sp>
        <p:nvSpPr>
          <p:cNvPr name="TextBox 15" id="15"/>
          <p:cNvSpPr txBox="true"/>
          <p:nvPr/>
        </p:nvSpPr>
        <p:spPr>
          <a:xfrm>
            <a:off x="5130800" y="23368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03</a:t>
            </a:r>
            <a:endParaRPr lang="en-US" sz="1100"/>
          </a:p>
        </p:txBody>
      </p:sp>
      <p:sp>
        <p:nvSpPr>
          <p:cNvPr name="TextBox 16" id="16"/>
          <p:cNvSpPr txBox="true"/>
          <p:nvPr/>
        </p:nvSpPr>
        <p:spPr>
          <a:xfrm>
            <a:off x="609600" y="762000"/>
            <a:ext cx="6223000" cy="55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Energy Efficiency in Food Production</a:t>
            </a:r>
            <a:endParaRPr lang="en-US" sz="1100"/>
          </a:p>
        </p:txBody>
      </p:sp>
      <p:sp>
        <p:nvSpPr>
          <p:cNvPr name="TextBox 17" id="17"/>
          <p:cNvSpPr txBox="true"/>
          <p:nvPr/>
        </p:nvSpPr>
        <p:spPr>
          <a:xfrm>
            <a:off x="711200" y="35433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AI-Driven Energy Management</a:t>
            </a:r>
            <a:endParaRPr lang="en-US" sz="1100"/>
          </a:p>
        </p:txBody>
      </p:sp>
      <p:sp>
        <p:nvSpPr>
          <p:cNvPr name="TextBox 18" id="18"/>
          <p:cNvSpPr txBox="true"/>
          <p:nvPr/>
        </p:nvSpPr>
        <p:spPr>
          <a:xfrm>
            <a:off x="2921000" y="3543300"/>
            <a:ext cx="1574800" cy="9652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Predictive Analytics for Equipment Efficiency</a:t>
            </a:r>
            <a:endParaRPr lang="en-US" sz="1100"/>
          </a:p>
        </p:txBody>
      </p:sp>
      <p:sp>
        <p:nvSpPr>
          <p:cNvPr name="TextBox 19" id="19"/>
          <p:cNvSpPr txBox="true"/>
          <p:nvPr/>
        </p:nvSpPr>
        <p:spPr>
          <a:xfrm>
            <a:off x="5130800" y="35433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Smart Resource Allocation</a:t>
            </a:r>
            <a:endParaRPr lang="en-US" sz="1100"/>
          </a:p>
        </p:txBody>
      </p:sp>
      <p:sp>
        <p:nvSpPr>
          <p:cNvPr name="TextBox 20" id="20"/>
          <p:cNvSpPr txBox="true"/>
          <p:nvPr/>
        </p:nvSpPr>
        <p:spPr>
          <a:xfrm>
            <a:off x="711200" y="4267200"/>
            <a:ext cx="1574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Implementing AI systems allows food production facilities to monitor and optimize energy consumption in real-time, leading to significant reductions in energy costs and carbon footprints.</a:t>
            </a:r>
            <a:endParaRPr lang="en-US" sz="1100"/>
          </a:p>
        </p:txBody>
      </p:sp>
      <p:sp>
        <p:nvSpPr>
          <p:cNvPr name="TextBox 21" id="21"/>
          <p:cNvSpPr txBox="true"/>
          <p:nvPr/>
        </p:nvSpPr>
        <p:spPr>
          <a:xfrm>
            <a:off x="2921000" y="4521200"/>
            <a:ext cx="1574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AI can analyze equipment performance data to predict maintenance needs, ensuring that machinery operates at peak efficiency and reducing energy waste associated with underperforming equipment.</a:t>
            </a:r>
            <a:endParaRPr lang="en-US" sz="1100"/>
          </a:p>
        </p:txBody>
      </p:sp>
      <p:sp>
        <p:nvSpPr>
          <p:cNvPr name="TextBox 22" id="22"/>
          <p:cNvSpPr txBox="true"/>
          <p:nvPr/>
        </p:nvSpPr>
        <p:spPr>
          <a:xfrm>
            <a:off x="5130800" y="4025900"/>
            <a:ext cx="1574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By utilizing AI algorithms, food producers can optimize resource allocation, such as water and energy, based on production schedules and demand forecasts, enhancing overall sustainability and operational efficiency.</a:t>
            </a:r>
            <a:endParaRPr lang="en-US" sz="1100"/>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7874000"/>
          </a:xfrm>
          <a:prstGeom prst="rect">
            <a:avLst/>
          </a:prstGeom>
          <a:solidFill>
            <a:srgbClr val="A8A7A6"/>
          </a:solidFill>
        </p:spPr>
      </p:sp>
      <p:pic>
        <p:nvPicPr>
          <p:cNvPr name="Picture 3" id="3"/>
          <p:cNvPicPr>
            <a:picLocks noChangeAspect="true"/>
          </p:cNvPicPr>
          <p:nvPr/>
        </p:nvPicPr>
        <p:blipFill>
          <a:blip r:embed="rId2"/>
          <a:srcRect l="28000" r="28000"/>
          <a:stretch>
            <a:fillRect/>
          </a:stretch>
        </p:blipFill>
        <p:spPr>
          <a:xfrm>
            <a:off x="0" y="0"/>
            <a:ext cx="3454400" cy="7874000"/>
          </a:xfrm>
          <a:prstGeom prst="rect">
            <a:avLst/>
          </a:prstGeom>
        </p:spPr>
      </p:pic>
      <p:sp>
        <p:nvSpPr>
          <p:cNvPr name="AutoShape 4" id="4"/>
          <p:cNvSpPr/>
          <p:nvPr/>
        </p:nvSpPr>
        <p:spPr>
          <a:xfrm>
            <a:off x="4318000" y="2197100"/>
            <a:ext cx="5054600" cy="1651000"/>
          </a:xfrm>
          <a:prstGeom prst="roundRect">
            <a:avLst>
              <a:gd name="adj" fmla="val 11538"/>
            </a:avLst>
          </a:prstGeom>
          <a:solidFill>
            <a:srgbClr val="898989"/>
          </a:solidFill>
        </p:spPr>
      </p:sp>
      <p:sp>
        <p:nvSpPr>
          <p:cNvPr name="AutoShape 5" id="5"/>
          <p:cNvSpPr/>
          <p:nvPr/>
        </p:nvSpPr>
        <p:spPr>
          <a:xfrm>
            <a:off x="4318000" y="4000500"/>
            <a:ext cx="5054600" cy="1651000"/>
          </a:xfrm>
          <a:prstGeom prst="roundRect">
            <a:avLst>
              <a:gd name="adj" fmla="val 11538"/>
            </a:avLst>
          </a:prstGeom>
          <a:solidFill>
            <a:srgbClr val="898989"/>
          </a:solidFill>
        </p:spPr>
      </p:sp>
      <p:sp>
        <p:nvSpPr>
          <p:cNvPr name="AutoShape 6" id="6"/>
          <p:cNvSpPr/>
          <p:nvPr/>
        </p:nvSpPr>
        <p:spPr>
          <a:xfrm>
            <a:off x="4318000" y="5816600"/>
            <a:ext cx="5054600" cy="1651000"/>
          </a:xfrm>
          <a:prstGeom prst="roundRect">
            <a:avLst>
              <a:gd name="adj" fmla="val 11538"/>
            </a:avLst>
          </a:prstGeom>
          <a:solidFill>
            <a:srgbClr val="898989"/>
          </a:solidFill>
        </p:spPr>
      </p:sp>
      <p:sp>
        <p:nvSpPr>
          <p:cNvPr name="AutoShape 7" id="7"/>
          <p:cNvSpPr/>
          <p:nvPr/>
        </p:nvSpPr>
        <p:spPr>
          <a:xfrm>
            <a:off x="0" y="0"/>
            <a:ext cx="3454400" cy="7874000"/>
          </a:xfrm>
          <a:prstGeom prst="rect">
            <a:avLst/>
          </a:prstGeom>
          <a:solidFill>
            <a:srgbClr val="000000">
              <a:alpha val="0"/>
            </a:srgbClr>
          </a:solidFill>
        </p:spPr>
      </p:sp>
      <p:sp>
        <p:nvSpPr>
          <p:cNvPr name="AutoShape 8" id="8"/>
          <p:cNvSpPr/>
          <p:nvPr/>
        </p:nvSpPr>
        <p:spPr>
          <a:xfrm>
            <a:off x="4318000" y="2362200"/>
            <a:ext cx="0" cy="1308100"/>
          </a:xfrm>
          <a:prstGeom prst="rect">
            <a:avLst/>
          </a:prstGeom>
          <a:solidFill>
            <a:srgbClr val="FFFFFF"/>
          </a:solidFill>
        </p:spPr>
      </p:sp>
      <p:sp>
        <p:nvSpPr>
          <p:cNvPr name="AutoShape 9" id="9"/>
          <p:cNvSpPr/>
          <p:nvPr/>
        </p:nvSpPr>
        <p:spPr>
          <a:xfrm>
            <a:off x="4318000" y="4165600"/>
            <a:ext cx="0" cy="1308100"/>
          </a:xfrm>
          <a:prstGeom prst="rect">
            <a:avLst/>
          </a:prstGeom>
          <a:solidFill>
            <a:srgbClr val="FFFFFF"/>
          </a:solidFill>
        </p:spPr>
      </p:sp>
      <p:sp>
        <p:nvSpPr>
          <p:cNvPr name="AutoShape 10" id="10"/>
          <p:cNvSpPr/>
          <p:nvPr/>
        </p:nvSpPr>
        <p:spPr>
          <a:xfrm>
            <a:off x="4318000" y="5969000"/>
            <a:ext cx="0" cy="1308100"/>
          </a:xfrm>
          <a:prstGeom prst="rect">
            <a:avLst/>
          </a:prstGeom>
          <a:solidFill>
            <a:srgbClr val="FFFFFF"/>
          </a:solidFill>
        </p:spPr>
      </p:sp>
      <p:sp>
        <p:nvSpPr>
          <p:cNvPr name="AutoShape 11" id="11"/>
          <p:cNvSpPr/>
          <p:nvPr/>
        </p:nvSpPr>
        <p:spPr>
          <a:xfrm>
            <a:off x="0" y="0"/>
            <a:ext cx="0" cy="0"/>
          </a:xfrm>
          <a:prstGeom prst="rect">
            <a:avLst/>
          </a:prstGeom>
          <a:solidFill>
            <a:srgbClr val="000000">
              <a:alpha val="0"/>
            </a:srgbClr>
          </a:solidFill>
        </p:spPr>
      </p:sp>
      <p:sp>
        <p:nvSpPr>
          <p:cNvPr name="TextBox 12" id="12"/>
          <p:cNvSpPr txBox="true"/>
          <p:nvPr/>
        </p:nvSpPr>
        <p:spPr>
          <a:xfrm>
            <a:off x="4318000" y="7620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BF6F1"/>
                </a:solidFill>
                <a:latin typeface="苹方-简"/>
              </a:rPr>
              <a:t>Innovations in Eco-Friendly Packaging</a:t>
            </a:r>
            <a:endParaRPr lang="en-US" sz="1100"/>
          </a:p>
        </p:txBody>
      </p:sp>
      <p:sp>
        <p:nvSpPr>
          <p:cNvPr name="TextBox 13" id="13"/>
          <p:cNvSpPr txBox="true"/>
          <p:nvPr/>
        </p:nvSpPr>
        <p:spPr>
          <a:xfrm>
            <a:off x="4521200" y="24130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Biodegradable Materials Development</a:t>
            </a:r>
            <a:endParaRPr lang="en-US" sz="1100"/>
          </a:p>
        </p:txBody>
      </p:sp>
      <p:sp>
        <p:nvSpPr>
          <p:cNvPr name="TextBox 14" id="14"/>
          <p:cNvSpPr txBox="true"/>
          <p:nvPr/>
        </p:nvSpPr>
        <p:spPr>
          <a:xfrm>
            <a:off x="4521200" y="42164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FFFE"/>
                </a:solidFill>
                <a:latin typeface="苹方-简"/>
              </a:rPr>
              <a:t>Smart Packaging Solutions</a:t>
            </a:r>
            <a:endParaRPr lang="en-US" sz="1100"/>
          </a:p>
        </p:txBody>
      </p:sp>
      <p:sp>
        <p:nvSpPr>
          <p:cNvPr name="TextBox 15" id="15"/>
          <p:cNvSpPr txBox="true"/>
          <p:nvPr/>
        </p:nvSpPr>
        <p:spPr>
          <a:xfrm>
            <a:off x="4521200" y="60198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Optimized Packaging Design</a:t>
            </a:r>
            <a:endParaRPr lang="en-US" sz="1100"/>
          </a:p>
        </p:txBody>
      </p:sp>
      <p:sp>
        <p:nvSpPr>
          <p:cNvPr name="TextBox 16" id="16"/>
          <p:cNvSpPr txBox="true"/>
          <p:nvPr/>
        </p:nvSpPr>
        <p:spPr>
          <a:xfrm>
            <a:off x="4521200" y="27813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Advances in AI are driving the creation of biodegradable packaging materials that decompose naturally, reducing environmental impact and appealing to eco-conscious consumers in the food and beverage sector.</a:t>
            </a:r>
            <a:endParaRPr lang="en-US" sz="1100"/>
          </a:p>
        </p:txBody>
      </p:sp>
      <p:sp>
        <p:nvSpPr>
          <p:cNvPr name="TextBox 17" id="17"/>
          <p:cNvSpPr txBox="true"/>
          <p:nvPr/>
        </p:nvSpPr>
        <p:spPr>
          <a:xfrm>
            <a:off x="4521200" y="45974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technologies enable the design of smart packaging that can monitor freshness and provide real-time data to consumers, enhancing product safety while minimizing waste through better inventory management.</a:t>
            </a:r>
            <a:endParaRPr lang="en-US" sz="1100"/>
          </a:p>
        </p:txBody>
      </p:sp>
      <p:sp>
        <p:nvSpPr>
          <p:cNvPr name="TextBox 18" id="18"/>
          <p:cNvSpPr txBox="true"/>
          <p:nvPr/>
        </p:nvSpPr>
        <p:spPr>
          <a:xfrm>
            <a:off x="4521200" y="64008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algorithms analyze consumer preferences and environmental data to optimize packaging designs, ensuring minimal material use while maintaining product integrity, thus promoting sustainability in the food and beverage industry.</a:t>
            </a:r>
            <a:endParaRPr lang="en-US" sz="1100"/>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D9D9D9">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1524000" y="1905000"/>
            <a:ext cx="35306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1524000" y="2692400"/>
            <a:ext cx="35306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Embracing AI in Your Business</a:t>
            </a:r>
            <a:endParaRPr lang="en-US" sz="1100"/>
          </a:p>
        </p:txBody>
      </p:sp>
      <p:sp>
        <p:nvSpPr>
          <p:cNvPr name="TextBox 9" id="9"/>
          <p:cNvSpPr txBox="true"/>
          <p:nvPr/>
        </p:nvSpPr>
        <p:spPr>
          <a:xfrm>
            <a:off x="1524000" y="1905000"/>
            <a:ext cx="35306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Section 4</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t="3000" b="3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762000" y="1485900"/>
            <a:ext cx="2311400" cy="3644900"/>
          </a:xfrm>
          <a:prstGeom prst="roundRect">
            <a:avLst>
              <a:gd name="adj" fmla="val 4395"/>
            </a:avLst>
          </a:prstGeom>
          <a:solidFill>
            <a:srgbClr val="000000">
              <a:alpha val="0"/>
            </a:srgbClr>
          </a:solidFill>
        </p:spPr>
      </p:sp>
      <p:sp>
        <p:nvSpPr>
          <p:cNvPr name="AutoShape 5" id="5"/>
          <p:cNvSpPr/>
          <p:nvPr/>
        </p:nvSpPr>
        <p:spPr>
          <a:xfrm>
            <a:off x="3276600" y="1485900"/>
            <a:ext cx="2311400" cy="3644900"/>
          </a:xfrm>
          <a:prstGeom prst="roundRect">
            <a:avLst>
              <a:gd name="adj" fmla="val 4395"/>
            </a:avLst>
          </a:prstGeom>
          <a:solidFill>
            <a:srgbClr val="000000">
              <a:alpha val="0"/>
            </a:srgbClr>
          </a:solidFill>
        </p:spPr>
      </p:sp>
      <p:sp>
        <p:nvSpPr>
          <p:cNvPr name="AutoShape 6" id="6"/>
          <p:cNvSpPr/>
          <p:nvPr/>
        </p:nvSpPr>
        <p:spPr>
          <a:xfrm>
            <a:off x="5791200" y="1485900"/>
            <a:ext cx="2311400" cy="3644900"/>
          </a:xfrm>
          <a:prstGeom prst="roundRect">
            <a:avLst>
              <a:gd name="adj" fmla="val 4395"/>
            </a:avLst>
          </a:prstGeom>
          <a:solidFill>
            <a:srgbClr val="000000">
              <a:alpha val="0"/>
            </a:srgbClr>
          </a:solidFill>
        </p:spPr>
      </p:sp>
      <p:sp>
        <p:nvSpPr>
          <p:cNvPr name="AutoShape 7" id="7"/>
          <p:cNvSpPr/>
          <p:nvPr/>
        </p:nvSpPr>
        <p:spPr>
          <a:xfrm>
            <a:off x="762000" y="5257800"/>
            <a:ext cx="2311400" cy="0"/>
          </a:xfrm>
          <a:prstGeom prst="rect">
            <a:avLst/>
          </a:prstGeom>
          <a:solidFill>
            <a:srgbClr val="000000"/>
          </a:solidFill>
        </p:spPr>
      </p:sp>
      <p:sp>
        <p:nvSpPr>
          <p:cNvPr name="AutoShape 8" id="8"/>
          <p:cNvSpPr/>
          <p:nvPr/>
        </p:nvSpPr>
        <p:spPr>
          <a:xfrm>
            <a:off x="3276600" y="5257800"/>
            <a:ext cx="2311400" cy="0"/>
          </a:xfrm>
          <a:prstGeom prst="rect">
            <a:avLst/>
          </a:prstGeom>
          <a:solidFill>
            <a:srgbClr val="000000"/>
          </a:solidFill>
        </p:spPr>
      </p:sp>
      <p:sp>
        <p:nvSpPr>
          <p:cNvPr name="AutoShape 9" id="9"/>
          <p:cNvSpPr/>
          <p:nvPr/>
        </p:nvSpPr>
        <p:spPr>
          <a:xfrm>
            <a:off x="5791200" y="5257800"/>
            <a:ext cx="2311400" cy="0"/>
          </a:xfrm>
          <a:prstGeom prst="rect">
            <a:avLst/>
          </a:prstGeom>
          <a:solidFill>
            <a:srgbClr val="000000"/>
          </a:solidFill>
        </p:spPr>
      </p:sp>
      <p:pic>
        <p:nvPicPr>
          <p:cNvPr name="Picture 10" id="10"/>
          <p:cNvPicPr>
            <a:picLocks noChangeAspect="true"/>
          </p:cNvPicPr>
          <p:nvPr/>
        </p:nvPicPr>
        <p:blipFill>
          <a:blip r:embed="rId3"/>
          <a:srcRect t="32000" b="32000"/>
          <a:stretch>
            <a:fillRect/>
          </a:stretch>
        </p:blipFill>
        <p:spPr>
          <a:xfrm>
            <a:off x="762000" y="1485900"/>
            <a:ext cx="2311400" cy="1295400"/>
          </a:xfrm>
          <a:prstGeom prst="rect">
            <a:avLst/>
          </a:prstGeom>
        </p:spPr>
      </p:pic>
      <p:pic>
        <p:nvPicPr>
          <p:cNvPr name="Picture 11" id="11"/>
          <p:cNvPicPr>
            <a:picLocks noChangeAspect="true"/>
          </p:cNvPicPr>
          <p:nvPr/>
        </p:nvPicPr>
        <p:blipFill>
          <a:blip r:embed="rId4"/>
          <a:srcRect t="35000" b="35000"/>
          <a:stretch>
            <a:fillRect/>
          </a:stretch>
        </p:blipFill>
        <p:spPr>
          <a:xfrm>
            <a:off x="3276600" y="1485900"/>
            <a:ext cx="2311400" cy="1295400"/>
          </a:xfrm>
          <a:prstGeom prst="rect">
            <a:avLst/>
          </a:prstGeom>
        </p:spPr>
      </p:pic>
      <p:pic>
        <p:nvPicPr>
          <p:cNvPr name="Picture 12" id="12"/>
          <p:cNvPicPr>
            <a:picLocks noChangeAspect="true"/>
          </p:cNvPicPr>
          <p:nvPr/>
        </p:nvPicPr>
        <p:blipFill>
          <a:blip r:embed="rId5"/>
          <a:srcRect t="32000" b="32000"/>
          <a:stretch>
            <a:fillRect/>
          </a:stretch>
        </p:blipFill>
        <p:spPr>
          <a:xfrm>
            <a:off x="5791200" y="1485900"/>
            <a:ext cx="2311400" cy="1295400"/>
          </a:xfrm>
          <a:prstGeom prst="rect">
            <a:avLst/>
          </a:prstGeom>
        </p:spPr>
      </p:pic>
      <p:sp>
        <p:nvSpPr>
          <p:cNvPr name="TextBox 13" id="13"/>
          <p:cNvSpPr txBox="true"/>
          <p:nvPr/>
        </p:nvSpPr>
        <p:spPr>
          <a:xfrm>
            <a:off x="762000" y="533400"/>
            <a:ext cx="7340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Steps to Integrate AI into Your Operations</a:t>
            </a:r>
            <a:endParaRPr lang="en-US" sz="1100"/>
          </a:p>
        </p:txBody>
      </p:sp>
      <p:sp>
        <p:nvSpPr>
          <p:cNvPr name="TextBox 14" id="14"/>
          <p:cNvSpPr txBox="true"/>
          <p:nvPr/>
        </p:nvSpPr>
        <p:spPr>
          <a:xfrm>
            <a:off x="7620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Assess Current Operations</a:t>
            </a:r>
            <a:endParaRPr lang="en-US" sz="1100"/>
          </a:p>
        </p:txBody>
      </p:sp>
      <p:sp>
        <p:nvSpPr>
          <p:cNvPr name="TextBox 15" id="15"/>
          <p:cNvSpPr txBox="true"/>
          <p:nvPr/>
        </p:nvSpPr>
        <p:spPr>
          <a:xfrm>
            <a:off x="32766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Develop a Strategic Plan</a:t>
            </a:r>
            <a:endParaRPr lang="en-US" sz="1100"/>
          </a:p>
        </p:txBody>
      </p:sp>
      <p:sp>
        <p:nvSpPr>
          <p:cNvPr name="TextBox 16" id="16"/>
          <p:cNvSpPr txBox="true"/>
          <p:nvPr/>
        </p:nvSpPr>
        <p:spPr>
          <a:xfrm>
            <a:off x="57912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Invest in Training and Support</a:t>
            </a:r>
            <a:endParaRPr lang="en-US" sz="1100"/>
          </a:p>
        </p:txBody>
      </p:sp>
      <p:sp>
        <p:nvSpPr>
          <p:cNvPr name="TextBox 17" id="17"/>
          <p:cNvSpPr txBox="true"/>
          <p:nvPr/>
        </p:nvSpPr>
        <p:spPr>
          <a:xfrm>
            <a:off x="762000" y="3644900"/>
            <a:ext cx="23114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Conduct a thorough evaluation of existing processes to identify areas where AI can enhance efficiency, reduce costs, and improve decision-making, ensuring alignment with business goals.</a:t>
            </a:r>
            <a:endParaRPr lang="en-US" sz="1100"/>
          </a:p>
        </p:txBody>
      </p:sp>
      <p:sp>
        <p:nvSpPr>
          <p:cNvPr name="TextBox 18" id="18"/>
          <p:cNvSpPr txBox="true"/>
          <p:nvPr/>
        </p:nvSpPr>
        <p:spPr>
          <a:xfrm>
            <a:off x="3276600" y="3644900"/>
            <a:ext cx="23114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Create a comprehensive roadmap that outlines the integration of AI technologies, including timelines, resource allocation, and key performance indicators to measure success and impact on operations.</a:t>
            </a:r>
            <a:endParaRPr lang="en-US" sz="1100"/>
          </a:p>
        </p:txBody>
      </p:sp>
      <p:sp>
        <p:nvSpPr>
          <p:cNvPr name="TextBox 19" id="19"/>
          <p:cNvSpPr txBox="true"/>
          <p:nvPr/>
        </p:nvSpPr>
        <p:spPr>
          <a:xfrm>
            <a:off x="5791200" y="3644900"/>
            <a:ext cx="23114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Provide ongoing training for staff to ensure they are equipped to work with AI tools, fostering a culture of innovation and adaptability that maximizes the benefits of AI integration in food and beverage operations.</a:t>
            </a:r>
            <a:endParaRPr lang="en-US" sz="110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5842000" y="2273300"/>
            <a:ext cx="4191000" cy="355600"/>
          </a:xfrm>
          <a:prstGeom prst="rect">
            <a:avLst/>
          </a:prstGeom>
          <a:solidFill>
            <a:srgbClr val="000000">
              <a:alpha val="0"/>
            </a:srgbClr>
          </a:solidFill>
        </p:spPr>
      </p:sp>
      <p:sp>
        <p:nvSpPr>
          <p:cNvPr name="AutoShape 6" id="6"/>
          <p:cNvSpPr/>
          <p:nvPr/>
        </p:nvSpPr>
        <p:spPr>
          <a:xfrm>
            <a:off x="5842000" y="2628900"/>
            <a:ext cx="4191000" cy="355600"/>
          </a:xfrm>
          <a:prstGeom prst="rect">
            <a:avLst/>
          </a:prstGeom>
          <a:solidFill>
            <a:srgbClr val="000000">
              <a:alpha val="0"/>
            </a:srgbClr>
          </a:solidFill>
        </p:spPr>
      </p:sp>
      <p:sp>
        <p:nvSpPr>
          <p:cNvPr name="AutoShape 7" id="7"/>
          <p:cNvSpPr/>
          <p:nvPr/>
        </p:nvSpPr>
        <p:spPr>
          <a:xfrm>
            <a:off x="5842000" y="2984500"/>
            <a:ext cx="4191000" cy="355600"/>
          </a:xfrm>
          <a:prstGeom prst="rect">
            <a:avLst/>
          </a:prstGeom>
          <a:solidFill>
            <a:srgbClr val="000000">
              <a:alpha val="0"/>
            </a:srgbClr>
          </a:solidFill>
        </p:spPr>
      </p:sp>
      <p:sp>
        <p:nvSpPr>
          <p:cNvPr name="AutoShape 8" id="8"/>
          <p:cNvSpPr/>
          <p:nvPr/>
        </p:nvSpPr>
        <p:spPr>
          <a:xfrm>
            <a:off x="5842000" y="3340100"/>
            <a:ext cx="4191000" cy="355600"/>
          </a:xfrm>
          <a:prstGeom prst="rect">
            <a:avLst/>
          </a:prstGeom>
          <a:solidFill>
            <a:srgbClr val="000000">
              <a:alpha val="0"/>
            </a:srgbClr>
          </a:solidFill>
        </p:spPr>
      </p:sp>
      <p:sp>
        <p:nvSpPr>
          <p:cNvPr name="AutoShape 9" id="9"/>
          <p:cNvSpPr/>
          <p:nvPr/>
        </p:nvSpPr>
        <p:spPr>
          <a:xfrm>
            <a:off x="0" y="0"/>
            <a:ext cx="10388600" cy="5854700"/>
          </a:xfrm>
          <a:prstGeom prst="rect">
            <a:avLst/>
          </a:prstGeom>
          <a:solidFill>
            <a:srgbClr val="000000">
              <a:alpha val="0"/>
            </a:srgbClr>
          </a:solidFill>
        </p:spPr>
      </p:sp>
      <p:sp>
        <p:nvSpPr>
          <p:cNvPr name="TextBox 10" id="10"/>
          <p:cNvSpPr txBox="true"/>
          <p:nvPr/>
        </p:nvSpPr>
        <p:spPr>
          <a:xfrm>
            <a:off x="5842000" y="1397000"/>
            <a:ext cx="4191000" cy="5715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800" b="true">
                <a:solidFill>
                  <a:srgbClr val="FFFFFF"/>
                </a:solidFill>
                <a:latin typeface="苹方-简"/>
              </a:rPr>
              <a:t>Content</a:t>
            </a:r>
            <a:endParaRPr lang="en-US" sz="1100"/>
          </a:p>
        </p:txBody>
      </p:sp>
      <p:sp>
        <p:nvSpPr>
          <p:cNvPr name="TextBox 11" id="11"/>
          <p:cNvSpPr txBox="true"/>
          <p:nvPr/>
        </p:nvSpPr>
        <p:spPr>
          <a:xfrm>
            <a:off x="5842000" y="2273300"/>
            <a:ext cx="4191000" cy="355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1. The Impact of AI on Food Production</a:t>
            </a:r>
            <a:endParaRPr lang="en-US" sz="1100"/>
          </a:p>
        </p:txBody>
      </p:sp>
      <p:sp>
        <p:nvSpPr>
          <p:cNvPr name="TextBox 12" id="12"/>
          <p:cNvSpPr txBox="true"/>
          <p:nvPr/>
        </p:nvSpPr>
        <p:spPr>
          <a:xfrm>
            <a:off x="5842000" y="2628900"/>
            <a:ext cx="4191000" cy="355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2. AI in Consumer Engagement</a:t>
            </a:r>
            <a:endParaRPr lang="en-US" sz="1100"/>
          </a:p>
        </p:txBody>
      </p:sp>
      <p:sp>
        <p:nvSpPr>
          <p:cNvPr name="TextBox 13" id="13"/>
          <p:cNvSpPr txBox="true"/>
          <p:nvPr/>
        </p:nvSpPr>
        <p:spPr>
          <a:xfrm>
            <a:off x="5842000" y="2984500"/>
            <a:ext cx="4191000" cy="355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3. AI and Sustainability in the Food Industry</a:t>
            </a:r>
            <a:endParaRPr lang="en-US" sz="1100"/>
          </a:p>
        </p:txBody>
      </p:sp>
      <p:sp>
        <p:nvSpPr>
          <p:cNvPr name="TextBox 14" id="14"/>
          <p:cNvSpPr txBox="true"/>
          <p:nvPr/>
        </p:nvSpPr>
        <p:spPr>
          <a:xfrm>
            <a:off x="5842000" y="3340100"/>
            <a:ext cx="4191000" cy="355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4. Call to Action: Embracing AI in Your Business</a:t>
            </a:r>
            <a:endParaRPr lang="en-US" sz="110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7874000"/>
          </a:xfrm>
          <a:prstGeom prst="rect">
            <a:avLst/>
          </a:prstGeom>
          <a:solidFill>
            <a:srgbClr val="A8A7A6"/>
          </a:solidFill>
        </p:spPr>
      </p:sp>
      <p:pic>
        <p:nvPicPr>
          <p:cNvPr name="Picture 3" id="3"/>
          <p:cNvPicPr>
            <a:picLocks noChangeAspect="true"/>
          </p:cNvPicPr>
          <p:nvPr/>
        </p:nvPicPr>
        <p:blipFill>
          <a:blip r:embed="rId2"/>
          <a:srcRect l="11000" r="11000"/>
          <a:stretch>
            <a:fillRect/>
          </a:stretch>
        </p:blipFill>
        <p:spPr>
          <a:xfrm>
            <a:off x="0" y="0"/>
            <a:ext cx="3454400" cy="7874000"/>
          </a:xfrm>
          <a:prstGeom prst="rect">
            <a:avLst/>
          </a:prstGeom>
        </p:spPr>
      </p:pic>
      <p:sp>
        <p:nvSpPr>
          <p:cNvPr name="AutoShape 4" id="4"/>
          <p:cNvSpPr/>
          <p:nvPr/>
        </p:nvSpPr>
        <p:spPr>
          <a:xfrm>
            <a:off x="4318000" y="2197100"/>
            <a:ext cx="5054600" cy="1651000"/>
          </a:xfrm>
          <a:prstGeom prst="roundRect">
            <a:avLst>
              <a:gd name="adj" fmla="val 11538"/>
            </a:avLst>
          </a:prstGeom>
          <a:solidFill>
            <a:srgbClr val="898989"/>
          </a:solidFill>
        </p:spPr>
      </p:sp>
      <p:sp>
        <p:nvSpPr>
          <p:cNvPr name="AutoShape 5" id="5"/>
          <p:cNvSpPr/>
          <p:nvPr/>
        </p:nvSpPr>
        <p:spPr>
          <a:xfrm>
            <a:off x="4318000" y="4000500"/>
            <a:ext cx="5054600" cy="1651000"/>
          </a:xfrm>
          <a:prstGeom prst="roundRect">
            <a:avLst>
              <a:gd name="adj" fmla="val 11538"/>
            </a:avLst>
          </a:prstGeom>
          <a:solidFill>
            <a:srgbClr val="898989"/>
          </a:solidFill>
        </p:spPr>
      </p:sp>
      <p:sp>
        <p:nvSpPr>
          <p:cNvPr name="AutoShape 6" id="6"/>
          <p:cNvSpPr/>
          <p:nvPr/>
        </p:nvSpPr>
        <p:spPr>
          <a:xfrm>
            <a:off x="4318000" y="5816600"/>
            <a:ext cx="5054600" cy="1651000"/>
          </a:xfrm>
          <a:prstGeom prst="roundRect">
            <a:avLst>
              <a:gd name="adj" fmla="val 11538"/>
            </a:avLst>
          </a:prstGeom>
          <a:solidFill>
            <a:srgbClr val="898989"/>
          </a:solidFill>
        </p:spPr>
      </p:sp>
      <p:sp>
        <p:nvSpPr>
          <p:cNvPr name="AutoShape 7" id="7"/>
          <p:cNvSpPr/>
          <p:nvPr/>
        </p:nvSpPr>
        <p:spPr>
          <a:xfrm>
            <a:off x="0" y="0"/>
            <a:ext cx="3454400" cy="7874000"/>
          </a:xfrm>
          <a:prstGeom prst="rect">
            <a:avLst/>
          </a:prstGeom>
          <a:solidFill>
            <a:srgbClr val="000000">
              <a:alpha val="0"/>
            </a:srgbClr>
          </a:solidFill>
        </p:spPr>
      </p:sp>
      <p:sp>
        <p:nvSpPr>
          <p:cNvPr name="AutoShape 8" id="8"/>
          <p:cNvSpPr/>
          <p:nvPr/>
        </p:nvSpPr>
        <p:spPr>
          <a:xfrm>
            <a:off x="4318000" y="2362200"/>
            <a:ext cx="0" cy="1308100"/>
          </a:xfrm>
          <a:prstGeom prst="rect">
            <a:avLst/>
          </a:prstGeom>
          <a:solidFill>
            <a:srgbClr val="FFFFFF"/>
          </a:solidFill>
        </p:spPr>
      </p:sp>
      <p:sp>
        <p:nvSpPr>
          <p:cNvPr name="AutoShape 9" id="9"/>
          <p:cNvSpPr/>
          <p:nvPr/>
        </p:nvSpPr>
        <p:spPr>
          <a:xfrm>
            <a:off x="4318000" y="4165600"/>
            <a:ext cx="0" cy="1308100"/>
          </a:xfrm>
          <a:prstGeom prst="rect">
            <a:avLst/>
          </a:prstGeom>
          <a:solidFill>
            <a:srgbClr val="FFFFFF"/>
          </a:solidFill>
        </p:spPr>
      </p:sp>
      <p:sp>
        <p:nvSpPr>
          <p:cNvPr name="AutoShape 10" id="10"/>
          <p:cNvSpPr/>
          <p:nvPr/>
        </p:nvSpPr>
        <p:spPr>
          <a:xfrm>
            <a:off x="4318000" y="5969000"/>
            <a:ext cx="0" cy="1308100"/>
          </a:xfrm>
          <a:prstGeom prst="rect">
            <a:avLst/>
          </a:prstGeom>
          <a:solidFill>
            <a:srgbClr val="FFFFFF"/>
          </a:solidFill>
        </p:spPr>
      </p:sp>
      <p:sp>
        <p:nvSpPr>
          <p:cNvPr name="AutoShape 11" id="11"/>
          <p:cNvSpPr/>
          <p:nvPr/>
        </p:nvSpPr>
        <p:spPr>
          <a:xfrm>
            <a:off x="0" y="0"/>
            <a:ext cx="0" cy="0"/>
          </a:xfrm>
          <a:prstGeom prst="rect">
            <a:avLst/>
          </a:prstGeom>
          <a:solidFill>
            <a:srgbClr val="000000">
              <a:alpha val="0"/>
            </a:srgbClr>
          </a:solidFill>
        </p:spPr>
      </p:sp>
      <p:sp>
        <p:nvSpPr>
          <p:cNvPr name="TextBox 12" id="12"/>
          <p:cNvSpPr txBox="true"/>
          <p:nvPr/>
        </p:nvSpPr>
        <p:spPr>
          <a:xfrm>
            <a:off x="4318000" y="7620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BF6F1"/>
                </a:solidFill>
                <a:latin typeface="苹方-简"/>
              </a:rPr>
              <a:t>Resources for Learning and Development</a:t>
            </a:r>
            <a:endParaRPr lang="en-US" sz="1100"/>
          </a:p>
        </p:txBody>
      </p:sp>
      <p:sp>
        <p:nvSpPr>
          <p:cNvPr name="TextBox 13" id="13"/>
          <p:cNvSpPr txBox="true"/>
          <p:nvPr/>
        </p:nvSpPr>
        <p:spPr>
          <a:xfrm>
            <a:off x="4521200" y="24130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Online Courses and Certifications</a:t>
            </a:r>
            <a:endParaRPr lang="en-US" sz="1100"/>
          </a:p>
        </p:txBody>
      </p:sp>
      <p:sp>
        <p:nvSpPr>
          <p:cNvPr name="TextBox 14" id="14"/>
          <p:cNvSpPr txBox="true"/>
          <p:nvPr/>
        </p:nvSpPr>
        <p:spPr>
          <a:xfrm>
            <a:off x="4521200" y="42164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FFFE"/>
                </a:solidFill>
                <a:latin typeface="苹方-简"/>
              </a:rPr>
              <a:t>Industry Reports and Whitepapers</a:t>
            </a:r>
            <a:endParaRPr lang="en-US" sz="1100"/>
          </a:p>
        </p:txBody>
      </p:sp>
      <p:sp>
        <p:nvSpPr>
          <p:cNvPr name="TextBox 15" id="15"/>
          <p:cNvSpPr txBox="true"/>
          <p:nvPr/>
        </p:nvSpPr>
        <p:spPr>
          <a:xfrm>
            <a:off x="4521200" y="60198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Networking and Professional Associations</a:t>
            </a:r>
            <a:endParaRPr lang="en-US" sz="1100"/>
          </a:p>
        </p:txBody>
      </p:sp>
      <p:sp>
        <p:nvSpPr>
          <p:cNvPr name="TextBox 16" id="16"/>
          <p:cNvSpPr txBox="true"/>
          <p:nvPr/>
        </p:nvSpPr>
        <p:spPr>
          <a:xfrm>
            <a:off x="4521200" y="27813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Explore platforms like Coursera and edX that offer specialized courses on AI applications in the food and beverage industry, providing valuable knowledge and skills for professionals looking to enhance their expertise.</a:t>
            </a:r>
            <a:endParaRPr lang="en-US" sz="1100"/>
          </a:p>
        </p:txBody>
      </p:sp>
      <p:sp>
        <p:nvSpPr>
          <p:cNvPr name="TextBox 17" id="17"/>
          <p:cNvSpPr txBox="true"/>
          <p:nvPr/>
        </p:nvSpPr>
        <p:spPr>
          <a:xfrm>
            <a:off x="4521200" y="45974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Access comprehensive reports from organizations such as McKinsey and Deloitte that analyze the impact of AI on the food sector, offering insights into trends, challenges, and best practices for leveraging AI effectively.</a:t>
            </a:r>
            <a:endParaRPr lang="en-US" sz="1100"/>
          </a:p>
        </p:txBody>
      </p:sp>
      <p:sp>
        <p:nvSpPr>
          <p:cNvPr name="TextBox 18" id="18"/>
          <p:cNvSpPr txBox="true"/>
          <p:nvPr/>
        </p:nvSpPr>
        <p:spPr>
          <a:xfrm>
            <a:off x="4521200" y="64008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Join industry groups like the Food and Beverage Innovation Network to connect with peers, share experiences, and stay updated on the latest AI developments and resources tailored for the food and beverage business.</a:t>
            </a:r>
            <a:endParaRPr lang="en-US" sz="1100"/>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1000" r="11000"/>
          <a:stretch>
            <a:fillRect/>
          </a:stretch>
        </p:blipFill>
        <p:spPr>
          <a:xfrm>
            <a:off x="0" y="0"/>
            <a:ext cx="10388600" cy="7454900"/>
          </a:xfrm>
          <a:prstGeom prst="rect">
            <a:avLst/>
          </a:prstGeom>
        </p:spPr>
      </p:pic>
      <p:sp>
        <p:nvSpPr>
          <p:cNvPr name="AutoShape 3" id="3"/>
          <p:cNvSpPr/>
          <p:nvPr/>
        </p:nvSpPr>
        <p:spPr>
          <a:xfrm>
            <a:off x="0" y="0"/>
            <a:ext cx="10388600" cy="7454900"/>
          </a:xfrm>
          <a:prstGeom prst="rect">
            <a:avLst/>
          </a:prstGeom>
          <a:solidFill>
            <a:srgbClr val="000000">
              <a:alpha val="0"/>
            </a:srgbClr>
          </a:solidFill>
        </p:spPr>
      </p:sp>
      <p:sp>
        <p:nvSpPr>
          <p:cNvPr name="AutoShape 4" id="4"/>
          <p:cNvSpPr/>
          <p:nvPr/>
        </p:nvSpPr>
        <p:spPr>
          <a:xfrm>
            <a:off x="609600" y="2794000"/>
            <a:ext cx="1803400" cy="4660900"/>
          </a:xfrm>
          <a:prstGeom prst="roundRect">
            <a:avLst>
              <a:gd name="adj" fmla="val 14084"/>
            </a:avLst>
          </a:prstGeom>
          <a:solidFill>
            <a:srgbClr val="87807A"/>
          </a:solidFill>
        </p:spPr>
      </p:sp>
      <p:sp>
        <p:nvSpPr>
          <p:cNvPr name="AutoShape 5" id="5"/>
          <p:cNvSpPr/>
          <p:nvPr/>
        </p:nvSpPr>
        <p:spPr>
          <a:xfrm>
            <a:off x="2819400" y="2794000"/>
            <a:ext cx="1803400" cy="4660900"/>
          </a:xfrm>
          <a:prstGeom prst="roundRect">
            <a:avLst>
              <a:gd name="adj" fmla="val 14084"/>
            </a:avLst>
          </a:prstGeom>
          <a:solidFill>
            <a:srgbClr val="87807A"/>
          </a:solidFill>
        </p:spPr>
      </p:sp>
      <p:sp>
        <p:nvSpPr>
          <p:cNvPr name="AutoShape 6" id="6"/>
          <p:cNvSpPr/>
          <p:nvPr/>
        </p:nvSpPr>
        <p:spPr>
          <a:xfrm>
            <a:off x="5029200" y="2794000"/>
            <a:ext cx="1803400" cy="4660900"/>
          </a:xfrm>
          <a:prstGeom prst="roundRect">
            <a:avLst>
              <a:gd name="adj" fmla="val 14084"/>
            </a:avLst>
          </a:prstGeom>
          <a:solidFill>
            <a:srgbClr val="87807A"/>
          </a:solidFill>
        </p:spPr>
      </p:sp>
      <p:sp>
        <p:nvSpPr>
          <p:cNvPr name="AutoShape 7" id="7"/>
          <p:cNvSpPr/>
          <p:nvPr/>
        </p:nvSpPr>
        <p:spPr>
          <a:xfrm>
            <a:off x="609600" y="2997200"/>
            <a:ext cx="0" cy="711200"/>
          </a:xfrm>
          <a:prstGeom prst="rect">
            <a:avLst/>
          </a:prstGeom>
          <a:solidFill>
            <a:srgbClr val="00694C">
              <a:alpha val="0"/>
            </a:srgbClr>
          </a:solidFill>
        </p:spPr>
      </p:sp>
      <p:sp>
        <p:nvSpPr>
          <p:cNvPr name="AutoShape 8" id="8"/>
          <p:cNvSpPr/>
          <p:nvPr/>
        </p:nvSpPr>
        <p:spPr>
          <a:xfrm>
            <a:off x="609600" y="2794000"/>
            <a:ext cx="1803400" cy="4660900"/>
          </a:xfrm>
          <a:prstGeom prst="roundRect">
            <a:avLst>
              <a:gd name="adj" fmla="val 14084"/>
            </a:avLst>
          </a:prstGeom>
          <a:solidFill>
            <a:srgbClr val="000000">
              <a:alpha val="0"/>
            </a:srgbClr>
          </a:solidFill>
        </p:spPr>
      </p:sp>
      <p:sp>
        <p:nvSpPr>
          <p:cNvPr name="AutoShape 9" id="9"/>
          <p:cNvSpPr/>
          <p:nvPr/>
        </p:nvSpPr>
        <p:spPr>
          <a:xfrm>
            <a:off x="2819400" y="2997200"/>
            <a:ext cx="0" cy="711200"/>
          </a:xfrm>
          <a:prstGeom prst="rect">
            <a:avLst/>
          </a:prstGeom>
          <a:solidFill>
            <a:srgbClr val="000000"/>
          </a:solidFill>
        </p:spPr>
      </p:sp>
      <p:sp>
        <p:nvSpPr>
          <p:cNvPr name="AutoShape 10" id="10"/>
          <p:cNvSpPr/>
          <p:nvPr/>
        </p:nvSpPr>
        <p:spPr>
          <a:xfrm>
            <a:off x="2819400" y="2794000"/>
            <a:ext cx="1803400" cy="4660900"/>
          </a:xfrm>
          <a:prstGeom prst="roundRect">
            <a:avLst>
              <a:gd name="adj" fmla="val 14084"/>
            </a:avLst>
          </a:prstGeom>
          <a:solidFill>
            <a:srgbClr val="000000">
              <a:alpha val="0"/>
            </a:srgbClr>
          </a:solidFill>
        </p:spPr>
      </p:sp>
      <p:sp>
        <p:nvSpPr>
          <p:cNvPr name="AutoShape 11" id="11"/>
          <p:cNvSpPr/>
          <p:nvPr/>
        </p:nvSpPr>
        <p:spPr>
          <a:xfrm>
            <a:off x="5029200" y="2997200"/>
            <a:ext cx="0" cy="711200"/>
          </a:xfrm>
          <a:prstGeom prst="rect">
            <a:avLst/>
          </a:prstGeom>
          <a:solidFill>
            <a:srgbClr val="00694C">
              <a:alpha val="0"/>
            </a:srgbClr>
          </a:solidFill>
        </p:spPr>
      </p:sp>
      <p:sp>
        <p:nvSpPr>
          <p:cNvPr name="AutoShape 12" id="12"/>
          <p:cNvSpPr/>
          <p:nvPr/>
        </p:nvSpPr>
        <p:spPr>
          <a:xfrm>
            <a:off x="5029200" y="2794000"/>
            <a:ext cx="1803400" cy="4660900"/>
          </a:xfrm>
          <a:prstGeom prst="roundRect">
            <a:avLst>
              <a:gd name="adj" fmla="val 14084"/>
            </a:avLst>
          </a:prstGeom>
          <a:solidFill>
            <a:srgbClr val="000000">
              <a:alpha val="0"/>
            </a:srgbClr>
          </a:solidFill>
        </p:spPr>
      </p:sp>
      <p:sp>
        <p:nvSpPr>
          <p:cNvPr name="TextBox 13" id="13"/>
          <p:cNvSpPr txBox="true"/>
          <p:nvPr/>
        </p:nvSpPr>
        <p:spPr>
          <a:xfrm>
            <a:off x="7112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01</a:t>
            </a:r>
            <a:endParaRPr lang="en-US" sz="1100"/>
          </a:p>
        </p:txBody>
      </p:sp>
      <p:sp>
        <p:nvSpPr>
          <p:cNvPr name="TextBox 14" id="14"/>
          <p:cNvSpPr txBox="true"/>
          <p:nvPr/>
        </p:nvSpPr>
        <p:spPr>
          <a:xfrm>
            <a:off x="29210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02</a:t>
            </a:r>
            <a:endParaRPr lang="en-US" sz="1100"/>
          </a:p>
        </p:txBody>
      </p:sp>
      <p:sp>
        <p:nvSpPr>
          <p:cNvPr name="TextBox 15" id="15"/>
          <p:cNvSpPr txBox="true"/>
          <p:nvPr/>
        </p:nvSpPr>
        <p:spPr>
          <a:xfrm>
            <a:off x="51308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03</a:t>
            </a:r>
            <a:endParaRPr lang="en-US" sz="1100"/>
          </a:p>
        </p:txBody>
      </p:sp>
      <p:sp>
        <p:nvSpPr>
          <p:cNvPr name="TextBox 16" id="16"/>
          <p:cNvSpPr txBox="true"/>
          <p:nvPr/>
        </p:nvSpPr>
        <p:spPr>
          <a:xfrm>
            <a:off x="609600" y="762000"/>
            <a:ext cx="6223000" cy="1117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Join the AI Revolution in Food &amp; Beverage</a:t>
            </a:r>
            <a:endParaRPr lang="en-US" sz="1100"/>
          </a:p>
        </p:txBody>
      </p:sp>
      <p:sp>
        <p:nvSpPr>
          <p:cNvPr name="TextBox 17" id="17"/>
          <p:cNvSpPr txBox="true"/>
          <p:nvPr/>
        </p:nvSpPr>
        <p:spPr>
          <a:xfrm>
            <a:off x="711200" y="41021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Unlock Competitive Advantage</a:t>
            </a:r>
            <a:endParaRPr lang="en-US" sz="1100"/>
          </a:p>
        </p:txBody>
      </p:sp>
      <p:sp>
        <p:nvSpPr>
          <p:cNvPr name="TextBox 18" id="18"/>
          <p:cNvSpPr txBox="true"/>
          <p:nvPr/>
        </p:nvSpPr>
        <p:spPr>
          <a:xfrm>
            <a:off x="2921000" y="41021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Enhance Customer Experience</a:t>
            </a:r>
            <a:endParaRPr lang="en-US" sz="1100"/>
          </a:p>
        </p:txBody>
      </p:sp>
      <p:sp>
        <p:nvSpPr>
          <p:cNvPr name="TextBox 19" id="19"/>
          <p:cNvSpPr txBox="true"/>
          <p:nvPr/>
        </p:nvSpPr>
        <p:spPr>
          <a:xfrm>
            <a:off x="5130800" y="41021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Drive Sustainable Practices</a:t>
            </a:r>
            <a:endParaRPr lang="en-US" sz="1100"/>
          </a:p>
        </p:txBody>
      </p:sp>
      <p:sp>
        <p:nvSpPr>
          <p:cNvPr name="TextBox 20" id="20"/>
          <p:cNvSpPr txBox="true"/>
          <p:nvPr/>
        </p:nvSpPr>
        <p:spPr>
          <a:xfrm>
            <a:off x="711200" y="4826000"/>
            <a:ext cx="1574800" cy="2514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Embracing AI technologies can significantly enhance operational efficiency, allowing businesses to streamline processes, reduce costs, and ultimately gain a competitive edge in the fast-evolving food and beverage market.</a:t>
            </a:r>
            <a:endParaRPr lang="en-US" sz="1100"/>
          </a:p>
        </p:txBody>
      </p:sp>
      <p:sp>
        <p:nvSpPr>
          <p:cNvPr name="TextBox 21" id="21"/>
          <p:cNvSpPr txBox="true"/>
          <p:nvPr/>
        </p:nvSpPr>
        <p:spPr>
          <a:xfrm>
            <a:off x="2921000" y="4826000"/>
            <a:ext cx="1574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By leveraging AI for personalized marketing and customer engagement, businesses can create tailored experiences that resonate with consumers, fostering loyalty and driving repeat business in a crowded marketplace.</a:t>
            </a:r>
            <a:endParaRPr lang="en-US" sz="1100"/>
          </a:p>
        </p:txBody>
      </p:sp>
      <p:sp>
        <p:nvSpPr>
          <p:cNvPr name="TextBox 22" id="22"/>
          <p:cNvSpPr txBox="true"/>
          <p:nvPr/>
        </p:nvSpPr>
        <p:spPr>
          <a:xfrm>
            <a:off x="5130800" y="4826000"/>
            <a:ext cx="1574800" cy="2514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AI can play a crucial role in promoting sustainability within the food and beverage industry by optimizing resource use, reducing waste, and improving supply chain transparency, aligning with consumer demand for eco-friendly practices.</a:t>
            </a:r>
            <a:endParaRPr lang="en-US" sz="1100"/>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000" r="3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5842000" y="3022600"/>
            <a:ext cx="3784600" cy="17018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TextBox 7" id="7"/>
          <p:cNvSpPr txBox="true"/>
          <p:nvPr/>
        </p:nvSpPr>
        <p:spPr>
          <a:xfrm>
            <a:off x="5842000" y="1917700"/>
            <a:ext cx="3784600" cy="850900"/>
          </a:xfrm>
          <a:prstGeom prst="rect">
            <a:avLst/>
          </a:prstGeom>
          <a:solidFill>
            <a:srgbClr val="000000">
              <a:alpha val="0"/>
            </a:srgbClr>
          </a:solidFill>
        </p:spPr>
        <p:txBody>
          <a:bodyPr anchor="t" rtlCol="false" rIns="0" lIns="0" tIns="0" bIns="0"/>
          <a:lstStyle/>
          <a:p>
            <a:pPr algn="r">
              <a:lnSpc>
                <a:spcPct val="100000"/>
              </a:lnSpc>
              <a:defRPr/>
            </a:pPr>
            <a:r>
              <a:rPr lang="en"/>
              <a:t/>
            </a:r>
            <a:r>
              <a:rPr lang="en-US" sz="5600" b="true">
                <a:solidFill>
                  <a:srgbClr val="FFFFFF"/>
                </a:solidFill>
                <a:latin typeface="苹方-简"/>
              </a:rPr>
              <a:t>Join Us!</a:t>
            </a:r>
            <a:endParaRPr lang="en-US" sz="1100"/>
          </a:p>
        </p:txBody>
      </p:sp>
      <p:sp>
        <p:nvSpPr>
          <p:cNvPr name="TextBox 8" id="8"/>
          <p:cNvSpPr txBox="true"/>
          <p:nvPr/>
        </p:nvSpPr>
        <p:spPr>
          <a:xfrm>
            <a:off x="5842000" y="3022600"/>
            <a:ext cx="3784600" cy="635000"/>
          </a:xfrm>
          <a:prstGeom prst="rect">
            <a:avLst/>
          </a:prstGeom>
          <a:solidFill>
            <a:srgbClr val="000000">
              <a:alpha val="0"/>
            </a:srgbClr>
          </a:solidFill>
        </p:spPr>
        <p:txBody>
          <a:bodyPr anchor="t" rtlCol="false" rIns="0" lIns="0" tIns="0" bIns="0"/>
          <a:lstStyle/>
          <a:p>
            <a:pPr algn="r">
              <a:lnSpc>
                <a:spcPct val="100000"/>
              </a:lnSpc>
              <a:defRPr/>
            </a:pPr>
            <a:r>
              <a:rPr lang="en"/>
              <a:t/>
            </a:r>
            <a:r>
              <a:rPr lang="en-US" sz="1400" b="false">
                <a:solidFill>
                  <a:srgbClr val="FFFFFF"/>
                </a:solidFill>
                <a:latin typeface="苹方-简"/>
              </a:rPr>
              <a:t>Interested in learning more about how AI can enhance yourFood &amp; Beverage Business experience? </a:t>
            </a:r>
            <a:endParaRPr lang="en-US" sz="1100"/>
          </a:p>
        </p:txBody>
      </p:sp>
      <p:sp>
        <p:nvSpPr>
          <p:cNvPr name="TextBox 9" id="9"/>
          <p:cNvSpPr txBox="true"/>
          <p:nvPr/>
        </p:nvSpPr>
        <p:spPr>
          <a:xfrm>
            <a:off x="5842000" y="3873500"/>
            <a:ext cx="3784600" cy="419100"/>
          </a:xfrm>
          <a:prstGeom prst="rect">
            <a:avLst/>
          </a:prstGeom>
          <a:solidFill>
            <a:srgbClr val="000000">
              <a:alpha val="0"/>
            </a:srgbClr>
          </a:solidFill>
        </p:spPr>
        <p:txBody>
          <a:bodyPr anchor="t" rtlCol="false" rIns="0" lIns="0" tIns="0" bIns="0"/>
          <a:lstStyle/>
          <a:p>
            <a:pPr algn="r">
              <a:lnSpc>
                <a:spcPct val="100000"/>
              </a:lnSpc>
              <a:defRPr/>
            </a:pPr>
            <a:r>
              <a:rPr lang="en"/>
              <a:t/>
            </a:r>
            <a:r>
              <a:rPr lang="en-US" sz="1400" b="false">
                <a:solidFill>
                  <a:srgbClr val="FFFFFF"/>
                </a:solidFill>
                <a:latin typeface="苹方-简"/>
              </a:rPr>
              <a:t>Contact us today to discover our innovative solutions tailored to meet your needs.</a:t>
            </a:r>
            <a:endParaRPr lang="en-US" sz="1100"/>
          </a:p>
        </p:txBody>
      </p:sp>
      <p:sp>
        <p:nvSpPr>
          <p:cNvPr name="TextBox 10" id="10"/>
          <p:cNvSpPr txBox="true"/>
          <p:nvPr/>
        </p:nvSpPr>
        <p:spPr>
          <a:xfrm>
            <a:off x="5842000" y="4508500"/>
            <a:ext cx="3784600" cy="203200"/>
          </a:xfrm>
          <a:prstGeom prst="rect">
            <a:avLst/>
          </a:prstGeom>
          <a:solidFill>
            <a:srgbClr val="000000">
              <a:alpha val="0"/>
            </a:srgbClr>
          </a:solidFill>
        </p:spPr>
        <p:txBody>
          <a:bodyPr anchor="t" rtlCol="false" rIns="0" lIns="0" tIns="0" bIns="0"/>
          <a:lstStyle/>
          <a:p>
            <a:pPr algn="r">
              <a:lnSpc>
                <a:spcPct val="100000"/>
              </a:lnSpc>
              <a:defRPr/>
            </a:pPr>
            <a:r>
              <a:rPr lang="en"/>
              <a:t/>
            </a:r>
            <a:r>
              <a:rPr lang="en-US" sz="1400" b="false">
                <a:solidFill>
                  <a:srgbClr val="FFFFFF"/>
                </a:solidFill>
                <a:latin typeface="苹方-简"/>
              </a:rPr>
              <a:t>Contact: Koncpt.ai@gmail.com</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D9D9D9">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1524000" y="1905000"/>
            <a:ext cx="35306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1524000" y="2692400"/>
            <a:ext cx="35306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The Impact of AI on Food Production</a:t>
            </a:r>
            <a:endParaRPr lang="en-US" sz="1100"/>
          </a:p>
        </p:txBody>
      </p:sp>
      <p:sp>
        <p:nvSpPr>
          <p:cNvPr name="TextBox 9" id="9"/>
          <p:cNvSpPr txBox="true"/>
          <p:nvPr/>
        </p:nvSpPr>
        <p:spPr>
          <a:xfrm>
            <a:off x="1524000" y="1905000"/>
            <a:ext cx="35306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Section 1</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7000" r="7000"/>
          <a:stretch>
            <a:fillRect/>
          </a:stretch>
        </p:blipFill>
        <p:spPr>
          <a:xfrm>
            <a:off x="0" y="0"/>
            <a:ext cx="10388600" cy="6769100"/>
          </a:xfrm>
          <a:prstGeom prst="rect">
            <a:avLst/>
          </a:prstGeom>
        </p:spPr>
      </p:pic>
      <p:sp>
        <p:nvSpPr>
          <p:cNvPr name="AutoShape 3" id="3"/>
          <p:cNvSpPr/>
          <p:nvPr/>
        </p:nvSpPr>
        <p:spPr>
          <a:xfrm>
            <a:off x="0" y="0"/>
            <a:ext cx="10388600" cy="6769100"/>
          </a:xfrm>
          <a:prstGeom prst="rect">
            <a:avLst/>
          </a:prstGeom>
          <a:solidFill>
            <a:srgbClr val="000000">
              <a:alpha val="0"/>
            </a:srgbClr>
          </a:solidFill>
        </p:spPr>
      </p:sp>
      <p:sp>
        <p:nvSpPr>
          <p:cNvPr name="AutoShape 4" id="4"/>
          <p:cNvSpPr/>
          <p:nvPr/>
        </p:nvSpPr>
        <p:spPr>
          <a:xfrm>
            <a:off x="609600" y="2794000"/>
            <a:ext cx="1803400" cy="3975100"/>
          </a:xfrm>
          <a:prstGeom prst="roundRect">
            <a:avLst>
              <a:gd name="adj" fmla="val 14084"/>
            </a:avLst>
          </a:prstGeom>
          <a:solidFill>
            <a:srgbClr val="87807A"/>
          </a:solidFill>
        </p:spPr>
      </p:sp>
      <p:sp>
        <p:nvSpPr>
          <p:cNvPr name="AutoShape 5" id="5"/>
          <p:cNvSpPr/>
          <p:nvPr/>
        </p:nvSpPr>
        <p:spPr>
          <a:xfrm>
            <a:off x="2819400" y="2794000"/>
            <a:ext cx="1803400" cy="3975100"/>
          </a:xfrm>
          <a:prstGeom prst="roundRect">
            <a:avLst>
              <a:gd name="adj" fmla="val 14084"/>
            </a:avLst>
          </a:prstGeom>
          <a:solidFill>
            <a:srgbClr val="87807A"/>
          </a:solidFill>
        </p:spPr>
      </p:sp>
      <p:sp>
        <p:nvSpPr>
          <p:cNvPr name="AutoShape 6" id="6"/>
          <p:cNvSpPr/>
          <p:nvPr/>
        </p:nvSpPr>
        <p:spPr>
          <a:xfrm>
            <a:off x="5029200" y="2794000"/>
            <a:ext cx="1803400" cy="3975100"/>
          </a:xfrm>
          <a:prstGeom prst="roundRect">
            <a:avLst>
              <a:gd name="adj" fmla="val 14084"/>
            </a:avLst>
          </a:prstGeom>
          <a:solidFill>
            <a:srgbClr val="87807A"/>
          </a:solidFill>
        </p:spPr>
      </p:sp>
      <p:sp>
        <p:nvSpPr>
          <p:cNvPr name="AutoShape 7" id="7"/>
          <p:cNvSpPr/>
          <p:nvPr/>
        </p:nvSpPr>
        <p:spPr>
          <a:xfrm>
            <a:off x="609600" y="2997200"/>
            <a:ext cx="0" cy="711200"/>
          </a:xfrm>
          <a:prstGeom prst="rect">
            <a:avLst/>
          </a:prstGeom>
          <a:solidFill>
            <a:srgbClr val="00694C">
              <a:alpha val="0"/>
            </a:srgbClr>
          </a:solidFill>
        </p:spPr>
      </p:sp>
      <p:sp>
        <p:nvSpPr>
          <p:cNvPr name="AutoShape 8" id="8"/>
          <p:cNvSpPr/>
          <p:nvPr/>
        </p:nvSpPr>
        <p:spPr>
          <a:xfrm>
            <a:off x="609600" y="2794000"/>
            <a:ext cx="1803400" cy="3975100"/>
          </a:xfrm>
          <a:prstGeom prst="roundRect">
            <a:avLst>
              <a:gd name="adj" fmla="val 14084"/>
            </a:avLst>
          </a:prstGeom>
          <a:solidFill>
            <a:srgbClr val="000000">
              <a:alpha val="0"/>
            </a:srgbClr>
          </a:solidFill>
        </p:spPr>
      </p:sp>
      <p:sp>
        <p:nvSpPr>
          <p:cNvPr name="AutoShape 9" id="9"/>
          <p:cNvSpPr/>
          <p:nvPr/>
        </p:nvSpPr>
        <p:spPr>
          <a:xfrm>
            <a:off x="2819400" y="2997200"/>
            <a:ext cx="0" cy="711200"/>
          </a:xfrm>
          <a:prstGeom prst="rect">
            <a:avLst/>
          </a:prstGeom>
          <a:solidFill>
            <a:srgbClr val="000000"/>
          </a:solidFill>
        </p:spPr>
      </p:sp>
      <p:sp>
        <p:nvSpPr>
          <p:cNvPr name="AutoShape 10" id="10"/>
          <p:cNvSpPr/>
          <p:nvPr/>
        </p:nvSpPr>
        <p:spPr>
          <a:xfrm>
            <a:off x="2819400" y="2794000"/>
            <a:ext cx="1803400" cy="3975100"/>
          </a:xfrm>
          <a:prstGeom prst="roundRect">
            <a:avLst>
              <a:gd name="adj" fmla="val 14084"/>
            </a:avLst>
          </a:prstGeom>
          <a:solidFill>
            <a:srgbClr val="000000">
              <a:alpha val="0"/>
            </a:srgbClr>
          </a:solidFill>
        </p:spPr>
      </p:sp>
      <p:sp>
        <p:nvSpPr>
          <p:cNvPr name="AutoShape 11" id="11"/>
          <p:cNvSpPr/>
          <p:nvPr/>
        </p:nvSpPr>
        <p:spPr>
          <a:xfrm>
            <a:off x="5029200" y="2997200"/>
            <a:ext cx="0" cy="711200"/>
          </a:xfrm>
          <a:prstGeom prst="rect">
            <a:avLst/>
          </a:prstGeom>
          <a:solidFill>
            <a:srgbClr val="00694C">
              <a:alpha val="0"/>
            </a:srgbClr>
          </a:solidFill>
        </p:spPr>
      </p:sp>
      <p:sp>
        <p:nvSpPr>
          <p:cNvPr name="AutoShape 12" id="12"/>
          <p:cNvSpPr/>
          <p:nvPr/>
        </p:nvSpPr>
        <p:spPr>
          <a:xfrm>
            <a:off x="5029200" y="2794000"/>
            <a:ext cx="1803400" cy="3975100"/>
          </a:xfrm>
          <a:prstGeom prst="roundRect">
            <a:avLst>
              <a:gd name="adj" fmla="val 14084"/>
            </a:avLst>
          </a:prstGeom>
          <a:solidFill>
            <a:srgbClr val="000000">
              <a:alpha val="0"/>
            </a:srgbClr>
          </a:solidFill>
        </p:spPr>
      </p:sp>
      <p:sp>
        <p:nvSpPr>
          <p:cNvPr name="TextBox 13" id="13"/>
          <p:cNvSpPr txBox="true"/>
          <p:nvPr/>
        </p:nvSpPr>
        <p:spPr>
          <a:xfrm>
            <a:off x="7112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01</a:t>
            </a:r>
            <a:endParaRPr lang="en-US" sz="1100"/>
          </a:p>
        </p:txBody>
      </p:sp>
      <p:sp>
        <p:nvSpPr>
          <p:cNvPr name="TextBox 14" id="14"/>
          <p:cNvSpPr txBox="true"/>
          <p:nvPr/>
        </p:nvSpPr>
        <p:spPr>
          <a:xfrm>
            <a:off x="29210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02</a:t>
            </a:r>
            <a:endParaRPr lang="en-US" sz="1100"/>
          </a:p>
        </p:txBody>
      </p:sp>
      <p:sp>
        <p:nvSpPr>
          <p:cNvPr name="TextBox 15" id="15"/>
          <p:cNvSpPr txBox="true"/>
          <p:nvPr/>
        </p:nvSpPr>
        <p:spPr>
          <a:xfrm>
            <a:off x="51308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03</a:t>
            </a:r>
            <a:endParaRPr lang="en-US" sz="1100"/>
          </a:p>
        </p:txBody>
      </p:sp>
      <p:sp>
        <p:nvSpPr>
          <p:cNvPr name="TextBox 16" id="16"/>
          <p:cNvSpPr txBox="true"/>
          <p:nvPr/>
        </p:nvSpPr>
        <p:spPr>
          <a:xfrm>
            <a:off x="609600" y="762000"/>
            <a:ext cx="6223000" cy="1117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Enhancing Efficiency in Food Manufacturing</a:t>
            </a:r>
            <a:endParaRPr lang="en-US" sz="1100"/>
          </a:p>
        </p:txBody>
      </p:sp>
      <p:sp>
        <p:nvSpPr>
          <p:cNvPr name="TextBox 17" id="17"/>
          <p:cNvSpPr txBox="true"/>
          <p:nvPr/>
        </p:nvSpPr>
        <p:spPr>
          <a:xfrm>
            <a:off x="711200" y="41021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Streamlined Production Processes</a:t>
            </a:r>
            <a:endParaRPr lang="en-US" sz="1100"/>
          </a:p>
        </p:txBody>
      </p:sp>
      <p:sp>
        <p:nvSpPr>
          <p:cNvPr name="TextBox 18" id="18"/>
          <p:cNvSpPr txBox="true"/>
          <p:nvPr/>
        </p:nvSpPr>
        <p:spPr>
          <a:xfrm>
            <a:off x="2921000" y="41021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Data-Driven Decision Making</a:t>
            </a:r>
            <a:endParaRPr lang="en-US" sz="1100"/>
          </a:p>
        </p:txBody>
      </p:sp>
      <p:sp>
        <p:nvSpPr>
          <p:cNvPr name="TextBox 19" id="19"/>
          <p:cNvSpPr txBox="true"/>
          <p:nvPr/>
        </p:nvSpPr>
        <p:spPr>
          <a:xfrm>
            <a:off x="5130800" y="41021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Predictive Maintenance</a:t>
            </a:r>
            <a:endParaRPr lang="en-US" sz="1100"/>
          </a:p>
        </p:txBody>
      </p:sp>
      <p:sp>
        <p:nvSpPr>
          <p:cNvPr name="TextBox 20" id="20"/>
          <p:cNvSpPr txBox="true"/>
          <p:nvPr/>
        </p:nvSpPr>
        <p:spPr>
          <a:xfrm>
            <a:off x="711200" y="4826000"/>
            <a:ext cx="1574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AI technologies optimize production workflows by automating repetitive tasks, reducing human error, and increasing overall throughput, leading to significant time and cost savings.</a:t>
            </a:r>
            <a:endParaRPr lang="en-US" sz="1100"/>
          </a:p>
        </p:txBody>
      </p:sp>
      <p:sp>
        <p:nvSpPr>
          <p:cNvPr name="TextBox 21" id="21"/>
          <p:cNvSpPr txBox="true"/>
          <p:nvPr/>
        </p:nvSpPr>
        <p:spPr>
          <a:xfrm>
            <a:off x="2921000" y="4584700"/>
            <a:ext cx="1574800" cy="1828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Leveraging AI analytics allows manufacturers to analyze vast amounts of data in real-time, enabling informed decisions that enhance operational efficiency and resource allocation.</a:t>
            </a:r>
            <a:endParaRPr lang="en-US" sz="1100"/>
          </a:p>
        </p:txBody>
      </p:sp>
      <p:sp>
        <p:nvSpPr>
          <p:cNvPr name="TextBox 22" id="22"/>
          <p:cNvSpPr txBox="true"/>
          <p:nvPr/>
        </p:nvSpPr>
        <p:spPr>
          <a:xfrm>
            <a:off x="5130800" y="4584700"/>
            <a:ext cx="1574800" cy="20574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Implementing AI for predictive maintenance helps identify potential equipment failures before they occur, minimizing downtime and ensuring continuous production flow in food manufacturing facilities.</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t="3000" b="3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762000" y="1485900"/>
            <a:ext cx="2311400" cy="3848100"/>
          </a:xfrm>
          <a:prstGeom prst="roundRect">
            <a:avLst>
              <a:gd name="adj" fmla="val 4395"/>
            </a:avLst>
          </a:prstGeom>
          <a:solidFill>
            <a:srgbClr val="000000">
              <a:alpha val="0"/>
            </a:srgbClr>
          </a:solidFill>
        </p:spPr>
      </p:sp>
      <p:sp>
        <p:nvSpPr>
          <p:cNvPr name="AutoShape 5" id="5"/>
          <p:cNvSpPr/>
          <p:nvPr/>
        </p:nvSpPr>
        <p:spPr>
          <a:xfrm>
            <a:off x="3276600" y="1485900"/>
            <a:ext cx="2311400" cy="3848100"/>
          </a:xfrm>
          <a:prstGeom prst="roundRect">
            <a:avLst>
              <a:gd name="adj" fmla="val 4395"/>
            </a:avLst>
          </a:prstGeom>
          <a:solidFill>
            <a:srgbClr val="000000">
              <a:alpha val="0"/>
            </a:srgbClr>
          </a:solidFill>
        </p:spPr>
      </p:sp>
      <p:sp>
        <p:nvSpPr>
          <p:cNvPr name="AutoShape 6" id="6"/>
          <p:cNvSpPr/>
          <p:nvPr/>
        </p:nvSpPr>
        <p:spPr>
          <a:xfrm>
            <a:off x="5791200" y="1485900"/>
            <a:ext cx="2311400" cy="3848100"/>
          </a:xfrm>
          <a:prstGeom prst="roundRect">
            <a:avLst>
              <a:gd name="adj" fmla="val 4395"/>
            </a:avLst>
          </a:prstGeom>
          <a:solidFill>
            <a:srgbClr val="000000">
              <a:alpha val="0"/>
            </a:srgbClr>
          </a:solidFill>
        </p:spPr>
      </p:sp>
      <p:sp>
        <p:nvSpPr>
          <p:cNvPr name="AutoShape 7" id="7"/>
          <p:cNvSpPr/>
          <p:nvPr/>
        </p:nvSpPr>
        <p:spPr>
          <a:xfrm>
            <a:off x="762000" y="5473700"/>
            <a:ext cx="2311400" cy="0"/>
          </a:xfrm>
          <a:prstGeom prst="rect">
            <a:avLst/>
          </a:prstGeom>
          <a:solidFill>
            <a:srgbClr val="000000"/>
          </a:solidFill>
        </p:spPr>
      </p:sp>
      <p:sp>
        <p:nvSpPr>
          <p:cNvPr name="AutoShape 8" id="8"/>
          <p:cNvSpPr/>
          <p:nvPr/>
        </p:nvSpPr>
        <p:spPr>
          <a:xfrm>
            <a:off x="3276600" y="5473700"/>
            <a:ext cx="2311400" cy="0"/>
          </a:xfrm>
          <a:prstGeom prst="rect">
            <a:avLst/>
          </a:prstGeom>
          <a:solidFill>
            <a:srgbClr val="000000"/>
          </a:solidFill>
        </p:spPr>
      </p:sp>
      <p:sp>
        <p:nvSpPr>
          <p:cNvPr name="AutoShape 9" id="9"/>
          <p:cNvSpPr/>
          <p:nvPr/>
        </p:nvSpPr>
        <p:spPr>
          <a:xfrm>
            <a:off x="5791200" y="5473700"/>
            <a:ext cx="2311400" cy="0"/>
          </a:xfrm>
          <a:prstGeom prst="rect">
            <a:avLst/>
          </a:prstGeom>
          <a:solidFill>
            <a:srgbClr val="000000"/>
          </a:solidFill>
        </p:spPr>
      </p:sp>
      <p:pic>
        <p:nvPicPr>
          <p:cNvPr name="Picture 10" id="10"/>
          <p:cNvPicPr>
            <a:picLocks noChangeAspect="true"/>
          </p:cNvPicPr>
          <p:nvPr/>
        </p:nvPicPr>
        <p:blipFill>
          <a:blip r:embed="rId3"/>
          <a:srcRect t="32000" b="32000"/>
          <a:stretch>
            <a:fillRect/>
          </a:stretch>
        </p:blipFill>
        <p:spPr>
          <a:xfrm>
            <a:off x="762000" y="1485900"/>
            <a:ext cx="2311400" cy="1295400"/>
          </a:xfrm>
          <a:prstGeom prst="rect">
            <a:avLst/>
          </a:prstGeom>
        </p:spPr>
      </p:pic>
      <p:pic>
        <p:nvPicPr>
          <p:cNvPr name="Picture 11" id="11"/>
          <p:cNvPicPr>
            <a:picLocks noChangeAspect="true"/>
          </p:cNvPicPr>
          <p:nvPr/>
        </p:nvPicPr>
        <p:blipFill>
          <a:blip r:embed="rId4"/>
          <a:srcRect t="32000" b="32000"/>
          <a:stretch>
            <a:fillRect/>
          </a:stretch>
        </p:blipFill>
        <p:spPr>
          <a:xfrm>
            <a:off x="3276600" y="1485900"/>
            <a:ext cx="2311400" cy="1295400"/>
          </a:xfrm>
          <a:prstGeom prst="rect">
            <a:avLst/>
          </a:prstGeom>
        </p:spPr>
      </p:pic>
      <p:pic>
        <p:nvPicPr>
          <p:cNvPr name="Picture 12" id="12"/>
          <p:cNvPicPr>
            <a:picLocks noChangeAspect="true"/>
          </p:cNvPicPr>
          <p:nvPr/>
        </p:nvPicPr>
        <p:blipFill>
          <a:blip r:embed="rId5"/>
          <a:srcRect t="32000" b="32000"/>
          <a:stretch>
            <a:fillRect/>
          </a:stretch>
        </p:blipFill>
        <p:spPr>
          <a:xfrm>
            <a:off x="5791200" y="1485900"/>
            <a:ext cx="2311400" cy="1295400"/>
          </a:xfrm>
          <a:prstGeom prst="rect">
            <a:avLst/>
          </a:prstGeom>
        </p:spPr>
      </p:pic>
      <p:sp>
        <p:nvSpPr>
          <p:cNvPr name="TextBox 13" id="13"/>
          <p:cNvSpPr txBox="true"/>
          <p:nvPr/>
        </p:nvSpPr>
        <p:spPr>
          <a:xfrm>
            <a:off x="762000" y="533400"/>
            <a:ext cx="7340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Quality Control through AI Technologies</a:t>
            </a:r>
            <a:endParaRPr lang="en-US" sz="1100"/>
          </a:p>
        </p:txBody>
      </p:sp>
      <p:sp>
        <p:nvSpPr>
          <p:cNvPr name="TextBox 14" id="14"/>
          <p:cNvSpPr txBox="true"/>
          <p:nvPr/>
        </p:nvSpPr>
        <p:spPr>
          <a:xfrm>
            <a:off x="7620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Automated Quality Inspections</a:t>
            </a:r>
            <a:endParaRPr lang="en-US" sz="1100"/>
          </a:p>
        </p:txBody>
      </p:sp>
      <p:sp>
        <p:nvSpPr>
          <p:cNvPr name="TextBox 15" id="15"/>
          <p:cNvSpPr txBox="true"/>
          <p:nvPr/>
        </p:nvSpPr>
        <p:spPr>
          <a:xfrm>
            <a:off x="32766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Data Analysis for Quality Trends</a:t>
            </a:r>
            <a:endParaRPr lang="en-US" sz="1100"/>
          </a:p>
        </p:txBody>
      </p:sp>
      <p:sp>
        <p:nvSpPr>
          <p:cNvPr name="TextBox 16" id="16"/>
          <p:cNvSpPr txBox="true"/>
          <p:nvPr/>
        </p:nvSpPr>
        <p:spPr>
          <a:xfrm>
            <a:off x="57912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Enhanced Traceability and Compliance</a:t>
            </a:r>
            <a:endParaRPr lang="en-US" sz="1100"/>
          </a:p>
        </p:txBody>
      </p:sp>
      <p:sp>
        <p:nvSpPr>
          <p:cNvPr name="TextBox 17" id="17"/>
          <p:cNvSpPr txBox="true"/>
          <p:nvPr/>
        </p:nvSpPr>
        <p:spPr>
          <a:xfrm>
            <a:off x="7620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technologies utilize computer vision to conduct real-time inspections of products, ensuring that only items meeting quality standards proceed through the production line, thereby reducing waste and enhancing product consistency.</a:t>
            </a:r>
            <a:endParaRPr lang="en-US" sz="1100"/>
          </a:p>
        </p:txBody>
      </p:sp>
      <p:sp>
        <p:nvSpPr>
          <p:cNvPr name="TextBox 18" id="18"/>
          <p:cNvSpPr txBox="true"/>
          <p:nvPr/>
        </p:nvSpPr>
        <p:spPr>
          <a:xfrm>
            <a:off x="32766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analyzing historical quality data, AI can identify patterns and trends that may indicate potential quality issues, allowing companies to proactively address problems before they escalate, thus maintaining high standards.</a:t>
            </a:r>
            <a:endParaRPr lang="en-US" sz="1100"/>
          </a:p>
        </p:txBody>
      </p:sp>
      <p:sp>
        <p:nvSpPr>
          <p:cNvPr name="TextBox 19" id="19"/>
          <p:cNvSpPr txBox="true"/>
          <p:nvPr/>
        </p:nvSpPr>
        <p:spPr>
          <a:xfrm>
            <a:off x="57912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systems improve traceability throughout the supply chain, enabling companies to quickly identify and rectify sources of contamination or quality failures, ensuring compliance with industry regulations and boosting consumer trust.</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7874000"/>
          </a:xfrm>
          <a:prstGeom prst="rect">
            <a:avLst/>
          </a:prstGeom>
          <a:solidFill>
            <a:srgbClr val="A8A7A6"/>
          </a:solidFill>
        </p:spPr>
      </p:sp>
      <p:pic>
        <p:nvPicPr>
          <p:cNvPr name="Picture 3" id="3"/>
          <p:cNvPicPr>
            <a:picLocks noChangeAspect="true"/>
          </p:cNvPicPr>
          <p:nvPr/>
        </p:nvPicPr>
        <p:blipFill>
          <a:blip r:embed="rId2"/>
          <a:srcRect l="18000" r="18000"/>
          <a:stretch>
            <a:fillRect/>
          </a:stretch>
        </p:blipFill>
        <p:spPr>
          <a:xfrm>
            <a:off x="0" y="0"/>
            <a:ext cx="3454400" cy="7874000"/>
          </a:xfrm>
          <a:prstGeom prst="rect">
            <a:avLst/>
          </a:prstGeom>
        </p:spPr>
      </p:pic>
      <p:sp>
        <p:nvSpPr>
          <p:cNvPr name="AutoShape 4" id="4"/>
          <p:cNvSpPr/>
          <p:nvPr/>
        </p:nvSpPr>
        <p:spPr>
          <a:xfrm>
            <a:off x="4318000" y="2197100"/>
            <a:ext cx="5054600" cy="1651000"/>
          </a:xfrm>
          <a:prstGeom prst="roundRect">
            <a:avLst>
              <a:gd name="adj" fmla="val 11538"/>
            </a:avLst>
          </a:prstGeom>
          <a:solidFill>
            <a:srgbClr val="898989"/>
          </a:solidFill>
        </p:spPr>
      </p:sp>
      <p:sp>
        <p:nvSpPr>
          <p:cNvPr name="AutoShape 5" id="5"/>
          <p:cNvSpPr/>
          <p:nvPr/>
        </p:nvSpPr>
        <p:spPr>
          <a:xfrm>
            <a:off x="4318000" y="4000500"/>
            <a:ext cx="5054600" cy="1651000"/>
          </a:xfrm>
          <a:prstGeom prst="roundRect">
            <a:avLst>
              <a:gd name="adj" fmla="val 11538"/>
            </a:avLst>
          </a:prstGeom>
          <a:solidFill>
            <a:srgbClr val="898989"/>
          </a:solidFill>
        </p:spPr>
      </p:sp>
      <p:sp>
        <p:nvSpPr>
          <p:cNvPr name="AutoShape 6" id="6"/>
          <p:cNvSpPr/>
          <p:nvPr/>
        </p:nvSpPr>
        <p:spPr>
          <a:xfrm>
            <a:off x="4318000" y="5816600"/>
            <a:ext cx="5054600" cy="1651000"/>
          </a:xfrm>
          <a:prstGeom prst="roundRect">
            <a:avLst>
              <a:gd name="adj" fmla="val 11538"/>
            </a:avLst>
          </a:prstGeom>
          <a:solidFill>
            <a:srgbClr val="898989"/>
          </a:solidFill>
        </p:spPr>
      </p:sp>
      <p:sp>
        <p:nvSpPr>
          <p:cNvPr name="AutoShape 7" id="7"/>
          <p:cNvSpPr/>
          <p:nvPr/>
        </p:nvSpPr>
        <p:spPr>
          <a:xfrm>
            <a:off x="0" y="0"/>
            <a:ext cx="3454400" cy="7874000"/>
          </a:xfrm>
          <a:prstGeom prst="rect">
            <a:avLst/>
          </a:prstGeom>
          <a:solidFill>
            <a:srgbClr val="000000">
              <a:alpha val="0"/>
            </a:srgbClr>
          </a:solidFill>
        </p:spPr>
      </p:sp>
      <p:sp>
        <p:nvSpPr>
          <p:cNvPr name="AutoShape 8" id="8"/>
          <p:cNvSpPr/>
          <p:nvPr/>
        </p:nvSpPr>
        <p:spPr>
          <a:xfrm>
            <a:off x="4318000" y="2362200"/>
            <a:ext cx="0" cy="1308100"/>
          </a:xfrm>
          <a:prstGeom prst="rect">
            <a:avLst/>
          </a:prstGeom>
          <a:solidFill>
            <a:srgbClr val="FFFFFF"/>
          </a:solidFill>
        </p:spPr>
      </p:sp>
      <p:sp>
        <p:nvSpPr>
          <p:cNvPr name="AutoShape 9" id="9"/>
          <p:cNvSpPr/>
          <p:nvPr/>
        </p:nvSpPr>
        <p:spPr>
          <a:xfrm>
            <a:off x="4318000" y="4165600"/>
            <a:ext cx="0" cy="1308100"/>
          </a:xfrm>
          <a:prstGeom prst="rect">
            <a:avLst/>
          </a:prstGeom>
          <a:solidFill>
            <a:srgbClr val="FFFFFF"/>
          </a:solidFill>
        </p:spPr>
      </p:sp>
      <p:sp>
        <p:nvSpPr>
          <p:cNvPr name="AutoShape 10" id="10"/>
          <p:cNvSpPr/>
          <p:nvPr/>
        </p:nvSpPr>
        <p:spPr>
          <a:xfrm>
            <a:off x="4318000" y="5969000"/>
            <a:ext cx="0" cy="1308100"/>
          </a:xfrm>
          <a:prstGeom prst="rect">
            <a:avLst/>
          </a:prstGeom>
          <a:solidFill>
            <a:srgbClr val="FFFFFF"/>
          </a:solidFill>
        </p:spPr>
      </p:sp>
      <p:sp>
        <p:nvSpPr>
          <p:cNvPr name="AutoShape 11" id="11"/>
          <p:cNvSpPr/>
          <p:nvPr/>
        </p:nvSpPr>
        <p:spPr>
          <a:xfrm>
            <a:off x="0" y="0"/>
            <a:ext cx="0" cy="0"/>
          </a:xfrm>
          <a:prstGeom prst="rect">
            <a:avLst/>
          </a:prstGeom>
          <a:solidFill>
            <a:srgbClr val="000000">
              <a:alpha val="0"/>
            </a:srgbClr>
          </a:solidFill>
        </p:spPr>
      </p:sp>
      <p:sp>
        <p:nvSpPr>
          <p:cNvPr name="TextBox 12" id="12"/>
          <p:cNvSpPr txBox="true"/>
          <p:nvPr/>
        </p:nvSpPr>
        <p:spPr>
          <a:xfrm>
            <a:off x="4318000" y="762000"/>
            <a:ext cx="50546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BF6F1"/>
                </a:solidFill>
                <a:latin typeface="苹方-简"/>
              </a:rPr>
              <a:t>Predictive Analytics for Supply Chain Management</a:t>
            </a:r>
            <a:endParaRPr lang="en-US" sz="1100"/>
          </a:p>
        </p:txBody>
      </p:sp>
      <p:sp>
        <p:nvSpPr>
          <p:cNvPr name="TextBox 13" id="13"/>
          <p:cNvSpPr txBox="true"/>
          <p:nvPr/>
        </p:nvSpPr>
        <p:spPr>
          <a:xfrm>
            <a:off x="4521200" y="24130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Demand Forecasting Accuracy</a:t>
            </a:r>
            <a:endParaRPr lang="en-US" sz="1100"/>
          </a:p>
        </p:txBody>
      </p:sp>
      <p:sp>
        <p:nvSpPr>
          <p:cNvPr name="TextBox 14" id="14"/>
          <p:cNvSpPr txBox="true"/>
          <p:nvPr/>
        </p:nvSpPr>
        <p:spPr>
          <a:xfrm>
            <a:off x="4521200" y="42164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FFFE"/>
                </a:solidFill>
                <a:latin typeface="苹方-简"/>
              </a:rPr>
              <a:t>Supply Chain Risk Management</a:t>
            </a:r>
            <a:endParaRPr lang="en-US" sz="1100"/>
          </a:p>
        </p:txBody>
      </p:sp>
      <p:sp>
        <p:nvSpPr>
          <p:cNvPr name="TextBox 15" id="15"/>
          <p:cNvSpPr txBox="true"/>
          <p:nvPr/>
        </p:nvSpPr>
        <p:spPr>
          <a:xfrm>
            <a:off x="4521200" y="6019800"/>
            <a:ext cx="4622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CFFFE"/>
                </a:solidFill>
                <a:latin typeface="苹方-简"/>
              </a:rPr>
              <a:t>Enhanced Supplier Collaboration</a:t>
            </a:r>
            <a:endParaRPr lang="en-US" sz="1100"/>
          </a:p>
        </p:txBody>
      </p:sp>
      <p:sp>
        <p:nvSpPr>
          <p:cNvPr name="TextBox 16" id="16"/>
          <p:cNvSpPr txBox="true"/>
          <p:nvPr/>
        </p:nvSpPr>
        <p:spPr>
          <a:xfrm>
            <a:off x="4521200" y="27813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Predictive analytics leverages historical data and market trends to enhance demand forecasting, allowing food and beverage companies to optimize inventory levels and reduce waste, ultimately improving profitability.</a:t>
            </a:r>
            <a:endParaRPr lang="en-US" sz="1100"/>
          </a:p>
        </p:txBody>
      </p:sp>
      <p:sp>
        <p:nvSpPr>
          <p:cNvPr name="TextBox 17" id="17"/>
          <p:cNvSpPr txBox="true"/>
          <p:nvPr/>
        </p:nvSpPr>
        <p:spPr>
          <a:xfrm>
            <a:off x="4521200" y="45974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analyzing potential disruptions and variability in supply chain processes, predictive analytics enables businesses to proactively manage risks, ensuring a more resilient supply chain that can adapt to unforeseen challenges.</a:t>
            </a:r>
            <a:endParaRPr lang="en-US" sz="1100"/>
          </a:p>
        </p:txBody>
      </p:sp>
      <p:sp>
        <p:nvSpPr>
          <p:cNvPr name="TextBox 18" id="18"/>
          <p:cNvSpPr txBox="true"/>
          <p:nvPr/>
        </p:nvSpPr>
        <p:spPr>
          <a:xfrm>
            <a:off x="4521200" y="6400800"/>
            <a:ext cx="46228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Predictive analytics fosters better communication and collaboration with suppliers by providing insights into demand patterns and inventory needs, leading to more strategic partnerships and improved supply chain efficiency.</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1000" r="11000"/>
          <a:stretch>
            <a:fillRect/>
          </a:stretch>
        </p:blipFill>
        <p:spPr>
          <a:xfrm>
            <a:off x="0" y="0"/>
            <a:ext cx="10388600" cy="7467600"/>
          </a:xfrm>
          <a:prstGeom prst="rect">
            <a:avLst/>
          </a:prstGeom>
        </p:spPr>
      </p:pic>
      <p:sp>
        <p:nvSpPr>
          <p:cNvPr name="AutoShape 3" id="3"/>
          <p:cNvSpPr/>
          <p:nvPr/>
        </p:nvSpPr>
        <p:spPr>
          <a:xfrm>
            <a:off x="0" y="0"/>
            <a:ext cx="10388600" cy="7467600"/>
          </a:xfrm>
          <a:prstGeom prst="rect">
            <a:avLst/>
          </a:prstGeom>
          <a:solidFill>
            <a:srgbClr val="000000">
              <a:alpha val="0"/>
            </a:srgbClr>
          </a:solidFill>
        </p:spPr>
      </p:sp>
      <p:sp>
        <p:nvSpPr>
          <p:cNvPr name="AutoShape 4" id="4"/>
          <p:cNvSpPr/>
          <p:nvPr/>
        </p:nvSpPr>
        <p:spPr>
          <a:xfrm>
            <a:off x="609600" y="2794000"/>
            <a:ext cx="1803400" cy="4673600"/>
          </a:xfrm>
          <a:prstGeom prst="roundRect">
            <a:avLst>
              <a:gd name="adj" fmla="val 14084"/>
            </a:avLst>
          </a:prstGeom>
          <a:solidFill>
            <a:srgbClr val="87807A"/>
          </a:solidFill>
        </p:spPr>
      </p:sp>
      <p:sp>
        <p:nvSpPr>
          <p:cNvPr name="AutoShape 5" id="5"/>
          <p:cNvSpPr/>
          <p:nvPr/>
        </p:nvSpPr>
        <p:spPr>
          <a:xfrm>
            <a:off x="2819400" y="2794000"/>
            <a:ext cx="1803400" cy="4673600"/>
          </a:xfrm>
          <a:prstGeom prst="roundRect">
            <a:avLst>
              <a:gd name="adj" fmla="val 14084"/>
            </a:avLst>
          </a:prstGeom>
          <a:solidFill>
            <a:srgbClr val="87807A"/>
          </a:solidFill>
        </p:spPr>
      </p:sp>
      <p:sp>
        <p:nvSpPr>
          <p:cNvPr name="AutoShape 6" id="6"/>
          <p:cNvSpPr/>
          <p:nvPr/>
        </p:nvSpPr>
        <p:spPr>
          <a:xfrm>
            <a:off x="5029200" y="2794000"/>
            <a:ext cx="1803400" cy="4673600"/>
          </a:xfrm>
          <a:prstGeom prst="roundRect">
            <a:avLst>
              <a:gd name="adj" fmla="val 14084"/>
            </a:avLst>
          </a:prstGeom>
          <a:solidFill>
            <a:srgbClr val="87807A"/>
          </a:solidFill>
        </p:spPr>
      </p:sp>
      <p:sp>
        <p:nvSpPr>
          <p:cNvPr name="AutoShape 7" id="7"/>
          <p:cNvSpPr/>
          <p:nvPr/>
        </p:nvSpPr>
        <p:spPr>
          <a:xfrm>
            <a:off x="609600" y="2997200"/>
            <a:ext cx="0" cy="711200"/>
          </a:xfrm>
          <a:prstGeom prst="rect">
            <a:avLst/>
          </a:prstGeom>
          <a:solidFill>
            <a:srgbClr val="00694C">
              <a:alpha val="0"/>
            </a:srgbClr>
          </a:solidFill>
        </p:spPr>
      </p:sp>
      <p:sp>
        <p:nvSpPr>
          <p:cNvPr name="AutoShape 8" id="8"/>
          <p:cNvSpPr/>
          <p:nvPr/>
        </p:nvSpPr>
        <p:spPr>
          <a:xfrm>
            <a:off x="609600" y="2794000"/>
            <a:ext cx="1803400" cy="4673600"/>
          </a:xfrm>
          <a:prstGeom prst="roundRect">
            <a:avLst>
              <a:gd name="adj" fmla="val 14084"/>
            </a:avLst>
          </a:prstGeom>
          <a:solidFill>
            <a:srgbClr val="000000">
              <a:alpha val="0"/>
            </a:srgbClr>
          </a:solidFill>
        </p:spPr>
      </p:sp>
      <p:sp>
        <p:nvSpPr>
          <p:cNvPr name="AutoShape 9" id="9"/>
          <p:cNvSpPr/>
          <p:nvPr/>
        </p:nvSpPr>
        <p:spPr>
          <a:xfrm>
            <a:off x="2819400" y="2997200"/>
            <a:ext cx="0" cy="711200"/>
          </a:xfrm>
          <a:prstGeom prst="rect">
            <a:avLst/>
          </a:prstGeom>
          <a:solidFill>
            <a:srgbClr val="000000"/>
          </a:solidFill>
        </p:spPr>
      </p:sp>
      <p:sp>
        <p:nvSpPr>
          <p:cNvPr name="AutoShape 10" id="10"/>
          <p:cNvSpPr/>
          <p:nvPr/>
        </p:nvSpPr>
        <p:spPr>
          <a:xfrm>
            <a:off x="2819400" y="2794000"/>
            <a:ext cx="1803400" cy="4673600"/>
          </a:xfrm>
          <a:prstGeom prst="roundRect">
            <a:avLst>
              <a:gd name="adj" fmla="val 14084"/>
            </a:avLst>
          </a:prstGeom>
          <a:solidFill>
            <a:srgbClr val="000000">
              <a:alpha val="0"/>
            </a:srgbClr>
          </a:solidFill>
        </p:spPr>
      </p:sp>
      <p:sp>
        <p:nvSpPr>
          <p:cNvPr name="AutoShape 11" id="11"/>
          <p:cNvSpPr/>
          <p:nvPr/>
        </p:nvSpPr>
        <p:spPr>
          <a:xfrm>
            <a:off x="5029200" y="2997200"/>
            <a:ext cx="0" cy="711200"/>
          </a:xfrm>
          <a:prstGeom prst="rect">
            <a:avLst/>
          </a:prstGeom>
          <a:solidFill>
            <a:srgbClr val="00694C">
              <a:alpha val="0"/>
            </a:srgbClr>
          </a:solidFill>
        </p:spPr>
      </p:sp>
      <p:sp>
        <p:nvSpPr>
          <p:cNvPr name="AutoShape 12" id="12"/>
          <p:cNvSpPr/>
          <p:nvPr/>
        </p:nvSpPr>
        <p:spPr>
          <a:xfrm>
            <a:off x="5029200" y="2794000"/>
            <a:ext cx="1803400" cy="4673600"/>
          </a:xfrm>
          <a:prstGeom prst="roundRect">
            <a:avLst>
              <a:gd name="adj" fmla="val 14084"/>
            </a:avLst>
          </a:prstGeom>
          <a:solidFill>
            <a:srgbClr val="000000">
              <a:alpha val="0"/>
            </a:srgbClr>
          </a:solidFill>
        </p:spPr>
      </p:sp>
      <p:sp>
        <p:nvSpPr>
          <p:cNvPr name="TextBox 13" id="13"/>
          <p:cNvSpPr txBox="true"/>
          <p:nvPr/>
        </p:nvSpPr>
        <p:spPr>
          <a:xfrm>
            <a:off x="7112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01</a:t>
            </a:r>
            <a:endParaRPr lang="en-US" sz="1100"/>
          </a:p>
        </p:txBody>
      </p:sp>
      <p:sp>
        <p:nvSpPr>
          <p:cNvPr name="TextBox 14" id="14"/>
          <p:cNvSpPr txBox="true"/>
          <p:nvPr/>
        </p:nvSpPr>
        <p:spPr>
          <a:xfrm>
            <a:off x="29210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02</a:t>
            </a:r>
            <a:endParaRPr lang="en-US" sz="1100"/>
          </a:p>
        </p:txBody>
      </p:sp>
      <p:sp>
        <p:nvSpPr>
          <p:cNvPr name="TextBox 15" id="15"/>
          <p:cNvSpPr txBox="true"/>
          <p:nvPr/>
        </p:nvSpPr>
        <p:spPr>
          <a:xfrm>
            <a:off x="5130800" y="28956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03</a:t>
            </a:r>
            <a:endParaRPr lang="en-US" sz="1100"/>
          </a:p>
        </p:txBody>
      </p:sp>
      <p:sp>
        <p:nvSpPr>
          <p:cNvPr name="TextBox 16" id="16"/>
          <p:cNvSpPr txBox="true"/>
          <p:nvPr/>
        </p:nvSpPr>
        <p:spPr>
          <a:xfrm>
            <a:off x="609600" y="762000"/>
            <a:ext cx="6223000" cy="1117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Case Studies of Successful AI Implementation</a:t>
            </a:r>
            <a:endParaRPr lang="en-US" sz="1100"/>
          </a:p>
        </p:txBody>
      </p:sp>
      <p:sp>
        <p:nvSpPr>
          <p:cNvPr name="TextBox 17" id="17"/>
          <p:cNvSpPr txBox="true"/>
          <p:nvPr/>
        </p:nvSpPr>
        <p:spPr>
          <a:xfrm>
            <a:off x="711200" y="4102100"/>
            <a:ext cx="15748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Coca-Cola's AI-Driven Marketing</a:t>
            </a:r>
            <a:endParaRPr lang="en-US" sz="1100"/>
          </a:p>
        </p:txBody>
      </p:sp>
      <p:sp>
        <p:nvSpPr>
          <p:cNvPr name="TextBox 18" id="18"/>
          <p:cNvSpPr txBox="true"/>
          <p:nvPr/>
        </p:nvSpPr>
        <p:spPr>
          <a:xfrm>
            <a:off x="2921000" y="4102100"/>
            <a:ext cx="1574800" cy="723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Nestlé's Supply Chain Optimization</a:t>
            </a:r>
            <a:endParaRPr lang="en-US" sz="1100"/>
          </a:p>
        </p:txBody>
      </p:sp>
      <p:sp>
        <p:nvSpPr>
          <p:cNvPr name="TextBox 19" id="19"/>
          <p:cNvSpPr txBox="true"/>
          <p:nvPr/>
        </p:nvSpPr>
        <p:spPr>
          <a:xfrm>
            <a:off x="5130800" y="4102100"/>
            <a:ext cx="1574800" cy="9652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PepsiCo's Quality Assurance Innovations</a:t>
            </a:r>
            <a:endParaRPr lang="en-US" sz="1100"/>
          </a:p>
        </p:txBody>
      </p:sp>
      <p:sp>
        <p:nvSpPr>
          <p:cNvPr name="TextBox 20" id="20"/>
          <p:cNvSpPr txBox="true"/>
          <p:nvPr/>
        </p:nvSpPr>
        <p:spPr>
          <a:xfrm>
            <a:off x="711200" y="4584700"/>
            <a:ext cx="1574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Coca-Cola utilizes AI algorithms to analyze consumer data and preferences, enabling personalized marketing campaigns that significantly increase customer engagement and sales conversion rates.</a:t>
            </a:r>
            <a:endParaRPr lang="en-US" sz="1100"/>
          </a:p>
        </p:txBody>
      </p:sp>
      <p:sp>
        <p:nvSpPr>
          <p:cNvPr name="TextBox 21" id="21"/>
          <p:cNvSpPr txBox="true"/>
          <p:nvPr/>
        </p:nvSpPr>
        <p:spPr>
          <a:xfrm>
            <a:off x="2921000" y="4826000"/>
            <a:ext cx="1574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Nestlé implemented AI for predictive analytics in its supply chain, resulting in improved demand forecasting and inventory management, which reduced waste and enhanced operational efficiency across its global operations.</a:t>
            </a:r>
            <a:endParaRPr lang="en-US" sz="1100"/>
          </a:p>
        </p:txBody>
      </p:sp>
      <p:sp>
        <p:nvSpPr>
          <p:cNvPr name="TextBox 22" id="22"/>
          <p:cNvSpPr txBox="true"/>
          <p:nvPr/>
        </p:nvSpPr>
        <p:spPr>
          <a:xfrm>
            <a:off x="5130800" y="5080000"/>
            <a:ext cx="1574800" cy="2286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200" b="false">
                <a:solidFill>
                  <a:srgbClr val="FFFFFF"/>
                </a:solidFill>
                <a:latin typeface="苹方-简"/>
              </a:rPr>
              <a:t>PepsiCo adopted AI-powered computer vision systems for quality control, allowing for real-time monitoring of product quality, which has led to a notable decrease in defects and an increase in overall product consistency.</a:t>
            </a:r>
            <a:endParaRPr lang="en-US" sz="1100"/>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D9D9D9">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1524000" y="1905000"/>
            <a:ext cx="3530600" cy="4826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1524000" y="2692400"/>
            <a:ext cx="35306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true">
                <a:solidFill>
                  <a:srgbClr val="FFFFFF"/>
                </a:solidFill>
                <a:latin typeface="苹方-简"/>
              </a:rPr>
              <a:t>AI in Consumer Engagement</a:t>
            </a:r>
            <a:endParaRPr lang="en-US" sz="1100"/>
          </a:p>
        </p:txBody>
      </p:sp>
      <p:sp>
        <p:nvSpPr>
          <p:cNvPr name="TextBox 9" id="9"/>
          <p:cNvSpPr txBox="true"/>
          <p:nvPr/>
        </p:nvSpPr>
        <p:spPr>
          <a:xfrm>
            <a:off x="1524000" y="1905000"/>
            <a:ext cx="35306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FFFFF"/>
                </a:solidFill>
                <a:latin typeface="苹方-简"/>
              </a:rPr>
              <a:t>Section 2</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t="3000" b="3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sp>
        <p:nvSpPr>
          <p:cNvPr name="AutoShape 4" id="4"/>
          <p:cNvSpPr/>
          <p:nvPr/>
        </p:nvSpPr>
        <p:spPr>
          <a:xfrm>
            <a:off x="762000" y="1485900"/>
            <a:ext cx="2311400" cy="3848100"/>
          </a:xfrm>
          <a:prstGeom prst="roundRect">
            <a:avLst>
              <a:gd name="adj" fmla="val 4395"/>
            </a:avLst>
          </a:prstGeom>
          <a:solidFill>
            <a:srgbClr val="000000">
              <a:alpha val="0"/>
            </a:srgbClr>
          </a:solidFill>
        </p:spPr>
      </p:sp>
      <p:sp>
        <p:nvSpPr>
          <p:cNvPr name="AutoShape 5" id="5"/>
          <p:cNvSpPr/>
          <p:nvPr/>
        </p:nvSpPr>
        <p:spPr>
          <a:xfrm>
            <a:off x="3276600" y="1485900"/>
            <a:ext cx="2311400" cy="3848100"/>
          </a:xfrm>
          <a:prstGeom prst="roundRect">
            <a:avLst>
              <a:gd name="adj" fmla="val 4395"/>
            </a:avLst>
          </a:prstGeom>
          <a:solidFill>
            <a:srgbClr val="000000">
              <a:alpha val="0"/>
            </a:srgbClr>
          </a:solidFill>
        </p:spPr>
      </p:sp>
      <p:sp>
        <p:nvSpPr>
          <p:cNvPr name="AutoShape 6" id="6"/>
          <p:cNvSpPr/>
          <p:nvPr/>
        </p:nvSpPr>
        <p:spPr>
          <a:xfrm>
            <a:off x="5791200" y="1485900"/>
            <a:ext cx="2311400" cy="3848100"/>
          </a:xfrm>
          <a:prstGeom prst="roundRect">
            <a:avLst>
              <a:gd name="adj" fmla="val 4395"/>
            </a:avLst>
          </a:prstGeom>
          <a:solidFill>
            <a:srgbClr val="000000">
              <a:alpha val="0"/>
            </a:srgbClr>
          </a:solidFill>
        </p:spPr>
      </p:sp>
      <p:sp>
        <p:nvSpPr>
          <p:cNvPr name="AutoShape 7" id="7"/>
          <p:cNvSpPr/>
          <p:nvPr/>
        </p:nvSpPr>
        <p:spPr>
          <a:xfrm>
            <a:off x="762000" y="5473700"/>
            <a:ext cx="2311400" cy="0"/>
          </a:xfrm>
          <a:prstGeom prst="rect">
            <a:avLst/>
          </a:prstGeom>
          <a:solidFill>
            <a:srgbClr val="000000"/>
          </a:solidFill>
        </p:spPr>
      </p:sp>
      <p:sp>
        <p:nvSpPr>
          <p:cNvPr name="AutoShape 8" id="8"/>
          <p:cNvSpPr/>
          <p:nvPr/>
        </p:nvSpPr>
        <p:spPr>
          <a:xfrm>
            <a:off x="3276600" y="5473700"/>
            <a:ext cx="2311400" cy="0"/>
          </a:xfrm>
          <a:prstGeom prst="rect">
            <a:avLst/>
          </a:prstGeom>
          <a:solidFill>
            <a:srgbClr val="000000"/>
          </a:solidFill>
        </p:spPr>
      </p:sp>
      <p:sp>
        <p:nvSpPr>
          <p:cNvPr name="AutoShape 9" id="9"/>
          <p:cNvSpPr/>
          <p:nvPr/>
        </p:nvSpPr>
        <p:spPr>
          <a:xfrm>
            <a:off x="5791200" y="5473700"/>
            <a:ext cx="2311400" cy="0"/>
          </a:xfrm>
          <a:prstGeom prst="rect">
            <a:avLst/>
          </a:prstGeom>
          <a:solidFill>
            <a:srgbClr val="000000"/>
          </a:solidFill>
        </p:spPr>
      </p:sp>
      <p:pic>
        <p:nvPicPr>
          <p:cNvPr name="Picture 10" id="10"/>
          <p:cNvPicPr>
            <a:picLocks noChangeAspect="true"/>
          </p:cNvPicPr>
          <p:nvPr/>
        </p:nvPicPr>
        <p:blipFill>
          <a:blip r:embed="rId3"/>
          <a:srcRect t="31000" b="31000"/>
          <a:stretch>
            <a:fillRect/>
          </a:stretch>
        </p:blipFill>
        <p:spPr>
          <a:xfrm>
            <a:off x="762000" y="1485900"/>
            <a:ext cx="2311400" cy="1295400"/>
          </a:xfrm>
          <a:prstGeom prst="rect">
            <a:avLst/>
          </a:prstGeom>
        </p:spPr>
      </p:pic>
      <p:pic>
        <p:nvPicPr>
          <p:cNvPr name="Picture 11" id="11"/>
          <p:cNvPicPr>
            <a:picLocks noChangeAspect="true"/>
          </p:cNvPicPr>
          <p:nvPr/>
        </p:nvPicPr>
        <p:blipFill>
          <a:blip r:embed="rId4"/>
          <a:srcRect t="32000" b="32000"/>
          <a:stretch>
            <a:fillRect/>
          </a:stretch>
        </p:blipFill>
        <p:spPr>
          <a:xfrm>
            <a:off x="3276600" y="1485900"/>
            <a:ext cx="2311400" cy="1295400"/>
          </a:xfrm>
          <a:prstGeom prst="rect">
            <a:avLst/>
          </a:prstGeom>
        </p:spPr>
      </p:pic>
      <p:pic>
        <p:nvPicPr>
          <p:cNvPr name="Picture 12" id="12"/>
          <p:cNvPicPr>
            <a:picLocks noChangeAspect="true"/>
          </p:cNvPicPr>
          <p:nvPr/>
        </p:nvPicPr>
        <p:blipFill>
          <a:blip r:embed="rId5"/>
          <a:srcRect t="32000" b="32000"/>
          <a:stretch>
            <a:fillRect/>
          </a:stretch>
        </p:blipFill>
        <p:spPr>
          <a:xfrm>
            <a:off x="5791200" y="1485900"/>
            <a:ext cx="2311400" cy="1295400"/>
          </a:xfrm>
          <a:prstGeom prst="rect">
            <a:avLst/>
          </a:prstGeom>
        </p:spPr>
      </p:pic>
      <p:sp>
        <p:nvSpPr>
          <p:cNvPr name="TextBox 13" id="13"/>
          <p:cNvSpPr txBox="true"/>
          <p:nvPr/>
        </p:nvSpPr>
        <p:spPr>
          <a:xfrm>
            <a:off x="762000" y="533400"/>
            <a:ext cx="7340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Personalization of Customer Experience</a:t>
            </a:r>
            <a:endParaRPr lang="en-US" sz="1100"/>
          </a:p>
        </p:txBody>
      </p:sp>
      <p:sp>
        <p:nvSpPr>
          <p:cNvPr name="TextBox 14" id="14"/>
          <p:cNvSpPr txBox="true"/>
          <p:nvPr/>
        </p:nvSpPr>
        <p:spPr>
          <a:xfrm>
            <a:off x="7620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Tailored Recommendations</a:t>
            </a:r>
            <a:endParaRPr lang="en-US" sz="1100"/>
          </a:p>
        </p:txBody>
      </p:sp>
      <p:sp>
        <p:nvSpPr>
          <p:cNvPr name="TextBox 15" id="15"/>
          <p:cNvSpPr txBox="true"/>
          <p:nvPr/>
        </p:nvSpPr>
        <p:spPr>
          <a:xfrm>
            <a:off x="32766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Dynamic Pricing Strategies</a:t>
            </a:r>
            <a:endParaRPr lang="en-US" sz="1100"/>
          </a:p>
        </p:txBody>
      </p:sp>
      <p:sp>
        <p:nvSpPr>
          <p:cNvPr name="TextBox 16" id="16"/>
          <p:cNvSpPr txBox="true"/>
          <p:nvPr/>
        </p:nvSpPr>
        <p:spPr>
          <a:xfrm>
            <a:off x="5791200" y="3035300"/>
            <a:ext cx="23114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Enhanced Customer Interactions</a:t>
            </a:r>
            <a:endParaRPr lang="en-US" sz="1100"/>
          </a:p>
        </p:txBody>
      </p:sp>
      <p:sp>
        <p:nvSpPr>
          <p:cNvPr name="TextBox 17" id="17"/>
          <p:cNvSpPr txBox="true"/>
          <p:nvPr/>
        </p:nvSpPr>
        <p:spPr>
          <a:xfrm>
            <a:off x="762000" y="3644900"/>
            <a:ext cx="23114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algorithms analyze customer preferences and behaviors to provide personalized menu suggestions, enhancing the dining experience and increasing customer satisfaction and loyalty.</a:t>
            </a:r>
            <a:endParaRPr lang="en-US" sz="1100"/>
          </a:p>
        </p:txBody>
      </p:sp>
      <p:sp>
        <p:nvSpPr>
          <p:cNvPr name="TextBox 18" id="18"/>
          <p:cNvSpPr txBox="true"/>
          <p:nvPr/>
        </p:nvSpPr>
        <p:spPr>
          <a:xfrm>
            <a:off x="32766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Utilizing AI, businesses can implement dynamic pricing models that adjust based on customer data, demand fluctuations, and purchasing patterns, maximizing revenue while offering competitive pricing.</a:t>
            </a:r>
            <a:endParaRPr lang="en-US" sz="1100"/>
          </a:p>
        </p:txBody>
      </p:sp>
      <p:sp>
        <p:nvSpPr>
          <p:cNvPr name="TextBox 19" id="19"/>
          <p:cNvSpPr txBox="true"/>
          <p:nvPr/>
        </p:nvSpPr>
        <p:spPr>
          <a:xfrm>
            <a:off x="5791200" y="3644900"/>
            <a:ext cx="23114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AI-driven chatbots and virtual assistants facilitate personalized communication with customers, addressing inquiries and preferences in real-time, which fosters a more engaging and responsive customer service experience.</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